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0"/>
  </p:notesMasterIdLst>
  <p:sldIdLst>
    <p:sldId id="421" r:id="rId2"/>
    <p:sldId id="741" r:id="rId3"/>
    <p:sldId id="545" r:id="rId4"/>
    <p:sldId id="742" r:id="rId5"/>
    <p:sldId id="740" r:id="rId6"/>
    <p:sldId id="694" r:id="rId7"/>
    <p:sldId id="743" r:id="rId8"/>
    <p:sldId id="744" r:id="rId9"/>
    <p:sldId id="697" r:id="rId10"/>
    <p:sldId id="698" r:id="rId11"/>
    <p:sldId id="699" r:id="rId12"/>
    <p:sldId id="700" r:id="rId13"/>
    <p:sldId id="701" r:id="rId14"/>
    <p:sldId id="702" r:id="rId15"/>
    <p:sldId id="647" r:id="rId16"/>
    <p:sldId id="759" r:id="rId17"/>
    <p:sldId id="555" r:id="rId18"/>
    <p:sldId id="575" r:id="rId19"/>
    <p:sldId id="655" r:id="rId20"/>
    <p:sldId id="675" r:id="rId21"/>
    <p:sldId id="758" r:id="rId22"/>
    <p:sldId id="764" r:id="rId23"/>
    <p:sldId id="703" r:id="rId24"/>
    <p:sldId id="745" r:id="rId25"/>
    <p:sldId id="747" r:id="rId26"/>
    <p:sldId id="750" r:id="rId27"/>
    <p:sldId id="749" r:id="rId28"/>
    <p:sldId id="751" r:id="rId29"/>
    <p:sldId id="752" r:id="rId30"/>
    <p:sldId id="753" r:id="rId31"/>
    <p:sldId id="754" r:id="rId32"/>
    <p:sldId id="756" r:id="rId33"/>
    <p:sldId id="748" r:id="rId34"/>
    <p:sldId id="757" r:id="rId35"/>
    <p:sldId id="755" r:id="rId36"/>
    <p:sldId id="760" r:id="rId37"/>
    <p:sldId id="763" r:id="rId38"/>
    <p:sldId id="704" r:id="rId39"/>
    <p:sldId id="706" r:id="rId40"/>
    <p:sldId id="707" r:id="rId41"/>
    <p:sldId id="708" r:id="rId42"/>
    <p:sldId id="709" r:id="rId43"/>
    <p:sldId id="710" r:id="rId44"/>
    <p:sldId id="711" r:id="rId45"/>
    <p:sldId id="712" r:id="rId46"/>
    <p:sldId id="705" r:id="rId47"/>
    <p:sldId id="762" r:id="rId48"/>
    <p:sldId id="713" r:id="rId49"/>
    <p:sldId id="558" r:id="rId50"/>
    <p:sldId id="559" r:id="rId51"/>
    <p:sldId id="560" r:id="rId52"/>
    <p:sldId id="561" r:id="rId53"/>
    <p:sldId id="562" r:id="rId54"/>
    <p:sldId id="563" r:id="rId55"/>
    <p:sldId id="564" r:id="rId56"/>
    <p:sldId id="565" r:id="rId57"/>
    <p:sldId id="761" r:id="rId58"/>
    <p:sldId id="566" r:id="rId59"/>
    <p:sldId id="567" r:id="rId60"/>
    <p:sldId id="568" r:id="rId61"/>
    <p:sldId id="765" r:id="rId62"/>
    <p:sldId id="512" r:id="rId63"/>
    <p:sldId id="673" r:id="rId64"/>
    <p:sldId id="569" r:id="rId65"/>
    <p:sldId id="571" r:id="rId66"/>
    <p:sldId id="649" r:id="rId67"/>
    <p:sldId id="652" r:id="rId68"/>
    <p:sldId id="533" r:id="rId69"/>
  </p:sldIdLst>
  <p:sldSz cx="9144000" cy="6858000" type="screen4x3"/>
  <p:notesSz cx="6858000" cy="9144000"/>
  <p:defaultTextStyle>
    <a:defPPr>
      <a:defRPr lang="en-US"/>
    </a:defPPr>
    <a:lvl1pPr algn="l" rtl="0" fontAlgn="base">
      <a:spcBef>
        <a:spcPct val="0"/>
      </a:spcBef>
      <a:spcAft>
        <a:spcPct val="0"/>
      </a:spcAft>
      <a:defRPr sz="2800" kern="1200">
        <a:solidFill>
          <a:schemeClr val="bg2"/>
        </a:solidFill>
        <a:latin typeface="Times New Roman" pitchFamily="18" charset="0"/>
        <a:ea typeface="宋体" pitchFamily="2" charset="-122"/>
        <a:cs typeface="+mn-cs"/>
      </a:defRPr>
    </a:lvl1pPr>
    <a:lvl2pPr marL="457200" algn="l" rtl="0" fontAlgn="base">
      <a:spcBef>
        <a:spcPct val="0"/>
      </a:spcBef>
      <a:spcAft>
        <a:spcPct val="0"/>
      </a:spcAft>
      <a:defRPr sz="2800" kern="1200">
        <a:solidFill>
          <a:schemeClr val="bg2"/>
        </a:solidFill>
        <a:latin typeface="Times New Roman" pitchFamily="18" charset="0"/>
        <a:ea typeface="宋体" pitchFamily="2" charset="-122"/>
        <a:cs typeface="+mn-cs"/>
      </a:defRPr>
    </a:lvl2pPr>
    <a:lvl3pPr marL="914400" algn="l" rtl="0" fontAlgn="base">
      <a:spcBef>
        <a:spcPct val="0"/>
      </a:spcBef>
      <a:spcAft>
        <a:spcPct val="0"/>
      </a:spcAft>
      <a:defRPr sz="2800" kern="1200">
        <a:solidFill>
          <a:schemeClr val="bg2"/>
        </a:solidFill>
        <a:latin typeface="Times New Roman" pitchFamily="18" charset="0"/>
        <a:ea typeface="宋体" pitchFamily="2" charset="-122"/>
        <a:cs typeface="+mn-cs"/>
      </a:defRPr>
    </a:lvl3pPr>
    <a:lvl4pPr marL="1371600" algn="l" rtl="0" fontAlgn="base">
      <a:spcBef>
        <a:spcPct val="0"/>
      </a:spcBef>
      <a:spcAft>
        <a:spcPct val="0"/>
      </a:spcAft>
      <a:defRPr sz="2800" kern="1200">
        <a:solidFill>
          <a:schemeClr val="bg2"/>
        </a:solidFill>
        <a:latin typeface="Times New Roman" pitchFamily="18" charset="0"/>
        <a:ea typeface="宋体" pitchFamily="2" charset="-122"/>
        <a:cs typeface="+mn-cs"/>
      </a:defRPr>
    </a:lvl4pPr>
    <a:lvl5pPr marL="1828800" algn="l" rtl="0" fontAlgn="base">
      <a:spcBef>
        <a:spcPct val="0"/>
      </a:spcBef>
      <a:spcAft>
        <a:spcPct val="0"/>
      </a:spcAft>
      <a:defRPr sz="2800" kern="1200">
        <a:solidFill>
          <a:schemeClr val="bg2"/>
        </a:solidFill>
        <a:latin typeface="Times New Roman" pitchFamily="18" charset="0"/>
        <a:ea typeface="宋体" pitchFamily="2" charset="-122"/>
        <a:cs typeface="+mn-cs"/>
      </a:defRPr>
    </a:lvl5pPr>
    <a:lvl6pPr marL="2286000" algn="l" defTabSz="914400" rtl="0" eaLnBrk="1" latinLnBrk="0" hangingPunct="1">
      <a:defRPr sz="2800" kern="1200">
        <a:solidFill>
          <a:schemeClr val="bg2"/>
        </a:solidFill>
        <a:latin typeface="Times New Roman" pitchFamily="18" charset="0"/>
        <a:ea typeface="宋体" pitchFamily="2" charset="-122"/>
        <a:cs typeface="+mn-cs"/>
      </a:defRPr>
    </a:lvl6pPr>
    <a:lvl7pPr marL="2743200" algn="l" defTabSz="914400" rtl="0" eaLnBrk="1" latinLnBrk="0" hangingPunct="1">
      <a:defRPr sz="2800" kern="1200">
        <a:solidFill>
          <a:schemeClr val="bg2"/>
        </a:solidFill>
        <a:latin typeface="Times New Roman" pitchFamily="18" charset="0"/>
        <a:ea typeface="宋体" pitchFamily="2" charset="-122"/>
        <a:cs typeface="+mn-cs"/>
      </a:defRPr>
    </a:lvl7pPr>
    <a:lvl8pPr marL="3200400" algn="l" defTabSz="914400" rtl="0" eaLnBrk="1" latinLnBrk="0" hangingPunct="1">
      <a:defRPr sz="2800" kern="1200">
        <a:solidFill>
          <a:schemeClr val="bg2"/>
        </a:solidFill>
        <a:latin typeface="Times New Roman" pitchFamily="18" charset="0"/>
        <a:ea typeface="宋体" pitchFamily="2" charset="-122"/>
        <a:cs typeface="+mn-cs"/>
      </a:defRPr>
    </a:lvl8pPr>
    <a:lvl9pPr marL="3657600" algn="l" defTabSz="914400" rtl="0" eaLnBrk="1" latinLnBrk="0" hangingPunct="1">
      <a:defRPr sz="2800" kern="1200">
        <a:solidFill>
          <a:schemeClr val="bg2"/>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FA52"/>
    <a:srgbClr val="FFCC99"/>
    <a:srgbClr val="33CC33"/>
    <a:srgbClr val="00FF00"/>
    <a:srgbClr val="99FFCC"/>
    <a:srgbClr val="99FF99"/>
    <a:srgbClr val="FF66CC"/>
    <a:srgbClr val="FFFF00"/>
    <a:srgbClr val="FF9933"/>
    <a:srgbClr val="FF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4730" autoAdjust="0"/>
  </p:normalViewPr>
  <p:slideViewPr>
    <p:cSldViewPr>
      <p:cViewPr varScale="1">
        <p:scale>
          <a:sx n="63" d="100"/>
          <a:sy n="63" d="100"/>
        </p:scale>
        <p:origin x="-690" y="-102"/>
      </p:cViewPr>
      <p:guideLst>
        <p:guide orient="horz" pos="2160"/>
        <p:guide pos="2880"/>
      </p:guideLst>
    </p:cSldViewPr>
  </p:slideViewPr>
  <p:outlineViewPr>
    <p:cViewPr>
      <p:scale>
        <a:sx n="33" d="100"/>
        <a:sy n="33" d="100"/>
      </p:scale>
      <p:origin x="0" y="66666"/>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楷体_GB2312" pitchFamily="49"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楷体_GB2312" pitchFamily="49" charset="-122"/>
              </a:defRPr>
            </a:lvl1pPr>
          </a:lstStyle>
          <a:p>
            <a:pPr>
              <a:defRPr/>
            </a:pPr>
            <a:fld id="{80C3D6F2-A939-43E5-ADED-E1AA3A2D66CD}" type="datetimeFigureOut">
              <a:rPr lang="zh-CN" altLang="en-US"/>
              <a:pPr>
                <a:defRPr/>
              </a:pPr>
              <a:t>2016/5/11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楷体_GB2312" pitchFamily="49"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楷体_GB2312" pitchFamily="49" charset="-122"/>
              </a:defRPr>
            </a:lvl1pPr>
          </a:lstStyle>
          <a:p>
            <a:pPr>
              <a:defRPr/>
            </a:pPr>
            <a:fld id="{043F3E14-5A6B-4FA6-90A1-CAC44B4E73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43F3E14-5A6B-4FA6-90A1-CAC44B4E731C}" type="slidenum">
              <a:rPr lang="zh-CN" altLang="en-US" smtClean="0"/>
              <a:pPr>
                <a:defRPr/>
              </a:pPr>
              <a:t>39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a:ea typeface="楷体_GB2312" pitchFamily="49" charset="-122"/>
              </a:endParaRPr>
            </a:p>
          </p:txBody>
        </p:sp>
        <p:sp>
          <p:nvSpPr>
            <p:cNvPr id="6"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zh-CN" altLang="en-US">
                <a:ea typeface="楷体_GB2312" pitchFamily="49" charset="-122"/>
              </a:endParaRPr>
            </a:p>
          </p:txBody>
        </p:sp>
      </p:grpSp>
      <p:sp>
        <p:nvSpPr>
          <p:cNvPr id="3077" name="Rectangle 5"/>
          <p:cNvSpPr>
            <a:spLocks noGrp="1" noChangeArrowheads="1"/>
          </p:cNvSpPr>
          <p:nvPr>
            <p:ph type="ctrTitle" sz="quarter"/>
          </p:nvPr>
        </p:nvSpPr>
        <p:spPr>
          <a:xfrm>
            <a:off x="1293813" y="762000"/>
            <a:ext cx="7772400" cy="1143000"/>
          </a:xfrm>
        </p:spPr>
        <p:txBody>
          <a:bodyPr anchor="b"/>
          <a:lstStyle>
            <a:lvl1pPr>
              <a:defRPr/>
            </a:lvl1pPr>
          </a:lstStyle>
          <a:p>
            <a:r>
              <a:rPr lang="en-US" altLang="zh-CN"/>
              <a:t>Click to edit Master title style</a:t>
            </a:r>
          </a:p>
        </p:txBody>
      </p:sp>
      <p:sp>
        <p:nvSpPr>
          <p:cNvPr id="3078"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en-US" altLang="zh-CN"/>
              <a:t>Click to edit Master subtitle style</a:t>
            </a:r>
          </a:p>
        </p:txBody>
      </p:sp>
      <p:sp>
        <p:nvSpPr>
          <p:cNvPr id="7" name="Rectangle 7"/>
          <p:cNvSpPr>
            <a:spLocks noGrp="1" noChangeArrowheads="1"/>
          </p:cNvSpPr>
          <p:nvPr>
            <p:ph type="dt" sz="quarter"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p:txBody>
          <a:bodyPr/>
          <a:lstStyle>
            <a:lvl1pPr>
              <a:defRPr/>
            </a:lvl1pPr>
          </a:lstStyle>
          <a:p>
            <a:pPr>
              <a:defRPr/>
            </a:pPr>
            <a:fld id="{0D1E7B5F-19C5-4DE0-BCAA-0F312AC66FBC}" type="slidenum">
              <a:rPr lang="zh-CN" altLang="en-US"/>
              <a:pPr>
                <a:defRPr/>
              </a:pPr>
              <a:t>‹#›</a:t>
            </a:fld>
            <a:endParaRPr lang="en-US" altLang="zh-CN"/>
          </a:p>
        </p:txBody>
      </p:sp>
    </p:spTree>
  </p:cSld>
  <p:clrMapOvr>
    <a:masterClrMapping/>
  </p:clrMapOvr>
  <p:transition spd="med">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633EBF93-4735-4C1C-949C-F9FD75CBE51D}" type="slidenum">
              <a:rPr lang="zh-CN" altLang="en-US"/>
              <a:pPr>
                <a:defRPr/>
              </a:pPr>
              <a:t>‹#›</a:t>
            </a:fld>
            <a:endParaRPr lang="en-US" altLang="zh-CN"/>
          </a:p>
        </p:txBody>
      </p:sp>
    </p:spTree>
  </p:cSld>
  <p:clrMapOvr>
    <a:masterClrMapping/>
  </p:clrMapOvr>
  <p:transition spd="med">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BD1171AB-20C1-4B8E-BC06-38135DD9B26F}" type="slidenum">
              <a:rPr lang="zh-CN" altLang="en-US"/>
              <a:pPr>
                <a:defRPr/>
              </a:pPr>
              <a:t>‹#›</a:t>
            </a:fld>
            <a:endParaRPr lang="en-US" altLang="zh-CN"/>
          </a:p>
        </p:txBody>
      </p:sp>
    </p:spTree>
  </p:cSld>
  <p:clrMapOvr>
    <a:masterClrMapping/>
  </p:clrMapOvr>
  <p:transition spd="med">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9"/>
          <p:cNvSpPr>
            <a:spLocks noGrp="1" noChangeArrowheads="1"/>
          </p:cNvSpPr>
          <p:nvPr>
            <p:ph type="sldNum" sz="quarter" idx="12"/>
          </p:nvPr>
        </p:nvSpPr>
        <p:spPr>
          <a:ln/>
        </p:spPr>
        <p:txBody>
          <a:bodyPr/>
          <a:lstStyle>
            <a:lvl1pPr>
              <a:defRPr/>
            </a:lvl1pPr>
          </a:lstStyle>
          <a:p>
            <a:pPr>
              <a:defRPr/>
            </a:pPr>
            <a:fld id="{6C08D3DA-9DCF-48F7-B5C9-7A500865FC2E}" type="slidenum">
              <a:rPr lang="zh-CN" altLang="en-US"/>
              <a:pPr>
                <a:defRPr/>
              </a:pPr>
              <a:t>‹#›</a:t>
            </a:fld>
            <a:endParaRPr lang="en-US" altLang="zh-CN"/>
          </a:p>
        </p:txBody>
      </p:sp>
    </p:spTree>
  </p:cSld>
  <p:clrMapOvr>
    <a:masterClrMapping/>
  </p:clrMapOvr>
  <p:transition spd="med">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58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a:ln/>
        </p:spPr>
        <p:txBody>
          <a:bodyPr/>
          <a:lstStyle>
            <a:lvl1pPr>
              <a:defRPr/>
            </a:lvl1pPr>
          </a:lstStyle>
          <a:p>
            <a:pPr>
              <a:defRPr/>
            </a:pPr>
            <a:fld id="{8BFB4BC1-18A4-408F-BF17-0878AC305BF2}" type="slidenum">
              <a:rPr lang="zh-CN" altLang="en-US"/>
              <a:pPr>
                <a:defRPr/>
              </a:pPr>
              <a:t>‹#›</a:t>
            </a:fld>
            <a:endParaRPr lang="en-US" altLang="zh-CN"/>
          </a:p>
        </p:txBody>
      </p:sp>
    </p:spTree>
  </p:cSld>
  <p:clrMapOvr>
    <a:masterClrMapping/>
  </p:clrMapOvr>
  <p:transition spd="med">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1940DD50-4B4C-4A18-8DA2-AFC615041ECB}" type="slidenum">
              <a:rPr lang="zh-CN" altLang="en-US"/>
              <a:pPr>
                <a:defRPr/>
              </a:pPr>
              <a:t>‹#›</a:t>
            </a:fld>
            <a:endParaRPr lang="en-US" altLang="zh-CN"/>
          </a:p>
        </p:txBody>
      </p:sp>
    </p:spTree>
  </p:cSld>
  <p:clrMapOvr>
    <a:masterClrMapping/>
  </p:clrMapOvr>
  <p:transition spd="med">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9"/>
          <p:cNvSpPr>
            <a:spLocks noGrp="1" noChangeArrowheads="1"/>
          </p:cNvSpPr>
          <p:nvPr>
            <p:ph type="sldNum" sz="quarter" idx="12"/>
          </p:nvPr>
        </p:nvSpPr>
        <p:spPr>
          <a:ln/>
        </p:spPr>
        <p:txBody>
          <a:bodyPr/>
          <a:lstStyle>
            <a:lvl1pPr>
              <a:defRPr/>
            </a:lvl1pPr>
          </a:lstStyle>
          <a:p>
            <a:pPr>
              <a:defRPr/>
            </a:pPr>
            <a:fld id="{2C372AC7-B774-4046-87E9-7B90D2FE3948}" type="slidenum">
              <a:rPr lang="zh-CN" altLang="en-US"/>
              <a:pPr>
                <a:defRPr/>
              </a:pPr>
              <a:t>‹#›</a:t>
            </a:fld>
            <a:endParaRPr lang="en-US" altLang="zh-CN"/>
          </a:p>
        </p:txBody>
      </p:sp>
    </p:spTree>
  </p:cSld>
  <p:clrMapOvr>
    <a:masterClrMapping/>
  </p:clrMapOvr>
  <p:transition spd="med">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705EF948-7358-4CA2-B872-583E31FB6E6A}" type="slidenum">
              <a:rPr lang="zh-CN" altLang="en-US"/>
              <a:pPr>
                <a:defRPr/>
              </a:pPr>
              <a:t>‹#›</a:t>
            </a:fld>
            <a:endParaRPr lang="en-US" altLang="zh-CN"/>
          </a:p>
        </p:txBody>
      </p:sp>
    </p:spTree>
  </p:cSld>
  <p:clrMapOvr>
    <a:masterClrMapping/>
  </p:clrMapOvr>
  <p:transition spd="med">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B6F56E41-7CBA-40DA-B052-5DAFF35E9654}" type="slidenum">
              <a:rPr lang="zh-CN" altLang="en-US"/>
              <a:pPr>
                <a:defRPr/>
              </a:pPr>
              <a:t>‹#›</a:t>
            </a:fld>
            <a:endParaRPr lang="en-US" altLang="zh-CN"/>
          </a:p>
        </p:txBody>
      </p:sp>
    </p:spTree>
  </p:cSld>
  <p:clrMapOvr>
    <a:masterClrMapping/>
  </p:clrMapOvr>
  <p:transition spd="med">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315963DD-6F3B-4C31-AE11-7CB9CD586EE0}" type="slidenum">
              <a:rPr lang="zh-CN" altLang="en-US"/>
              <a:pPr>
                <a:defRPr/>
              </a:pPr>
              <a:t>‹#›</a:t>
            </a:fld>
            <a:endParaRPr lang="en-US" altLang="zh-CN"/>
          </a:p>
        </p:txBody>
      </p:sp>
    </p:spTree>
  </p:cSld>
  <p:clrMapOvr>
    <a:masterClrMapping/>
  </p:clrMapOvr>
  <p:transition spd="med">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a:ln/>
        </p:spPr>
        <p:txBody>
          <a:bodyPr/>
          <a:lstStyle>
            <a:lvl1pPr>
              <a:defRPr/>
            </a:lvl1pPr>
          </a:lstStyle>
          <a:p>
            <a:pPr>
              <a:defRPr/>
            </a:pPr>
            <a:fld id="{C6FD796D-F0D7-45CC-A8C0-4C39CDEEEAD3}" type="slidenum">
              <a:rPr lang="zh-CN" altLang="en-US"/>
              <a:pPr>
                <a:defRPr/>
              </a:pPr>
              <a:t>‹#›</a:t>
            </a:fld>
            <a:endParaRPr lang="en-US" altLang="zh-CN"/>
          </a:p>
        </p:txBody>
      </p:sp>
    </p:spTree>
  </p:cSld>
  <p:clrMapOvr>
    <a:masterClrMapping/>
  </p:clrMapOvr>
  <p:transition spd="med">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9"/>
          <p:cNvSpPr>
            <a:spLocks noGrp="1" noChangeArrowheads="1"/>
          </p:cNvSpPr>
          <p:nvPr>
            <p:ph type="sldNum" sz="quarter" idx="12"/>
          </p:nvPr>
        </p:nvSpPr>
        <p:spPr>
          <a:ln/>
        </p:spPr>
        <p:txBody>
          <a:bodyPr/>
          <a:lstStyle>
            <a:lvl1pPr>
              <a:defRPr/>
            </a:lvl1pPr>
          </a:lstStyle>
          <a:p>
            <a:pPr>
              <a:defRPr/>
            </a:pPr>
            <a:fld id="{E1657891-707D-472A-B728-9524A4D7FE6C}" type="slidenum">
              <a:rPr lang="zh-CN" altLang="en-US"/>
              <a:pPr>
                <a:defRPr/>
              </a:pPr>
              <a:t>‹#›</a:t>
            </a:fld>
            <a:endParaRPr lang="en-US" altLang="zh-CN"/>
          </a:p>
        </p:txBody>
      </p:sp>
    </p:spTree>
  </p:cSld>
  <p:clrMapOvr>
    <a:masterClrMapping/>
  </p:clrMapOvr>
  <p:transition spd="med">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a:ln/>
        </p:spPr>
        <p:txBody>
          <a:bodyPr/>
          <a:lstStyle>
            <a:lvl1pPr>
              <a:defRPr/>
            </a:lvl1pPr>
          </a:lstStyle>
          <a:p>
            <a:pPr>
              <a:defRPr/>
            </a:pPr>
            <a:fld id="{1D1FA493-BA0B-488F-B80C-5C242CFDAC61}" type="slidenum">
              <a:rPr lang="zh-CN" altLang="en-US"/>
              <a:pPr>
                <a:defRPr/>
              </a:pPr>
              <a:t>‹#›</a:t>
            </a:fld>
            <a:endParaRPr lang="en-US" altLang="zh-CN"/>
          </a:p>
        </p:txBody>
      </p:sp>
    </p:spTree>
  </p:cSld>
  <p:clrMapOvr>
    <a:masterClrMapping/>
  </p:clrMapOvr>
  <p:transition spd="med">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70C5CBDB-3FA6-4A42-8A70-9BA488175A19}" type="slidenum">
              <a:rPr lang="zh-CN" altLang="en-US"/>
              <a:pPr>
                <a:defRPr/>
              </a:pPr>
              <a:t>‹#›</a:t>
            </a:fld>
            <a:endParaRPr lang="en-US" altLang="zh-CN"/>
          </a:p>
        </p:txBody>
      </p:sp>
    </p:spTree>
  </p:cSld>
  <p:clrMapOvr>
    <a:masterClrMapping/>
  </p:clrMapOvr>
  <p:transition spd="med">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715B93E5-4F6A-49B1-87E8-6F828E9F92BA}" type="slidenum">
              <a:rPr lang="zh-CN" altLang="en-US"/>
              <a:pPr>
                <a:defRPr/>
              </a:pPr>
              <a:t>‹#›</a:t>
            </a:fld>
            <a:endParaRPr lang="en-US" altLang="zh-CN"/>
          </a:p>
        </p:txBody>
      </p:sp>
    </p:spTree>
  </p:cSld>
  <p:clrMapOvr>
    <a:masterClrMapping/>
  </p:clrMapOvr>
  <p:transition spd="med">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9458" name="Group 10"/>
          <p:cNvGrpSpPr>
            <a:grpSpLocks/>
          </p:cNvGrpSpPr>
          <p:nvPr/>
        </p:nvGrpSpPr>
        <p:grpSpPr bwMode="auto">
          <a:xfrm>
            <a:off x="0" y="1588"/>
            <a:ext cx="9132888" cy="6845300"/>
            <a:chOff x="0" y="1"/>
            <a:chExt cx="5753" cy="4312"/>
          </a:xfrm>
        </p:grpSpPr>
        <p:sp>
          <p:nvSpPr>
            <p:cNvPr id="2051"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a:ea typeface="楷体_GB2312" pitchFamily="49" charset="-122"/>
              </a:endParaRPr>
            </a:p>
          </p:txBody>
        </p:sp>
        <p:sp>
          <p:nvSpPr>
            <p:cNvPr id="2052"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lstStyle/>
            <a:p>
              <a:pPr>
                <a:defRPr/>
              </a:pPr>
              <a:endParaRPr lang="zh-CN" altLang="en-US">
                <a:ea typeface="楷体_GB2312" pitchFamily="49" charset="-122"/>
              </a:endParaRPr>
            </a:p>
          </p:txBody>
        </p:sp>
      </p:grpSp>
      <p:sp>
        <p:nvSpPr>
          <p:cNvPr id="2053"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ltLang="zh-CN" smtClean="0"/>
              <a:t>Click to edit Master title style</a:t>
            </a:r>
          </a:p>
        </p:txBody>
      </p:sp>
      <p:sp>
        <p:nvSpPr>
          <p:cNvPr id="2055" name="Rectangle 7"/>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400">
                <a:solidFill>
                  <a:schemeClr val="tx1"/>
                </a:solidFill>
                <a:ea typeface="宋体" pitchFamily="2" charset="-122"/>
              </a:defRPr>
            </a:lvl1pPr>
          </a:lstStyle>
          <a:p>
            <a:pPr>
              <a:defRPr/>
            </a:pPr>
            <a:endParaRPr lang="en-US" altLang="zh-CN"/>
          </a:p>
        </p:txBody>
      </p:sp>
      <p:sp>
        <p:nvSpPr>
          <p:cNvPr id="2056" name="Rectangle 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sz="1400">
                <a:solidFill>
                  <a:schemeClr val="tx1"/>
                </a:solidFill>
                <a:ea typeface="宋体" pitchFamily="2" charset="-122"/>
              </a:defRPr>
            </a:lvl1pPr>
          </a:lstStyle>
          <a:p>
            <a:pPr>
              <a:defRPr/>
            </a:pPr>
            <a:endParaRPr lang="en-US" altLang="zh-CN"/>
          </a:p>
        </p:txBody>
      </p:sp>
      <p:sp>
        <p:nvSpPr>
          <p:cNvPr id="2057" name="Rectangle 9"/>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1400">
                <a:solidFill>
                  <a:schemeClr val="tx1"/>
                </a:solidFill>
                <a:ea typeface="宋体" pitchFamily="2" charset="-122"/>
              </a:defRPr>
            </a:lvl1pPr>
          </a:lstStyle>
          <a:p>
            <a:pPr>
              <a:defRPr/>
            </a:pPr>
            <a:fld id="{96F13071-BC78-4296-84B6-E0270087CB1E}" type="slidenum">
              <a:rPr lang="zh-CN" altLang="en-US"/>
              <a:pPr>
                <a:defRPr/>
              </a:pPr>
              <a:t>‹#›</a:t>
            </a:fld>
            <a:endParaRPr lang="en-US" altLang="zh-CN"/>
          </a:p>
        </p:txBody>
      </p:sp>
      <p:sp>
        <p:nvSpPr>
          <p:cNvPr id="19463" name="Rectangle 11"/>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Tree>
  </p:cSld>
  <p:clrMap bg1="dk2" tx1="lt1" bg2="dk1" tx2="lt2" accent1="accent1" accent2="accent2" accent3="accent3" accent4="accent4" accent5="accent5" accent6="accent6" hlink="hlink" folHlink="folHlink"/>
  <p:sldLayoutIdLst>
    <p:sldLayoutId id="2147484000"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Lst>
  <p:transition spd="med">
    <p:split orient="vert"/>
  </p:transition>
  <p:hf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oleObject" Target="../embeddings/oleObject14.bin"/><Relationship Id="rId5" Type="http://schemas.openxmlformats.org/officeDocument/2006/relationships/oleObject" Target="../embeddings/oleObject8.bin"/><Relationship Id="rId10" Type="http://schemas.openxmlformats.org/officeDocument/2006/relationships/oleObject" Target="../embeddings/oleObject13.bin"/><Relationship Id="rId4" Type="http://schemas.openxmlformats.org/officeDocument/2006/relationships/oleObject" Target="../embeddings/oleObject7.bin"/><Relationship Id="rId9"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oleObject" Target="../embeddings/oleObject17.bin"/><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74.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image" Target="../media/image76.emf"/><Relationship Id="rId1" Type="http://schemas.openxmlformats.org/officeDocument/2006/relationships/slideLayout" Target="../slideLayouts/slideLayout1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 Id="rId5" Type="http://schemas.openxmlformats.org/officeDocument/2006/relationships/image" Target="../media/image103.png"/><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642918"/>
            <a:ext cx="7772400" cy="2286016"/>
          </a:xfrm>
        </p:spPr>
        <p:txBody>
          <a:bodyPr/>
          <a:lstStyle/>
          <a:p>
            <a:pPr>
              <a:lnSpc>
                <a:spcPct val="150000"/>
              </a:lnSpc>
              <a:defRPr/>
            </a:pPr>
            <a:r>
              <a:rPr lang="zh-CN" altLang="en-US" b="1" spc="300" dirty="0" smtClean="0">
                <a:solidFill>
                  <a:srgbClr val="FC2704"/>
                </a:solidFill>
                <a:effectLst>
                  <a:outerShdw blurRad="38100" dist="38100" dir="2700000" algn="tl">
                    <a:srgbClr val="000000">
                      <a:alpha val="43137"/>
                    </a:srgbClr>
                  </a:outerShdw>
                </a:effectLst>
                <a:latin typeface="华文彩云" pitchFamily="2" charset="-122"/>
                <a:ea typeface="华文彩云" pitchFamily="2" charset="-122"/>
              </a:rPr>
              <a:t>腐蚀过程电化学阻抗谱</a:t>
            </a:r>
            <a:r>
              <a:rPr lang="en-US" altLang="zh-CN" b="1" spc="300" dirty="0" smtClean="0">
                <a:solidFill>
                  <a:srgbClr val="FC2704"/>
                </a:solidFill>
                <a:effectLst>
                  <a:outerShdw blurRad="38100" dist="38100" dir="2700000" algn="tl">
                    <a:srgbClr val="000000">
                      <a:alpha val="43137"/>
                    </a:srgbClr>
                  </a:outerShdw>
                </a:effectLst>
                <a:latin typeface="华文彩云" pitchFamily="2" charset="-122"/>
                <a:ea typeface="华文彩云" pitchFamily="2" charset="-122"/>
              </a:rPr>
              <a:t/>
            </a:r>
            <a:br>
              <a:rPr lang="en-US" altLang="zh-CN" b="1" spc="300" dirty="0" smtClean="0">
                <a:solidFill>
                  <a:srgbClr val="FC2704"/>
                </a:solidFill>
                <a:effectLst>
                  <a:outerShdw blurRad="38100" dist="38100" dir="2700000" algn="tl">
                    <a:srgbClr val="000000">
                      <a:alpha val="43137"/>
                    </a:srgbClr>
                  </a:outerShdw>
                </a:effectLst>
                <a:latin typeface="华文彩云" pitchFamily="2" charset="-122"/>
                <a:ea typeface="华文彩云" pitchFamily="2" charset="-122"/>
              </a:rPr>
            </a:br>
            <a:r>
              <a:rPr lang="zh-CN" altLang="en-US" b="1" spc="300" dirty="0" smtClean="0">
                <a:solidFill>
                  <a:srgbClr val="FC2704"/>
                </a:solidFill>
                <a:effectLst>
                  <a:outerShdw blurRad="38100" dist="38100" dir="2700000" algn="tl">
                    <a:srgbClr val="000000">
                      <a:alpha val="43137"/>
                    </a:srgbClr>
                  </a:outerShdw>
                </a:effectLst>
                <a:latin typeface="华文彩云" pitchFamily="2" charset="-122"/>
                <a:ea typeface="华文彩云" pitchFamily="2" charset="-122"/>
              </a:rPr>
              <a:t>等效电路模型解析方法</a:t>
            </a:r>
            <a:endParaRPr lang="zh-CN" altLang="en-US" b="1" dirty="0">
              <a:solidFill>
                <a:srgbClr val="FC2704"/>
              </a:solidFill>
              <a:effectLst>
                <a:outerShdw blurRad="38100" dist="38100" dir="2700000" algn="tl">
                  <a:srgbClr val="000000">
                    <a:alpha val="43137"/>
                  </a:srgbClr>
                </a:outerShdw>
              </a:effectLst>
              <a:latin typeface="华文彩云" pitchFamily="2" charset="-122"/>
              <a:ea typeface="华文彩云" pitchFamily="2" charset="-122"/>
            </a:endParaRPr>
          </a:p>
        </p:txBody>
      </p:sp>
      <p:sp>
        <p:nvSpPr>
          <p:cNvPr id="4" name="内容占位符 3"/>
          <p:cNvSpPr>
            <a:spLocks noGrp="1"/>
          </p:cNvSpPr>
          <p:nvPr>
            <p:ph idx="1"/>
          </p:nvPr>
        </p:nvSpPr>
        <p:spPr>
          <a:xfrm>
            <a:off x="571472" y="2928934"/>
            <a:ext cx="8072494" cy="2500330"/>
          </a:xfrm>
        </p:spPr>
        <p:txBody>
          <a:bodyPr/>
          <a:lstStyle/>
          <a:p>
            <a:pPr algn="ctr">
              <a:lnSpc>
                <a:spcPct val="200000"/>
              </a:lnSpc>
              <a:buNone/>
            </a:pPr>
            <a:r>
              <a:rPr lang="zh-CN" altLang="en-US" sz="2400" b="1" spc="600" dirty="0" smtClean="0">
                <a:latin typeface="黑体" pitchFamily="49" charset="-122"/>
                <a:ea typeface="黑体" pitchFamily="49" charset="-122"/>
              </a:rPr>
              <a:t>下集</a:t>
            </a:r>
            <a:endParaRPr lang="en-US" altLang="zh-CN" sz="2400" b="1" spc="600" dirty="0" smtClean="0">
              <a:latin typeface="黑体" pitchFamily="49" charset="-122"/>
              <a:ea typeface="黑体" pitchFamily="49" charset="-122"/>
            </a:endParaRPr>
          </a:p>
          <a:p>
            <a:pPr algn="ctr">
              <a:lnSpc>
                <a:spcPct val="150000"/>
              </a:lnSpc>
              <a:buNone/>
            </a:pPr>
            <a:endParaRPr lang="en-US" altLang="zh-CN" sz="2400" spc="600" dirty="0" smtClean="0">
              <a:solidFill>
                <a:srgbClr val="FFFF00"/>
              </a:solidFill>
              <a:latin typeface="微软雅黑" pitchFamily="34" charset="-122"/>
              <a:ea typeface="微软雅黑" pitchFamily="34" charset="-122"/>
            </a:endParaRPr>
          </a:p>
          <a:p>
            <a:pPr algn="ctr">
              <a:lnSpc>
                <a:spcPct val="150000"/>
              </a:lnSpc>
              <a:buNone/>
            </a:pPr>
            <a:r>
              <a:rPr lang="zh-CN" altLang="en-US" sz="2400" spc="600" dirty="0" smtClean="0">
                <a:solidFill>
                  <a:srgbClr val="FFFF00"/>
                </a:solidFill>
                <a:latin typeface="微软雅黑" pitchFamily="34" charset="-122"/>
                <a:ea typeface="微软雅黑" pitchFamily="34" charset="-122"/>
              </a:rPr>
              <a:t>王佳</a:t>
            </a:r>
            <a:endParaRPr lang="en-US" altLang="zh-CN" sz="2400" spc="600" dirty="0" smtClean="0">
              <a:solidFill>
                <a:srgbClr val="FFFF00"/>
              </a:solidFill>
              <a:latin typeface="微软雅黑" pitchFamily="34" charset="-122"/>
              <a:ea typeface="微软雅黑" pitchFamily="34" charset="-122"/>
            </a:endParaRPr>
          </a:p>
          <a:p>
            <a:pPr algn="ctr">
              <a:lnSpc>
                <a:spcPct val="150000"/>
              </a:lnSpc>
              <a:buNone/>
            </a:pPr>
            <a:endParaRPr lang="en-US" altLang="zh-CN" sz="2400" spc="600" dirty="0" smtClean="0">
              <a:solidFill>
                <a:srgbClr val="FFFF00"/>
              </a:solidFill>
              <a:latin typeface="微软雅黑" pitchFamily="34" charset="-122"/>
              <a:ea typeface="微软雅黑" pitchFamily="34" charset="-122"/>
            </a:endParaRPr>
          </a:p>
          <a:p>
            <a:pPr algn="ctr">
              <a:lnSpc>
                <a:spcPct val="150000"/>
              </a:lnSpc>
              <a:buNone/>
            </a:pPr>
            <a:r>
              <a:rPr lang="zh-CN" altLang="en-US" sz="2400" spc="600" dirty="0" smtClean="0">
                <a:solidFill>
                  <a:srgbClr val="FFFF00"/>
                </a:solidFill>
                <a:latin typeface="微软雅黑" pitchFamily="34" charset="-122"/>
                <a:ea typeface="微软雅黑" pitchFamily="34" charset="-122"/>
              </a:rPr>
              <a:t>中国海洋大学，</a:t>
            </a:r>
            <a:r>
              <a:rPr lang="en-US" altLang="zh-CN" sz="2400" spc="600" dirty="0" smtClean="0">
                <a:solidFill>
                  <a:srgbClr val="FFFF00"/>
                </a:solidFill>
                <a:latin typeface="微软雅黑" pitchFamily="34" charset="-122"/>
                <a:ea typeface="微软雅黑" pitchFamily="34" charset="-122"/>
              </a:rPr>
              <a:t>2016</a:t>
            </a:r>
            <a:r>
              <a:rPr lang="zh-CN" altLang="en-US" sz="2400" spc="600" dirty="0" smtClean="0">
                <a:solidFill>
                  <a:srgbClr val="FFFF00"/>
                </a:solidFill>
                <a:latin typeface="微软雅黑" pitchFamily="34" charset="-122"/>
                <a:ea typeface="微软雅黑" pitchFamily="34" charset="-122"/>
              </a:rPr>
              <a:t>年</a:t>
            </a:r>
            <a:r>
              <a:rPr lang="en-US" altLang="zh-CN" sz="2400" spc="600" dirty="0" smtClean="0">
                <a:solidFill>
                  <a:srgbClr val="FFFF00"/>
                </a:solidFill>
                <a:latin typeface="微软雅黑" pitchFamily="34" charset="-122"/>
                <a:ea typeface="微软雅黑" pitchFamily="34" charset="-122"/>
              </a:rPr>
              <a:t>5</a:t>
            </a:r>
            <a:r>
              <a:rPr lang="zh-CN" altLang="en-US" sz="2400" spc="600" dirty="0" smtClean="0">
                <a:solidFill>
                  <a:srgbClr val="FFFF00"/>
                </a:solidFill>
                <a:latin typeface="微软雅黑" pitchFamily="34" charset="-122"/>
                <a:ea typeface="微软雅黑" pitchFamily="34" charset="-122"/>
              </a:rPr>
              <a:t>月</a:t>
            </a:r>
            <a:endParaRPr lang="zh-CN" altLang="en-US" sz="2400" spc="600" dirty="0">
              <a:solidFill>
                <a:srgbClr val="FFFF00"/>
              </a:solidFill>
              <a:latin typeface="微软雅黑" pitchFamily="34" charset="-122"/>
              <a:ea typeface="微软雅黑" pitchFamily="34" charset="-122"/>
            </a:endParaRPr>
          </a:p>
        </p:txBody>
      </p:sp>
      <p:sp>
        <p:nvSpPr>
          <p:cNvPr id="5" name="灯片编号占位符 4"/>
          <p:cNvSpPr>
            <a:spLocks noGrp="1"/>
          </p:cNvSpPr>
          <p:nvPr>
            <p:ph type="sldNum" sz="quarter" idx="12"/>
          </p:nvPr>
        </p:nvSpPr>
        <p:spPr>
          <a:xfrm>
            <a:off x="8758262" y="6400800"/>
            <a:ext cx="385738" cy="457200"/>
          </a:xfrm>
        </p:spPr>
        <p:txBody>
          <a:bodyPr/>
          <a:lstStyle/>
          <a:p>
            <a:pPr>
              <a:defRPr/>
            </a:pPr>
            <a:fld id="{705EF948-7358-4CA2-B872-583E31FB6E6A}" type="slidenum">
              <a:rPr lang="zh-CN" altLang="en-US" smtClean="0"/>
              <a:pPr>
                <a:defRPr/>
              </a:pPr>
              <a:t>1</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142852"/>
            <a:ext cx="7772400" cy="571504"/>
          </a:xfrm>
        </p:spPr>
        <p:txBody>
          <a:bodyPr/>
          <a:lstStyle/>
          <a:p>
            <a:pPr algn="l"/>
            <a:r>
              <a:rPr lang="en-US" altLang="zh-CN" sz="2800" b="1" spc="300" dirty="0" smtClean="0">
                <a:latin typeface="微软雅黑" pitchFamily="34" charset="-122"/>
                <a:ea typeface="微软雅黑" pitchFamily="34" charset="-122"/>
              </a:rPr>
              <a:t>(2)</a:t>
            </a:r>
            <a:r>
              <a:rPr lang="zh-CN" altLang="en-US" sz="2800" b="1" spc="300" dirty="0" smtClean="0">
                <a:latin typeface="微软雅黑" pitchFamily="34" charset="-122"/>
                <a:ea typeface="微软雅黑" pitchFamily="34" charset="-122"/>
              </a:rPr>
              <a:t>电荷迁移电阻</a:t>
            </a:r>
            <a:r>
              <a:rPr lang="en-US" altLang="zh-CN" sz="2800" b="1" spc="300" dirty="0" smtClean="0">
                <a:latin typeface="微软雅黑" pitchFamily="34" charset="-122"/>
                <a:ea typeface="微软雅黑" pitchFamily="34" charset="-122"/>
              </a:rPr>
              <a:t>R</a:t>
            </a:r>
            <a:r>
              <a:rPr lang="en-US" altLang="zh-CN" sz="2800" b="1" spc="300" baseline="-25000" dirty="0" smtClean="0">
                <a:latin typeface="微软雅黑" pitchFamily="34" charset="-122"/>
                <a:ea typeface="微软雅黑" pitchFamily="34" charset="-122"/>
              </a:rPr>
              <a:t>t</a:t>
            </a:r>
            <a:r>
              <a:rPr lang="zh-CN" altLang="en-US" sz="2800" b="1" spc="300" dirty="0" smtClean="0">
                <a:latin typeface="微软雅黑" pitchFamily="34" charset="-122"/>
                <a:ea typeface="微软雅黑" pitchFamily="34" charset="-122"/>
              </a:rPr>
              <a:t>和极化电阻</a:t>
            </a:r>
            <a:r>
              <a:rPr lang="en-US" altLang="zh-CN" sz="2800" b="1" spc="300" dirty="0" smtClean="0">
                <a:latin typeface="微软雅黑" pitchFamily="34" charset="-122"/>
                <a:ea typeface="微软雅黑" pitchFamily="34" charset="-122"/>
              </a:rPr>
              <a:t>R</a:t>
            </a:r>
            <a:r>
              <a:rPr lang="en-US" altLang="zh-CN" sz="2800" b="1" spc="300" baseline="-25000" dirty="0" smtClean="0">
                <a:latin typeface="微软雅黑" pitchFamily="34" charset="-122"/>
                <a:ea typeface="微软雅黑" pitchFamily="34" charset="-122"/>
              </a:rPr>
              <a:t>p</a:t>
            </a:r>
            <a:endParaRPr lang="zh-CN" altLang="en-US" sz="2800" b="1" spc="300" dirty="0">
              <a:latin typeface="微软雅黑" pitchFamily="34" charset="-122"/>
              <a:ea typeface="微软雅黑" pitchFamily="34" charset="-122"/>
            </a:endParaRPr>
          </a:p>
        </p:txBody>
      </p:sp>
      <p:sp>
        <p:nvSpPr>
          <p:cNvPr id="3" name="内容占位符 2"/>
          <p:cNvSpPr>
            <a:spLocks noGrp="1"/>
          </p:cNvSpPr>
          <p:nvPr>
            <p:ph idx="1"/>
          </p:nvPr>
        </p:nvSpPr>
        <p:spPr>
          <a:xfrm>
            <a:off x="142844" y="785794"/>
            <a:ext cx="5286412" cy="5786478"/>
          </a:xfrm>
        </p:spPr>
        <p:txBody>
          <a:bodyPr/>
          <a:lstStyle/>
          <a:p>
            <a:pPr>
              <a:lnSpc>
                <a:spcPct val="150000"/>
              </a:lnSpc>
              <a:buClr>
                <a:schemeClr val="tx1"/>
              </a:buClr>
              <a:buSzPct val="100000"/>
              <a:buFont typeface="+mj-ea"/>
              <a:buAutoNum type="circleNumDbPlain"/>
            </a:pPr>
            <a:r>
              <a:rPr lang="en-US" altLang="zh-CN" sz="2000" b="1" dirty="0" smtClean="0">
                <a:solidFill>
                  <a:srgbClr val="FFFF00"/>
                </a:solidFill>
                <a:latin typeface="微软雅黑" pitchFamily="34" charset="-122"/>
                <a:ea typeface="微软雅黑" pitchFamily="34" charset="-122"/>
              </a:rPr>
              <a:t>R</a:t>
            </a:r>
            <a:r>
              <a:rPr lang="en-US" altLang="zh-CN" sz="2000" b="1" baseline="-25000" dirty="0" smtClean="0">
                <a:solidFill>
                  <a:srgbClr val="FFFF00"/>
                </a:solidFill>
                <a:latin typeface="微软雅黑" pitchFamily="34" charset="-122"/>
                <a:ea typeface="微软雅黑" pitchFamily="34" charset="-122"/>
              </a:rPr>
              <a:t>t</a:t>
            </a:r>
            <a:r>
              <a:rPr lang="zh-CN" altLang="en-US" sz="2000" dirty="0" smtClean="0">
                <a:latin typeface="微软雅黑" pitchFamily="34" charset="-122"/>
                <a:ea typeface="微软雅黑" pitchFamily="34" charset="-122"/>
              </a:rPr>
              <a:t>是单电极体系极化电位下电荷迁移电阻；</a:t>
            </a:r>
            <a:r>
              <a:rPr lang="en-US" altLang="zh-CN" sz="2000" dirty="0" smtClean="0">
                <a:latin typeface="微软雅黑" pitchFamily="34" charset="-122"/>
                <a:ea typeface="微软雅黑" pitchFamily="34" charset="-122"/>
              </a:rPr>
              <a:t> </a:t>
            </a:r>
            <a:r>
              <a:rPr lang="en-US" altLang="zh-CN" sz="2000" b="1" dirty="0" smtClean="0">
                <a:solidFill>
                  <a:srgbClr val="FFFF00"/>
                </a:solidFill>
                <a:latin typeface="微软雅黑" pitchFamily="34" charset="-122"/>
                <a:ea typeface="微软雅黑" pitchFamily="34" charset="-122"/>
              </a:rPr>
              <a:t>R</a:t>
            </a:r>
            <a:r>
              <a:rPr lang="en-US" altLang="zh-CN" sz="2000" b="1" baseline="-25000" dirty="0" smtClean="0">
                <a:solidFill>
                  <a:srgbClr val="FFFF00"/>
                </a:solidFill>
                <a:latin typeface="微软雅黑" pitchFamily="34" charset="-122"/>
                <a:ea typeface="微软雅黑" pitchFamily="34" charset="-122"/>
              </a:rPr>
              <a:t>t</a:t>
            </a:r>
            <a:r>
              <a:rPr lang="zh-CN" altLang="en-US" sz="2000" dirty="0" smtClean="0">
                <a:latin typeface="微软雅黑" pitchFamily="34" charset="-122"/>
                <a:ea typeface="微软雅黑" pitchFamily="34" charset="-122"/>
              </a:rPr>
              <a:t>需要指明所属电极反应；</a:t>
            </a:r>
            <a:endParaRPr lang="en-US" altLang="zh-CN" sz="2000" dirty="0" smtClean="0">
              <a:latin typeface="微软雅黑" pitchFamily="34" charset="-122"/>
              <a:ea typeface="微软雅黑" pitchFamily="34" charset="-122"/>
            </a:endParaRPr>
          </a:p>
          <a:p>
            <a:pPr>
              <a:lnSpc>
                <a:spcPct val="150000"/>
              </a:lnSpc>
              <a:buClr>
                <a:schemeClr val="tx1"/>
              </a:buClr>
              <a:buSzPct val="100000"/>
              <a:buFont typeface="+mj-ea"/>
              <a:buAutoNum type="circleNumDbPlain"/>
            </a:pPr>
            <a:r>
              <a:rPr lang="en-US" altLang="zh-CN" sz="2000" b="1" dirty="0" smtClean="0">
                <a:solidFill>
                  <a:srgbClr val="FFFF00"/>
                </a:solidFill>
                <a:latin typeface="微软雅黑" pitchFamily="34" charset="-122"/>
                <a:ea typeface="微软雅黑" pitchFamily="34" charset="-122"/>
              </a:rPr>
              <a:t>R</a:t>
            </a:r>
            <a:r>
              <a:rPr lang="en-US" altLang="zh-CN" sz="2000" b="1" baseline="-25000" dirty="0" smtClean="0">
                <a:solidFill>
                  <a:srgbClr val="FFFF00"/>
                </a:solidFill>
                <a:latin typeface="微软雅黑" pitchFamily="34" charset="-122"/>
                <a:ea typeface="微软雅黑" pitchFamily="34" charset="-122"/>
              </a:rPr>
              <a:t>p</a:t>
            </a:r>
            <a:r>
              <a:rPr lang="zh-CN" altLang="en-US" sz="2000" dirty="0" smtClean="0">
                <a:latin typeface="微软雅黑" pitchFamily="34" charset="-122"/>
                <a:ea typeface="微软雅黑" pitchFamily="34" charset="-122"/>
              </a:rPr>
              <a:t>是多电位体系腐蚀电位下</a:t>
            </a:r>
            <a:r>
              <a:rPr lang="en-US" altLang="zh-CN" sz="2000" dirty="0" err="1" smtClean="0">
                <a:latin typeface="微软雅黑" pitchFamily="34" charset="-122"/>
                <a:ea typeface="微软雅黑" pitchFamily="34" charset="-122"/>
              </a:rPr>
              <a:t>R</a:t>
            </a:r>
            <a:r>
              <a:rPr lang="en-US" altLang="zh-CN" sz="2000" baseline="-25000" dirty="0" err="1" smtClean="0">
                <a:latin typeface="微软雅黑" pitchFamily="34" charset="-122"/>
                <a:ea typeface="微软雅黑" pitchFamily="34" charset="-122"/>
              </a:rPr>
              <a:t>t,a</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和</a:t>
            </a:r>
            <a:r>
              <a:rPr lang="en-US" altLang="zh-CN" sz="2000" dirty="0" err="1" smtClean="0">
                <a:latin typeface="微软雅黑" pitchFamily="34" charset="-122"/>
                <a:ea typeface="微软雅黑" pitchFamily="34" charset="-122"/>
              </a:rPr>
              <a:t>R</a:t>
            </a:r>
            <a:r>
              <a:rPr lang="en-US" altLang="zh-CN" sz="2000" baseline="-25000" dirty="0" err="1" smtClean="0">
                <a:latin typeface="微软雅黑" pitchFamily="34" charset="-122"/>
                <a:ea typeface="微软雅黑" pitchFamily="34" charset="-122"/>
              </a:rPr>
              <a:t>t,c</a:t>
            </a:r>
            <a:r>
              <a:rPr lang="zh-CN" altLang="en-US" sz="2000" dirty="0" smtClean="0">
                <a:latin typeface="微软雅黑" pitchFamily="34" charset="-122"/>
                <a:ea typeface="微软雅黑" pitchFamily="34" charset="-122"/>
              </a:rPr>
              <a:t>并联极化电阻；</a:t>
            </a:r>
            <a:endParaRPr lang="en-US" altLang="zh-CN" sz="2000" dirty="0" smtClean="0">
              <a:latin typeface="微软雅黑" pitchFamily="34" charset="-122"/>
              <a:ea typeface="微软雅黑" pitchFamily="34" charset="-122"/>
            </a:endParaRPr>
          </a:p>
          <a:p>
            <a:pPr>
              <a:lnSpc>
                <a:spcPct val="150000"/>
              </a:lnSpc>
              <a:buClr>
                <a:schemeClr val="tx1"/>
              </a:buClr>
              <a:buSzPct val="100000"/>
              <a:buFont typeface="+mj-ea"/>
              <a:buAutoNum type="circleNumDbPlain"/>
            </a:pPr>
            <a:r>
              <a:rPr lang="en-US" altLang="zh-CN" sz="2000" dirty="0" err="1" smtClean="0">
                <a:latin typeface="微软雅黑" pitchFamily="34" charset="-122"/>
                <a:ea typeface="微软雅黑" pitchFamily="34" charset="-122"/>
              </a:rPr>
              <a:t>R</a:t>
            </a:r>
            <a:r>
              <a:rPr lang="en-US" altLang="zh-CN" sz="2000" baseline="-25000" dirty="0" err="1" smtClean="0">
                <a:latin typeface="微软雅黑" pitchFamily="34" charset="-122"/>
                <a:ea typeface="微软雅黑" pitchFamily="34" charset="-122"/>
              </a:rPr>
              <a:t>p</a:t>
            </a:r>
            <a:r>
              <a:rPr lang="zh-CN" altLang="en-US" sz="2000" dirty="0" smtClean="0">
                <a:latin typeface="微软雅黑" pitchFamily="34" charset="-122"/>
                <a:ea typeface="微软雅黑" pitchFamily="34" charset="-122"/>
              </a:rPr>
              <a:t>是</a:t>
            </a:r>
            <a:r>
              <a:rPr lang="en-US" altLang="zh-CN" sz="2000" b="1" dirty="0" smtClean="0">
                <a:solidFill>
                  <a:srgbClr val="FFFF00"/>
                </a:solidFill>
                <a:latin typeface="微软雅黑" pitchFamily="34" charset="-122"/>
                <a:ea typeface="微软雅黑" pitchFamily="34" charset="-122"/>
              </a:rPr>
              <a:t>Stern</a:t>
            </a:r>
            <a:r>
              <a:rPr lang="zh-CN" altLang="en-US" sz="2000" b="1" dirty="0" smtClean="0">
                <a:solidFill>
                  <a:srgbClr val="FFFF00"/>
                </a:solidFill>
                <a:latin typeface="微软雅黑" pitchFamily="34" charset="-122"/>
                <a:ea typeface="微软雅黑" pitchFamily="34" charset="-122"/>
              </a:rPr>
              <a:t>方程</a:t>
            </a:r>
            <a:r>
              <a:rPr lang="zh-CN" altLang="en-US" sz="2000" dirty="0" smtClean="0">
                <a:latin typeface="微软雅黑" pitchFamily="34" charset="-122"/>
                <a:ea typeface="微软雅黑" pitchFamily="34" charset="-122"/>
              </a:rPr>
              <a:t>定义下极化电阻（不存在扩散、膜等控制，仅电化学步骤控制下腐蚀体系）；</a:t>
            </a:r>
            <a:endParaRPr lang="en-US" altLang="zh-CN" sz="2000" dirty="0" smtClean="0">
              <a:latin typeface="微软雅黑" pitchFamily="34" charset="-122"/>
              <a:ea typeface="微软雅黑" pitchFamily="34" charset="-122"/>
            </a:endParaRPr>
          </a:p>
          <a:p>
            <a:pPr>
              <a:lnSpc>
                <a:spcPct val="150000"/>
              </a:lnSpc>
              <a:buClr>
                <a:schemeClr val="tx1"/>
              </a:buClr>
              <a:buSzPct val="100000"/>
              <a:buFont typeface="+mj-ea"/>
              <a:buAutoNum type="circleNumDbPlain"/>
            </a:pPr>
            <a:r>
              <a:rPr lang="zh-CN" altLang="en-US" sz="2000" dirty="0" smtClean="0">
                <a:latin typeface="微软雅黑" pitchFamily="34" charset="-122"/>
                <a:ea typeface="微软雅黑" pitchFamily="34" charset="-122"/>
              </a:rPr>
              <a:t>腐蚀电位下</a:t>
            </a:r>
            <a:r>
              <a:rPr lang="en-US" sz="2000" b="1" dirty="0" smtClean="0">
                <a:solidFill>
                  <a:srgbClr val="FFFF00"/>
                </a:solidFill>
                <a:latin typeface="微软雅黑" pitchFamily="34" charset="-122"/>
                <a:ea typeface="微软雅黑" pitchFamily="34" charset="-122"/>
              </a:rPr>
              <a:t>R</a:t>
            </a:r>
            <a:r>
              <a:rPr lang="en-US" sz="2000" b="1" baseline="-25000" dirty="0" smtClean="0">
                <a:solidFill>
                  <a:srgbClr val="FFFF00"/>
                </a:solidFill>
                <a:latin typeface="微软雅黑" pitchFamily="34" charset="-122"/>
                <a:ea typeface="微软雅黑" pitchFamily="34" charset="-122"/>
              </a:rPr>
              <a:t>p</a:t>
            </a:r>
            <a:r>
              <a:rPr lang="en-US" altLang="zh-CN" sz="2000" b="1" dirty="0" smtClean="0">
                <a:solidFill>
                  <a:srgbClr val="FFFF00"/>
                </a:solidFill>
                <a:latin typeface="微软雅黑" pitchFamily="34" charset="-122"/>
                <a:ea typeface="微软雅黑" pitchFamily="34" charset="-122"/>
              </a:rPr>
              <a:t> </a:t>
            </a:r>
            <a:r>
              <a:rPr lang="en-US" altLang="zh-CN" sz="2000" b="1" dirty="0" smtClean="0">
                <a:solidFill>
                  <a:srgbClr val="FFFF00"/>
                </a:solidFill>
                <a:latin typeface="微软雅黑" pitchFamily="34" charset="-122"/>
                <a:ea typeface="微软雅黑" pitchFamily="34" charset="-122"/>
                <a:sym typeface="Symbol"/>
              </a:rPr>
              <a:t></a:t>
            </a:r>
            <a:r>
              <a:rPr lang="en-US" altLang="zh-CN" sz="2000" b="1" dirty="0" smtClean="0">
                <a:solidFill>
                  <a:srgbClr val="FFFF00"/>
                </a:solidFill>
                <a:latin typeface="微软雅黑" pitchFamily="34" charset="-122"/>
                <a:ea typeface="微软雅黑" pitchFamily="34" charset="-122"/>
              </a:rPr>
              <a:t> </a:t>
            </a:r>
            <a:r>
              <a:rPr lang="en-US" sz="2000" b="1" dirty="0" err="1" smtClean="0">
                <a:solidFill>
                  <a:srgbClr val="FFFF00"/>
                </a:solidFill>
                <a:latin typeface="微软雅黑" pitchFamily="34" charset="-122"/>
                <a:ea typeface="微软雅黑" pitchFamily="34" charset="-122"/>
              </a:rPr>
              <a:t>R</a:t>
            </a:r>
            <a:r>
              <a:rPr lang="en-US" sz="2000" b="1" baseline="-25000" dirty="0" err="1" smtClean="0">
                <a:solidFill>
                  <a:srgbClr val="FFFF00"/>
                </a:solidFill>
                <a:latin typeface="微软雅黑" pitchFamily="34" charset="-122"/>
                <a:ea typeface="微软雅黑" pitchFamily="34" charset="-122"/>
              </a:rPr>
              <a:t>t,</a:t>
            </a:r>
            <a:r>
              <a:rPr lang="en-US" altLang="zh-CN" sz="2000" b="1" baseline="-25000" dirty="0" err="1" smtClean="0">
                <a:solidFill>
                  <a:srgbClr val="FFFF00"/>
                </a:solidFill>
                <a:latin typeface="微软雅黑" pitchFamily="34" charset="-122"/>
                <a:ea typeface="微软雅黑" pitchFamily="34" charset="-122"/>
              </a:rPr>
              <a:t>a</a:t>
            </a:r>
            <a:r>
              <a:rPr lang="en-US" altLang="zh-CN" sz="2000" b="1" dirty="0" smtClean="0">
                <a:solidFill>
                  <a:srgbClr val="FFFF00"/>
                </a:solidFill>
                <a:latin typeface="微软雅黑" pitchFamily="34" charset="-122"/>
                <a:ea typeface="微软雅黑" pitchFamily="34" charset="-122"/>
              </a:rPr>
              <a:t> </a:t>
            </a:r>
            <a:r>
              <a:rPr lang="en-US" altLang="zh-CN" sz="2000" b="1" dirty="0" smtClean="0">
                <a:solidFill>
                  <a:srgbClr val="FFFF00"/>
                </a:solidFill>
                <a:latin typeface="微软雅黑" pitchFamily="34" charset="-122"/>
                <a:ea typeface="微软雅黑" pitchFamily="34" charset="-122"/>
                <a:sym typeface="Symbol"/>
              </a:rPr>
              <a:t></a:t>
            </a:r>
            <a:r>
              <a:rPr lang="en-US" altLang="zh-CN" sz="2000" b="1" dirty="0" smtClean="0">
                <a:solidFill>
                  <a:srgbClr val="FFFF00"/>
                </a:solidFill>
                <a:latin typeface="微软雅黑" pitchFamily="34" charset="-122"/>
                <a:ea typeface="微软雅黑" pitchFamily="34" charset="-122"/>
              </a:rPr>
              <a:t> </a:t>
            </a:r>
            <a:r>
              <a:rPr lang="en-US" sz="2000" b="1" dirty="0" err="1" smtClean="0">
                <a:solidFill>
                  <a:srgbClr val="FFFF00"/>
                </a:solidFill>
                <a:latin typeface="微软雅黑" pitchFamily="34" charset="-122"/>
                <a:ea typeface="微软雅黑" pitchFamily="34" charset="-122"/>
              </a:rPr>
              <a:t>R</a:t>
            </a:r>
            <a:r>
              <a:rPr lang="en-US" sz="2000" b="1" baseline="-25000" dirty="0" err="1" smtClean="0">
                <a:solidFill>
                  <a:srgbClr val="FFFF00"/>
                </a:solidFill>
                <a:latin typeface="微软雅黑" pitchFamily="34" charset="-122"/>
                <a:ea typeface="微软雅黑" pitchFamily="34" charset="-122"/>
              </a:rPr>
              <a:t>t,c</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buClr>
                <a:schemeClr val="tx1"/>
              </a:buClr>
              <a:buSzPct val="100000"/>
              <a:buFont typeface="+mj-ea"/>
              <a:buAutoNum type="circleNumDbPlain"/>
            </a:pPr>
            <a:r>
              <a:rPr lang="zh-CN" altLang="en-US" sz="2000" dirty="0" smtClean="0">
                <a:latin typeface="微软雅黑" pitchFamily="34" charset="-122"/>
                <a:ea typeface="微软雅黑" pitchFamily="34" charset="-122"/>
              </a:rPr>
              <a:t>腐蚀过程：</a:t>
            </a:r>
            <a:r>
              <a:rPr lang="en-US"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等效</a:t>
            </a:r>
            <a:r>
              <a:rPr lang="en-US" sz="2000" dirty="0" err="1" smtClean="0">
                <a:latin typeface="微软雅黑" pitchFamily="34" charset="-122"/>
                <a:ea typeface="微软雅黑" pitchFamily="34" charset="-122"/>
              </a:rPr>
              <a:t>R</a:t>
            </a:r>
            <a:r>
              <a:rPr lang="en-US" sz="2000" baseline="-25000" dirty="0" err="1" smtClean="0">
                <a:latin typeface="微软雅黑" pitchFamily="34" charset="-122"/>
                <a:ea typeface="微软雅黑" pitchFamily="34" charset="-122"/>
              </a:rPr>
              <a:t>t,</a:t>
            </a:r>
            <a:r>
              <a:rPr lang="en-US" altLang="zh-CN" sz="2000" baseline="-25000" dirty="0" err="1" smtClean="0">
                <a:latin typeface="微软雅黑" pitchFamily="34" charset="-122"/>
                <a:ea typeface="微软雅黑" pitchFamily="34" charset="-122"/>
              </a:rPr>
              <a:t>a</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 </a:t>
            </a:r>
            <a:r>
              <a:rPr lang="en-US" sz="2000" dirty="0" err="1" smtClean="0">
                <a:latin typeface="微软雅黑" pitchFamily="34" charset="-122"/>
                <a:ea typeface="微软雅黑" pitchFamily="34" charset="-122"/>
              </a:rPr>
              <a:t>R</a:t>
            </a:r>
            <a:r>
              <a:rPr lang="en-US" sz="2000" baseline="-25000" dirty="0" err="1" smtClean="0">
                <a:latin typeface="微软雅黑" pitchFamily="34" charset="-122"/>
                <a:ea typeface="微软雅黑" pitchFamily="34" charset="-122"/>
              </a:rPr>
              <a:t>t,c</a:t>
            </a:r>
            <a:r>
              <a:rPr lang="zh-CN" altLang="en-US" sz="2000" dirty="0" smtClean="0">
                <a:solidFill>
                  <a:srgbClr val="FFFF00"/>
                </a:solidFill>
                <a:latin typeface="微软雅黑" pitchFamily="34" charset="-122"/>
                <a:ea typeface="微软雅黑" pitchFamily="34" charset="-122"/>
              </a:rPr>
              <a:t>串联</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buClr>
                <a:schemeClr val="tx1"/>
              </a:buClr>
              <a:buSzPct val="100000"/>
              <a:buFont typeface="+mj-ea"/>
              <a:buAutoNum type="circleNumDbPlain"/>
            </a:pPr>
            <a:r>
              <a:rPr lang="zh-CN" altLang="en-US" sz="2000" dirty="0" smtClean="0">
                <a:latin typeface="微软雅黑" pitchFamily="34" charset="-122"/>
                <a:ea typeface="微软雅黑" pitchFamily="34" charset="-122"/>
              </a:rPr>
              <a:t>电化学测量过程：</a:t>
            </a:r>
            <a:r>
              <a:rPr lang="en-US"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等效</a:t>
            </a:r>
            <a:r>
              <a:rPr lang="en-US" sz="2000" dirty="0" err="1" smtClean="0">
                <a:latin typeface="微软雅黑" pitchFamily="34" charset="-122"/>
                <a:ea typeface="微软雅黑" pitchFamily="34" charset="-122"/>
              </a:rPr>
              <a:t>R</a:t>
            </a:r>
            <a:r>
              <a:rPr lang="en-US" sz="2000" baseline="-25000" dirty="0" err="1" smtClean="0">
                <a:latin typeface="微软雅黑" pitchFamily="34" charset="-122"/>
                <a:ea typeface="微软雅黑" pitchFamily="34" charset="-122"/>
              </a:rPr>
              <a:t>t,</a:t>
            </a:r>
            <a:r>
              <a:rPr lang="en-US" altLang="zh-CN" sz="2000" baseline="-25000" dirty="0" err="1" smtClean="0">
                <a:latin typeface="微软雅黑" pitchFamily="34" charset="-122"/>
                <a:ea typeface="微软雅黑" pitchFamily="34" charset="-122"/>
              </a:rPr>
              <a:t>a</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 </a:t>
            </a:r>
            <a:r>
              <a:rPr lang="en-US" sz="2000" dirty="0" err="1" smtClean="0">
                <a:latin typeface="微软雅黑" pitchFamily="34" charset="-122"/>
                <a:ea typeface="微软雅黑" pitchFamily="34" charset="-122"/>
              </a:rPr>
              <a:t>R</a:t>
            </a:r>
            <a:r>
              <a:rPr lang="en-US" sz="2000" baseline="-25000" dirty="0" err="1" smtClean="0">
                <a:latin typeface="微软雅黑" pitchFamily="34" charset="-122"/>
                <a:ea typeface="微软雅黑" pitchFamily="34" charset="-122"/>
              </a:rPr>
              <a:t>t,c</a:t>
            </a:r>
            <a:r>
              <a:rPr lang="zh-CN" altLang="en-US" sz="2000" dirty="0" smtClean="0">
                <a:solidFill>
                  <a:srgbClr val="FFFF00"/>
                </a:solidFill>
                <a:latin typeface="微软雅黑" pitchFamily="34" charset="-122"/>
                <a:ea typeface="微软雅黑" pitchFamily="34" charset="-122"/>
              </a:rPr>
              <a:t>并联</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buClr>
                <a:schemeClr val="tx1"/>
              </a:buClr>
              <a:buSzPct val="100000"/>
              <a:buNone/>
            </a:pPr>
            <a:endParaRPr lang="en-US" altLang="zh-CN" sz="2000" dirty="0" smtClean="0">
              <a:latin typeface="微软雅黑" pitchFamily="34" charset="-122"/>
              <a:ea typeface="微软雅黑" pitchFamily="34" charset="-122"/>
            </a:endParaRPr>
          </a:p>
        </p:txBody>
      </p:sp>
      <p:pic>
        <p:nvPicPr>
          <p:cNvPr id="561153" name="Picture 1"/>
          <p:cNvPicPr>
            <a:picLocks noChangeAspect="1" noChangeArrowheads="1"/>
          </p:cNvPicPr>
          <p:nvPr/>
        </p:nvPicPr>
        <p:blipFill>
          <a:blip r:embed="rId2" cstate="print"/>
          <a:srcRect/>
          <a:stretch>
            <a:fillRect/>
          </a:stretch>
        </p:blipFill>
        <p:spPr bwMode="auto">
          <a:xfrm>
            <a:off x="5550119" y="1714488"/>
            <a:ext cx="3593881" cy="2908666"/>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214282" y="142852"/>
            <a:ext cx="8643998" cy="535785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graphicFrame>
        <p:nvGraphicFramePr>
          <p:cNvPr id="257035" name="Object 11"/>
          <p:cNvGraphicFramePr>
            <a:graphicFrameLocks noChangeAspect="1"/>
          </p:cNvGraphicFramePr>
          <p:nvPr/>
        </p:nvGraphicFramePr>
        <p:xfrm>
          <a:off x="3500430" y="1857364"/>
          <a:ext cx="1025345" cy="571504"/>
        </p:xfrm>
        <a:graphic>
          <a:graphicData uri="http://schemas.openxmlformats.org/presentationml/2006/ole">
            <p:oleObj spid="_x0000_s533513" name="公式" r:id="rId3" imgW="774360" imgH="431640" progId="Equation.3">
              <p:embed/>
            </p:oleObj>
          </a:graphicData>
        </a:graphic>
      </p:graphicFrame>
      <p:sp>
        <p:nvSpPr>
          <p:cNvPr id="3" name="内容占位符 2"/>
          <p:cNvSpPr>
            <a:spLocks noGrp="1"/>
          </p:cNvSpPr>
          <p:nvPr>
            <p:ph idx="1"/>
          </p:nvPr>
        </p:nvSpPr>
        <p:spPr>
          <a:xfrm>
            <a:off x="500034" y="5857892"/>
            <a:ext cx="8501122" cy="642942"/>
          </a:xfrm>
        </p:spPr>
        <p:txBody>
          <a:bodyPr/>
          <a:lstStyle/>
          <a:p>
            <a:pPr marL="457200" lvl="0" indent="-457200">
              <a:lnSpc>
                <a:spcPct val="150000"/>
              </a:lnSpc>
              <a:buClr>
                <a:schemeClr val="tx1"/>
              </a:buClr>
              <a:buSzPct val="100000"/>
              <a:buNone/>
            </a:pPr>
            <a:r>
              <a:rPr lang="en-US" sz="2000" b="1" dirty="0" smtClean="0">
                <a:latin typeface="微软雅黑" pitchFamily="34" charset="-122"/>
                <a:ea typeface="微软雅黑" pitchFamily="34" charset="-122"/>
              </a:rPr>
              <a:t>R</a:t>
            </a:r>
            <a:r>
              <a:rPr lang="en-US" sz="2000" b="1" baseline="-25000" dirty="0" smtClean="0">
                <a:latin typeface="微软雅黑" pitchFamily="34" charset="-122"/>
                <a:ea typeface="微软雅黑" pitchFamily="34" charset="-122"/>
              </a:rPr>
              <a:t>p</a:t>
            </a:r>
            <a:r>
              <a:rPr lang="zh-CN" altLang="en-US" sz="2000" b="1" dirty="0" smtClean="0">
                <a:latin typeface="微软雅黑" pitchFamily="34" charset="-122"/>
                <a:ea typeface="微软雅黑" pitchFamily="34" charset="-122"/>
              </a:rPr>
              <a:t>计算 </a:t>
            </a:r>
            <a:r>
              <a:rPr lang="en-US" sz="2000" b="1" dirty="0" smtClean="0">
                <a:latin typeface="微软雅黑" pitchFamily="34" charset="-122"/>
                <a:ea typeface="微软雅黑" pitchFamily="34" charset="-122"/>
              </a:rPr>
              <a:t>i</a:t>
            </a:r>
            <a:r>
              <a:rPr lang="en-US" sz="2000" b="1" baseline="-25000" dirty="0" smtClean="0">
                <a:latin typeface="微软雅黑" pitchFamily="34" charset="-122"/>
                <a:ea typeface="微软雅黑" pitchFamily="34" charset="-122"/>
              </a:rPr>
              <a:t>corr</a:t>
            </a:r>
            <a:r>
              <a:rPr lang="zh-CN" altLang="en-US" sz="2000" b="1" dirty="0" smtClean="0">
                <a:latin typeface="微软雅黑" pitchFamily="34" charset="-122"/>
                <a:ea typeface="微软雅黑" pitchFamily="34" charset="-122"/>
              </a:rPr>
              <a:t>需要</a:t>
            </a:r>
            <a:r>
              <a:rPr lang="en-US" sz="2000" b="1" dirty="0" smtClean="0">
                <a:latin typeface="微软雅黑" pitchFamily="34" charset="-122"/>
                <a:ea typeface="微软雅黑" pitchFamily="34" charset="-122"/>
                <a:sym typeface="Symbol"/>
              </a:rPr>
              <a:t></a:t>
            </a:r>
            <a:r>
              <a:rPr lang="en-US" sz="2000" b="1" baseline="-25000" dirty="0" smtClean="0">
                <a:latin typeface="微软雅黑" pitchFamily="34" charset="-122"/>
                <a:ea typeface="微软雅黑" pitchFamily="34" charset="-122"/>
              </a:rPr>
              <a:t>a</a:t>
            </a:r>
            <a:r>
              <a:rPr lang="zh-CN" altLang="en-US" sz="2000" b="1" dirty="0" smtClean="0">
                <a:latin typeface="微软雅黑" pitchFamily="34" charset="-122"/>
                <a:ea typeface="微软雅黑" pitchFamily="34" charset="-122"/>
              </a:rPr>
              <a:t>和</a:t>
            </a:r>
            <a:r>
              <a:rPr lang="en-US" sz="2000" b="1" dirty="0" smtClean="0">
                <a:latin typeface="微软雅黑" pitchFamily="34" charset="-122"/>
                <a:ea typeface="微软雅黑" pitchFamily="34" charset="-122"/>
                <a:sym typeface="Symbol"/>
              </a:rPr>
              <a:t></a:t>
            </a:r>
            <a:r>
              <a:rPr lang="en-US" sz="2000" b="1" baseline="-25000" dirty="0" smtClean="0">
                <a:latin typeface="微软雅黑" pitchFamily="34" charset="-122"/>
                <a:ea typeface="微软雅黑" pitchFamily="34" charset="-122"/>
              </a:rPr>
              <a:t>c</a:t>
            </a:r>
            <a:r>
              <a:rPr lang="zh-CN" altLang="en-US" sz="2000" b="1" dirty="0" smtClean="0">
                <a:latin typeface="微软雅黑" pitchFamily="34" charset="-122"/>
                <a:ea typeface="微软雅黑" pitchFamily="34" charset="-122"/>
              </a:rPr>
              <a:t>；</a:t>
            </a:r>
            <a:r>
              <a:rPr lang="en-US" sz="2000" b="1" dirty="0" smtClean="0">
                <a:latin typeface="微软雅黑" pitchFamily="34" charset="-122"/>
                <a:ea typeface="微软雅黑" pitchFamily="34" charset="-122"/>
              </a:rPr>
              <a:t> </a:t>
            </a:r>
            <a:r>
              <a:rPr lang="en-US" sz="2000" b="1" dirty="0" err="1" smtClean="0">
                <a:latin typeface="微软雅黑" pitchFamily="34" charset="-122"/>
                <a:ea typeface="微软雅黑" pitchFamily="34" charset="-122"/>
              </a:rPr>
              <a:t>R</a:t>
            </a:r>
            <a:r>
              <a:rPr lang="en-US" sz="2000" b="1" baseline="-25000" dirty="0" err="1" smtClean="0">
                <a:latin typeface="微软雅黑" pitchFamily="34" charset="-122"/>
                <a:ea typeface="微软雅黑" pitchFamily="34" charset="-122"/>
              </a:rPr>
              <a:t>t,a</a:t>
            </a:r>
            <a:r>
              <a:rPr lang="zh-CN" altLang="en-US" sz="2000" b="1" dirty="0" smtClean="0">
                <a:latin typeface="微软雅黑" pitchFamily="34" charset="-122"/>
                <a:ea typeface="微软雅黑" pitchFamily="34" charset="-122"/>
              </a:rPr>
              <a:t>计算 </a:t>
            </a:r>
            <a:r>
              <a:rPr lang="en-US" sz="2000" b="1" dirty="0" smtClean="0">
                <a:latin typeface="微软雅黑" pitchFamily="34" charset="-122"/>
                <a:ea typeface="微软雅黑" pitchFamily="34" charset="-122"/>
              </a:rPr>
              <a:t>i</a:t>
            </a:r>
            <a:r>
              <a:rPr lang="en-US" sz="2000" b="1" baseline="-25000" dirty="0" smtClean="0">
                <a:latin typeface="微软雅黑" pitchFamily="34" charset="-122"/>
                <a:ea typeface="微软雅黑" pitchFamily="34" charset="-122"/>
              </a:rPr>
              <a:t>corr</a:t>
            </a:r>
            <a:r>
              <a:rPr lang="zh-CN" altLang="en-US" sz="2000" b="1" dirty="0" smtClean="0">
                <a:latin typeface="微软雅黑" pitchFamily="34" charset="-122"/>
                <a:ea typeface="微软雅黑" pitchFamily="34" charset="-122"/>
              </a:rPr>
              <a:t>需要</a:t>
            </a:r>
            <a:r>
              <a:rPr lang="en-US" sz="2000" b="1" dirty="0" smtClean="0">
                <a:latin typeface="微软雅黑" pitchFamily="34" charset="-122"/>
                <a:ea typeface="微软雅黑" pitchFamily="34" charset="-122"/>
                <a:sym typeface="Symbol"/>
              </a:rPr>
              <a:t></a:t>
            </a:r>
            <a:r>
              <a:rPr lang="en-US" sz="2000" b="1" baseline="-25000" dirty="0" smtClean="0">
                <a:latin typeface="微软雅黑" pitchFamily="34" charset="-122"/>
                <a:ea typeface="微软雅黑" pitchFamily="34" charset="-122"/>
              </a:rPr>
              <a:t>a</a:t>
            </a:r>
            <a:r>
              <a:rPr lang="zh-CN" altLang="en-US" sz="2000" b="1" dirty="0" smtClean="0">
                <a:latin typeface="微软雅黑" pitchFamily="34" charset="-122"/>
                <a:ea typeface="微软雅黑" pitchFamily="34" charset="-122"/>
              </a:rPr>
              <a:t> ；</a:t>
            </a:r>
            <a:r>
              <a:rPr lang="en-US" sz="2000" b="1" dirty="0" smtClean="0">
                <a:latin typeface="微软雅黑" pitchFamily="34" charset="-122"/>
                <a:ea typeface="微软雅黑" pitchFamily="34" charset="-122"/>
              </a:rPr>
              <a:t> </a:t>
            </a:r>
            <a:r>
              <a:rPr lang="en-US" sz="2000" b="1" dirty="0" err="1" smtClean="0">
                <a:latin typeface="微软雅黑" pitchFamily="34" charset="-122"/>
                <a:ea typeface="微软雅黑" pitchFamily="34" charset="-122"/>
              </a:rPr>
              <a:t>R</a:t>
            </a:r>
            <a:r>
              <a:rPr lang="en-US" sz="2000" b="1" baseline="-25000" dirty="0" err="1" smtClean="0">
                <a:latin typeface="微软雅黑" pitchFamily="34" charset="-122"/>
                <a:ea typeface="微软雅黑" pitchFamily="34" charset="-122"/>
              </a:rPr>
              <a:t>t,c</a:t>
            </a:r>
            <a:r>
              <a:rPr lang="zh-CN" altLang="en-US" sz="2000" b="1" dirty="0" smtClean="0">
                <a:latin typeface="微软雅黑" pitchFamily="34" charset="-122"/>
                <a:ea typeface="微软雅黑" pitchFamily="34" charset="-122"/>
              </a:rPr>
              <a:t>计算 </a:t>
            </a:r>
            <a:r>
              <a:rPr lang="en-US" sz="2000" b="1" dirty="0" smtClean="0">
                <a:latin typeface="微软雅黑" pitchFamily="34" charset="-122"/>
                <a:ea typeface="微软雅黑" pitchFamily="34" charset="-122"/>
              </a:rPr>
              <a:t>i</a:t>
            </a:r>
            <a:r>
              <a:rPr lang="en-US" sz="2000" b="1" baseline="-25000" dirty="0" smtClean="0">
                <a:latin typeface="微软雅黑" pitchFamily="34" charset="-122"/>
                <a:ea typeface="微软雅黑" pitchFamily="34" charset="-122"/>
              </a:rPr>
              <a:t>corr</a:t>
            </a:r>
            <a:r>
              <a:rPr lang="zh-CN" altLang="en-US" sz="2000" b="1" dirty="0" smtClean="0">
                <a:latin typeface="微软雅黑" pitchFamily="34" charset="-122"/>
                <a:ea typeface="微软雅黑" pitchFamily="34" charset="-122"/>
              </a:rPr>
              <a:t>需要</a:t>
            </a:r>
            <a:r>
              <a:rPr lang="en-US" sz="2000" b="1" dirty="0" smtClean="0">
                <a:latin typeface="微软雅黑" pitchFamily="34" charset="-122"/>
                <a:ea typeface="微软雅黑" pitchFamily="34" charset="-122"/>
                <a:sym typeface="Symbol"/>
              </a:rPr>
              <a:t></a:t>
            </a:r>
            <a:r>
              <a:rPr lang="en-US" sz="2000" b="1" baseline="-25000" dirty="0" smtClean="0">
                <a:latin typeface="微软雅黑" pitchFamily="34" charset="-122"/>
                <a:ea typeface="微软雅黑" pitchFamily="34" charset="-122"/>
              </a:rPr>
              <a:t>c</a:t>
            </a:r>
          </a:p>
        </p:txBody>
      </p:sp>
      <p:graphicFrame>
        <p:nvGraphicFramePr>
          <p:cNvPr id="257025" name="Object 6"/>
          <p:cNvGraphicFramePr>
            <a:graphicFrameLocks noChangeAspect="1"/>
          </p:cNvGraphicFramePr>
          <p:nvPr/>
        </p:nvGraphicFramePr>
        <p:xfrm>
          <a:off x="554463" y="285728"/>
          <a:ext cx="4731918" cy="751457"/>
        </p:xfrm>
        <a:graphic>
          <a:graphicData uri="http://schemas.openxmlformats.org/presentationml/2006/ole">
            <p:oleObj spid="_x0000_s533506" name="公式" r:id="rId4" imgW="2514600" imgH="482400" progId="Equation.3">
              <p:embed/>
            </p:oleObj>
          </a:graphicData>
        </a:graphic>
      </p:graphicFrame>
      <p:graphicFrame>
        <p:nvGraphicFramePr>
          <p:cNvPr id="257026" name="Object 8"/>
          <p:cNvGraphicFramePr>
            <a:graphicFrameLocks noChangeAspect="1"/>
          </p:cNvGraphicFramePr>
          <p:nvPr/>
        </p:nvGraphicFramePr>
        <p:xfrm>
          <a:off x="554463" y="1071546"/>
          <a:ext cx="5336590" cy="714380"/>
        </p:xfrm>
        <a:graphic>
          <a:graphicData uri="http://schemas.openxmlformats.org/presentationml/2006/ole">
            <p:oleObj spid="_x0000_s533507" name="公式" r:id="rId5" imgW="3085920" imgH="507960" progId="Equation.3">
              <p:embed/>
            </p:oleObj>
          </a:graphicData>
        </a:graphic>
      </p:graphicFrame>
      <p:graphicFrame>
        <p:nvGraphicFramePr>
          <p:cNvPr id="257027" name="Object 3"/>
          <p:cNvGraphicFramePr>
            <a:graphicFrameLocks noChangeAspect="1"/>
          </p:cNvGraphicFramePr>
          <p:nvPr/>
        </p:nvGraphicFramePr>
        <p:xfrm>
          <a:off x="548827" y="1857375"/>
          <a:ext cx="3295952" cy="896938"/>
        </p:xfrm>
        <a:graphic>
          <a:graphicData uri="http://schemas.openxmlformats.org/presentationml/2006/ole">
            <p:oleObj spid="_x0000_s533508" name="公式" r:id="rId6" imgW="2095200" imgH="672840" progId="Equation.3">
              <p:embed/>
            </p:oleObj>
          </a:graphicData>
        </a:graphic>
      </p:graphicFrame>
      <p:graphicFrame>
        <p:nvGraphicFramePr>
          <p:cNvPr id="257028" name="Object 4"/>
          <p:cNvGraphicFramePr>
            <a:graphicFrameLocks noChangeAspect="1"/>
          </p:cNvGraphicFramePr>
          <p:nvPr/>
        </p:nvGraphicFramePr>
        <p:xfrm>
          <a:off x="4697413" y="1865313"/>
          <a:ext cx="3838575" cy="769937"/>
        </p:xfrm>
        <a:graphic>
          <a:graphicData uri="http://schemas.openxmlformats.org/presentationml/2006/ole">
            <p:oleObj spid="_x0000_s533509" name="公式" r:id="rId7" imgW="2654280" imgH="634680" progId="Equation.3">
              <p:embed/>
            </p:oleObj>
          </a:graphicData>
        </a:graphic>
      </p:graphicFrame>
      <p:graphicFrame>
        <p:nvGraphicFramePr>
          <p:cNvPr id="257029" name="Object 5"/>
          <p:cNvGraphicFramePr>
            <a:graphicFrameLocks noChangeAspect="1"/>
          </p:cNvGraphicFramePr>
          <p:nvPr/>
        </p:nvGraphicFramePr>
        <p:xfrm>
          <a:off x="571472" y="2928934"/>
          <a:ext cx="4084637" cy="1000125"/>
        </p:xfrm>
        <a:graphic>
          <a:graphicData uri="http://schemas.openxmlformats.org/presentationml/2006/ole">
            <p:oleObj spid="_x0000_s533510" name="公式" r:id="rId8" imgW="2171520" imgH="634680" progId="Equation.3">
              <p:embed/>
            </p:oleObj>
          </a:graphicData>
        </a:graphic>
      </p:graphicFrame>
      <p:graphicFrame>
        <p:nvGraphicFramePr>
          <p:cNvPr id="257030" name="Object 6"/>
          <p:cNvGraphicFramePr>
            <a:graphicFrameLocks noChangeAspect="1"/>
          </p:cNvGraphicFramePr>
          <p:nvPr/>
        </p:nvGraphicFramePr>
        <p:xfrm>
          <a:off x="6286512" y="2714620"/>
          <a:ext cx="2286016" cy="1500198"/>
        </p:xfrm>
        <a:graphic>
          <a:graphicData uri="http://schemas.openxmlformats.org/presentationml/2006/ole">
            <p:oleObj spid="_x0000_s533511" name="公式" r:id="rId9" imgW="1003300" imgH="914400" progId="Equation.3">
              <p:embed/>
            </p:oleObj>
          </a:graphicData>
        </a:graphic>
      </p:graphicFrame>
      <p:graphicFrame>
        <p:nvGraphicFramePr>
          <p:cNvPr id="257031" name="Object 7"/>
          <p:cNvGraphicFramePr>
            <a:graphicFrameLocks noChangeAspect="1"/>
          </p:cNvGraphicFramePr>
          <p:nvPr/>
        </p:nvGraphicFramePr>
        <p:xfrm>
          <a:off x="500034" y="4286256"/>
          <a:ext cx="5094943" cy="1000132"/>
        </p:xfrm>
        <a:graphic>
          <a:graphicData uri="http://schemas.openxmlformats.org/presentationml/2006/ole">
            <p:oleObj spid="_x0000_s533512" name="公式" r:id="rId10" imgW="1942920" imgH="457200" progId="Equation.3">
              <p:embed/>
            </p:oleObj>
          </a:graphicData>
        </a:graphic>
      </p:graphicFrame>
      <p:sp>
        <p:nvSpPr>
          <p:cNvPr id="14" name="TextBox 13"/>
          <p:cNvSpPr txBox="1"/>
          <p:nvPr/>
        </p:nvSpPr>
        <p:spPr>
          <a:xfrm>
            <a:off x="6858016" y="4357694"/>
            <a:ext cx="1948206" cy="1077218"/>
          </a:xfrm>
          <a:prstGeom prst="rect">
            <a:avLst/>
          </a:prstGeom>
          <a:solidFill>
            <a:schemeClr val="tx2">
              <a:lumMod val="50000"/>
            </a:schemeClr>
          </a:solidFill>
        </p:spPr>
        <p:txBody>
          <a:bodyPr wrap="square" rtlCol="0">
            <a:spAutoFit/>
          </a:bodyPr>
          <a:lstStyle/>
          <a:p>
            <a:r>
              <a:rPr lang="en-US" altLang="zh-CN" sz="1600" b="1" spc="300" dirty="0" smtClean="0">
                <a:solidFill>
                  <a:srgbClr val="00FF00"/>
                </a:solidFill>
                <a:latin typeface="微软雅黑" pitchFamily="34" charset="-122"/>
                <a:ea typeface="微软雅黑" pitchFamily="34" charset="-122"/>
              </a:rPr>
              <a:t>R</a:t>
            </a:r>
            <a:r>
              <a:rPr lang="en-US" altLang="zh-CN" sz="1600" b="1" spc="300" baseline="-25000" dirty="0" smtClean="0">
                <a:solidFill>
                  <a:srgbClr val="00FF00"/>
                </a:solidFill>
                <a:latin typeface="微软雅黑" pitchFamily="34" charset="-122"/>
                <a:ea typeface="微软雅黑" pitchFamily="34" charset="-122"/>
              </a:rPr>
              <a:t>t</a:t>
            </a:r>
            <a:r>
              <a:rPr lang="zh-CN" altLang="en-US" sz="1600" b="1" spc="300" dirty="0" smtClean="0">
                <a:solidFill>
                  <a:srgbClr val="00FF00"/>
                </a:solidFill>
                <a:latin typeface="微软雅黑" pitchFamily="34" charset="-122"/>
                <a:ea typeface="微软雅黑" pitchFamily="34" charset="-122"/>
              </a:rPr>
              <a:t>为</a:t>
            </a:r>
            <a:r>
              <a:rPr lang="en-US" altLang="zh-CN" sz="1600" b="1" spc="300" dirty="0" smtClean="0">
                <a:solidFill>
                  <a:srgbClr val="00FF00"/>
                </a:solidFill>
                <a:latin typeface="微软雅黑" pitchFamily="34" charset="-122"/>
                <a:ea typeface="微软雅黑" pitchFamily="34" charset="-122"/>
              </a:rPr>
              <a:t>E</a:t>
            </a:r>
            <a:r>
              <a:rPr lang="en-US" altLang="zh-CN" sz="1600" b="1" spc="300" baseline="-25000" dirty="0" smtClean="0">
                <a:solidFill>
                  <a:srgbClr val="00FF00"/>
                </a:solidFill>
                <a:latin typeface="微软雅黑" pitchFamily="34" charset="-122"/>
                <a:ea typeface="微软雅黑" pitchFamily="34" charset="-122"/>
              </a:rPr>
              <a:t>corr</a:t>
            </a:r>
            <a:r>
              <a:rPr lang="zh-CN" altLang="en-US" sz="1600" b="1" spc="300" dirty="0" smtClean="0">
                <a:solidFill>
                  <a:srgbClr val="00FF00"/>
                </a:solidFill>
                <a:latin typeface="微软雅黑" pitchFamily="34" charset="-122"/>
                <a:ea typeface="微软雅黑" pitchFamily="34" charset="-122"/>
              </a:rPr>
              <a:t>下单电极过程电荷迁移电阻；需要指明所属电极反应</a:t>
            </a:r>
            <a:endParaRPr lang="zh-CN" altLang="en-US" sz="1600" b="1" dirty="0">
              <a:solidFill>
                <a:srgbClr val="00FF00"/>
              </a:solidFill>
            </a:endParaRPr>
          </a:p>
        </p:txBody>
      </p:sp>
      <p:sp>
        <p:nvSpPr>
          <p:cNvPr id="16" name="灯片编号占位符 15"/>
          <p:cNvSpPr>
            <a:spLocks noGrp="1"/>
          </p:cNvSpPr>
          <p:nvPr>
            <p:ph type="sldNum" sz="quarter" idx="12"/>
          </p:nvPr>
        </p:nvSpPr>
        <p:spPr>
          <a:xfrm>
            <a:off x="8715404" y="6400800"/>
            <a:ext cx="428596" cy="457200"/>
          </a:xfrm>
        </p:spPr>
        <p:txBody>
          <a:bodyPr/>
          <a:lstStyle/>
          <a:p>
            <a:pPr>
              <a:defRPr/>
            </a:pPr>
            <a:fld id="{705EF948-7358-4CA2-B872-583E31FB6E6A}" type="slidenum">
              <a:rPr lang="zh-CN" altLang="en-US" smtClean="0"/>
              <a:pPr>
                <a:defRPr/>
              </a:pPr>
              <a:t>11</a:t>
            </a:fld>
            <a:endParaRPr lang="en-US" altLang="zh-CN" dirty="0"/>
          </a:p>
        </p:txBody>
      </p:sp>
      <p:graphicFrame>
        <p:nvGraphicFramePr>
          <p:cNvPr id="356362" name="Object 8"/>
          <p:cNvGraphicFramePr>
            <a:graphicFrameLocks noChangeAspect="1"/>
          </p:cNvGraphicFramePr>
          <p:nvPr/>
        </p:nvGraphicFramePr>
        <p:xfrm>
          <a:off x="6215074" y="214290"/>
          <a:ext cx="2571752" cy="668279"/>
        </p:xfrm>
        <a:graphic>
          <a:graphicData uri="http://schemas.openxmlformats.org/presentationml/2006/ole">
            <p:oleObj spid="_x0000_s533514" r:id="rId11" imgW="1726451" imgH="444307" progId="Equation.3">
              <p:embed/>
            </p:oleObj>
          </a:graphicData>
        </a:graphic>
      </p:graphicFrame>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a:xfrm>
            <a:off x="357158" y="285728"/>
            <a:ext cx="7772400" cy="1143000"/>
          </a:xfrm>
        </p:spPr>
        <p:txBody>
          <a:bodyPr/>
          <a:lstStyle/>
          <a:p>
            <a:endParaRPr lang="zh-CN" altLang="en-US" dirty="0"/>
          </a:p>
        </p:txBody>
      </p:sp>
      <p:sp>
        <p:nvSpPr>
          <p:cNvPr id="3" name="副标题 2"/>
          <p:cNvSpPr>
            <a:spLocks noGrp="1"/>
          </p:cNvSpPr>
          <p:nvPr>
            <p:ph type="subTitle" sz="quarter" idx="1"/>
          </p:nvPr>
        </p:nvSpPr>
        <p:spPr>
          <a:xfrm>
            <a:off x="928662" y="5105400"/>
            <a:ext cx="6400800" cy="1752600"/>
          </a:xfrm>
        </p:spPr>
        <p:txBody>
          <a:bodyPr/>
          <a:lstStyle/>
          <a:p>
            <a:endParaRPr lang="zh-CN" altLang="en-US" dirty="0"/>
          </a:p>
        </p:txBody>
      </p:sp>
      <p:cxnSp>
        <p:nvCxnSpPr>
          <p:cNvPr id="7" name="直接连接符 6"/>
          <p:cNvCxnSpPr/>
          <p:nvPr/>
        </p:nvCxnSpPr>
        <p:spPr bwMode="auto">
          <a:xfrm>
            <a:off x="1785918" y="3214686"/>
            <a:ext cx="385765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572421" name="Object 5"/>
          <p:cNvGraphicFramePr>
            <a:graphicFrameLocks noChangeAspect="1"/>
          </p:cNvGraphicFramePr>
          <p:nvPr/>
        </p:nvGraphicFramePr>
        <p:xfrm>
          <a:off x="246336" y="285728"/>
          <a:ext cx="8897664" cy="6215106"/>
        </p:xfrm>
        <a:graphic>
          <a:graphicData uri="http://schemas.openxmlformats.org/presentationml/2006/ole">
            <p:oleObj spid="_x0000_s534530" name="Graph" r:id="rId3" imgW="4154400" imgH="2901600" progId="">
              <p:embed/>
            </p:oleObj>
          </a:graphicData>
        </a:graphic>
      </p:graphicFrame>
      <p:sp>
        <p:nvSpPr>
          <p:cNvPr id="15" name="TextBox 14"/>
          <p:cNvSpPr txBox="1"/>
          <p:nvPr/>
        </p:nvSpPr>
        <p:spPr>
          <a:xfrm>
            <a:off x="4857752" y="3500438"/>
            <a:ext cx="714380" cy="338554"/>
          </a:xfrm>
          <a:prstGeom prst="rect">
            <a:avLst/>
          </a:prstGeom>
          <a:noFill/>
        </p:spPr>
        <p:txBody>
          <a:bodyPr wrap="square" rtlCol="0">
            <a:spAutoFit/>
          </a:bodyPr>
          <a:lstStyle/>
          <a:p>
            <a:r>
              <a:rPr lang="en-US" altLang="zh-CN" sz="1600" b="1" dirty="0" smtClean="0"/>
              <a:t>R</a:t>
            </a:r>
            <a:r>
              <a:rPr lang="en-US" altLang="zh-CN" sz="1600" b="1" baseline="-25000" dirty="0" smtClean="0"/>
              <a:t>p</a:t>
            </a:r>
            <a:endParaRPr lang="zh-CN" altLang="en-US" sz="1600" b="1" baseline="-25000" dirty="0"/>
          </a:p>
        </p:txBody>
      </p:sp>
      <p:sp>
        <p:nvSpPr>
          <p:cNvPr id="16" name="TextBox 15"/>
          <p:cNvSpPr txBox="1"/>
          <p:nvPr/>
        </p:nvSpPr>
        <p:spPr>
          <a:xfrm>
            <a:off x="4429124" y="3929066"/>
            <a:ext cx="714380" cy="338554"/>
          </a:xfrm>
          <a:prstGeom prst="rect">
            <a:avLst/>
          </a:prstGeom>
          <a:noFill/>
        </p:spPr>
        <p:txBody>
          <a:bodyPr wrap="square" rtlCol="0">
            <a:spAutoFit/>
          </a:bodyPr>
          <a:lstStyle/>
          <a:p>
            <a:r>
              <a:rPr lang="en-US" altLang="zh-CN" sz="1600" b="1" dirty="0" err="1" smtClean="0"/>
              <a:t>R</a:t>
            </a:r>
            <a:r>
              <a:rPr lang="en-US" altLang="zh-CN" sz="1600" b="1" baseline="-25000" dirty="0" err="1" smtClean="0"/>
              <a:t>ct,c</a:t>
            </a:r>
            <a:endParaRPr lang="zh-CN" altLang="en-US" sz="1600" b="1" baseline="-25000" dirty="0"/>
          </a:p>
        </p:txBody>
      </p:sp>
      <p:sp>
        <p:nvSpPr>
          <p:cNvPr id="19" name="TextBox 18"/>
          <p:cNvSpPr txBox="1"/>
          <p:nvPr/>
        </p:nvSpPr>
        <p:spPr>
          <a:xfrm>
            <a:off x="4286248" y="2857496"/>
            <a:ext cx="571504" cy="338554"/>
          </a:xfrm>
          <a:prstGeom prst="rect">
            <a:avLst/>
          </a:prstGeom>
          <a:noFill/>
        </p:spPr>
        <p:txBody>
          <a:bodyPr wrap="square" rtlCol="0">
            <a:spAutoFit/>
          </a:bodyPr>
          <a:lstStyle/>
          <a:p>
            <a:r>
              <a:rPr lang="en-US" altLang="zh-CN" sz="1600" b="1" dirty="0" err="1" smtClean="0"/>
              <a:t>R</a:t>
            </a:r>
            <a:r>
              <a:rPr lang="en-US" altLang="zh-CN" sz="1600" b="1" baseline="-25000" dirty="0" err="1" smtClean="0"/>
              <a:t>ct,a</a:t>
            </a:r>
            <a:endParaRPr lang="zh-CN" altLang="en-US" sz="1600" b="1" baseline="-25000" dirty="0"/>
          </a:p>
        </p:txBody>
      </p:sp>
      <p:graphicFrame>
        <p:nvGraphicFramePr>
          <p:cNvPr id="534531" name="Object 3"/>
          <p:cNvGraphicFramePr>
            <a:graphicFrameLocks noChangeAspect="1"/>
          </p:cNvGraphicFramePr>
          <p:nvPr/>
        </p:nvGraphicFramePr>
        <p:xfrm>
          <a:off x="5000628" y="4714884"/>
          <a:ext cx="2762250" cy="579438"/>
        </p:xfrm>
        <a:graphic>
          <a:graphicData uri="http://schemas.openxmlformats.org/presentationml/2006/ole">
            <p:oleObj spid="_x0000_s534531" name="公式" r:id="rId4" imgW="1879560" imgH="393480" progId="Equation.3">
              <p:embed/>
            </p:oleObj>
          </a:graphicData>
        </a:graphic>
      </p:graphicFrame>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lide(fromBottom)">
                                      <p:cBhvr>
                                        <p:cTn id="7" dur="500"/>
                                        <p:tgtEl>
                                          <p:spTgt spid="1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lide(fromBottom)">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214290"/>
            <a:ext cx="7772400" cy="642942"/>
          </a:xfrm>
        </p:spPr>
        <p:txBody>
          <a:bodyPr/>
          <a:lstStyle/>
          <a:p>
            <a:pPr algn="l"/>
            <a:r>
              <a:rPr lang="en-US" altLang="zh-CN" sz="2400" b="1" spc="300" dirty="0" smtClean="0">
                <a:solidFill>
                  <a:srgbClr val="FFCC00"/>
                </a:solidFill>
                <a:latin typeface="微软雅黑" pitchFamily="34" charset="-122"/>
                <a:ea typeface="微软雅黑" pitchFamily="34" charset="-122"/>
              </a:rPr>
              <a:t>(3) </a:t>
            </a:r>
            <a:r>
              <a:rPr lang="zh-CN" altLang="en-US" sz="2400" b="1" dirty="0" smtClean="0">
                <a:solidFill>
                  <a:srgbClr val="FFCC00"/>
                </a:solidFill>
                <a:latin typeface="微软雅黑" pitchFamily="34" charset="-122"/>
                <a:ea typeface="微软雅黑" pitchFamily="34" charset="-122"/>
              </a:rPr>
              <a:t>多属性导电元件结构</a:t>
            </a:r>
            <a:endParaRPr lang="zh-CN" altLang="en-US" sz="2400" b="1" dirty="0">
              <a:solidFill>
                <a:srgbClr val="FFCC00"/>
              </a:solidFill>
              <a:latin typeface="微软雅黑" pitchFamily="34" charset="-122"/>
              <a:ea typeface="微软雅黑" pitchFamily="34" charset="-122"/>
            </a:endParaRPr>
          </a:p>
        </p:txBody>
      </p:sp>
      <p:sp>
        <p:nvSpPr>
          <p:cNvPr id="3" name="内容占位符 2"/>
          <p:cNvSpPr>
            <a:spLocks noGrp="1"/>
          </p:cNvSpPr>
          <p:nvPr>
            <p:ph idx="1"/>
          </p:nvPr>
        </p:nvSpPr>
        <p:spPr>
          <a:xfrm>
            <a:off x="285720" y="928670"/>
            <a:ext cx="4929222" cy="5786478"/>
          </a:xfrm>
        </p:spPr>
        <p:txBody>
          <a:bodyPr/>
          <a:lstStyle/>
          <a:p>
            <a:pPr marL="514350" indent="-514350">
              <a:lnSpc>
                <a:spcPct val="130000"/>
              </a:lnSpc>
              <a:buClr>
                <a:schemeClr val="tx1"/>
              </a:buClr>
              <a:buSzPct val="100000"/>
              <a:buFont typeface="+mj-ea"/>
              <a:buAutoNum type="circleNumDbPlain"/>
            </a:pPr>
            <a:r>
              <a:rPr lang="zh-CN" altLang="en-US" sz="2000" dirty="0" smtClean="0">
                <a:latin typeface="微软雅黑" pitchFamily="34" charset="-122"/>
                <a:ea typeface="微软雅黑" pitchFamily="34" charset="-122"/>
              </a:rPr>
              <a:t>任何元件均具有电阻、电容、电感等多种属性，但其具有相同的物理输入输出端，否则违反</a:t>
            </a:r>
            <a:r>
              <a:rPr lang="zh-CN" altLang="en-US" sz="2000" b="1" dirty="0" smtClean="0">
                <a:latin typeface="微软雅黑" pitchFamily="34" charset="-122"/>
                <a:ea typeface="微软雅黑" pitchFamily="34" charset="-122"/>
              </a:rPr>
              <a:t>电中性原理</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marL="514350" indent="-514350">
              <a:lnSpc>
                <a:spcPct val="130000"/>
              </a:lnSpc>
              <a:buClr>
                <a:schemeClr val="tx1"/>
              </a:buClr>
              <a:buSzPct val="100000"/>
              <a:buFont typeface="+mj-ea"/>
              <a:buAutoNum type="circleNumDbPlain"/>
            </a:pPr>
            <a:r>
              <a:rPr lang="zh-CN" altLang="en-US" sz="2000" dirty="0" smtClean="0">
                <a:latin typeface="微软雅黑" pitchFamily="34" charset="-122"/>
                <a:ea typeface="微软雅黑" pitchFamily="34" charset="-122"/>
              </a:rPr>
              <a:t>膜为一个独立元件，同时具有电容性和电阻性，</a:t>
            </a:r>
            <a:r>
              <a:rPr lang="zh-CN" altLang="en-US" sz="2000" dirty="0" smtClean="0">
                <a:solidFill>
                  <a:srgbClr val="FFFF00"/>
                </a:solidFill>
                <a:latin typeface="微软雅黑" pitchFamily="34" charset="-122"/>
                <a:ea typeface="微软雅黑" pitchFamily="34" charset="-122"/>
              </a:rPr>
              <a:t>其相应的电容和电阻等效元件应该具有</a:t>
            </a:r>
            <a:r>
              <a:rPr lang="zh-CN" altLang="en-US" sz="2000" b="1" dirty="0" smtClean="0">
                <a:solidFill>
                  <a:srgbClr val="FFFF00"/>
                </a:solidFill>
                <a:latin typeface="微软雅黑" pitchFamily="34" charset="-122"/>
                <a:ea typeface="微软雅黑" pitchFamily="34" charset="-122"/>
              </a:rPr>
              <a:t>相同的连接端点</a:t>
            </a:r>
            <a:r>
              <a:rPr lang="zh-CN" altLang="en-US" sz="2000" dirty="0" smtClean="0">
                <a:solidFill>
                  <a:srgbClr val="FFFF00"/>
                </a:solidFill>
                <a:latin typeface="微软雅黑" pitchFamily="34" charset="-122"/>
                <a:ea typeface="微软雅黑" pitchFamily="34" charset="-122"/>
              </a:rPr>
              <a:t>；涂层元件的</a:t>
            </a:r>
            <a:r>
              <a:rPr lang="en-US" altLang="zh-CN" sz="2000" dirty="0" smtClean="0">
                <a:solidFill>
                  <a:srgbClr val="FFFF00"/>
                </a:solidFill>
                <a:latin typeface="微软雅黑" pitchFamily="34" charset="-122"/>
                <a:ea typeface="微软雅黑" pitchFamily="34" charset="-122"/>
              </a:rPr>
              <a:t>Rf</a:t>
            </a:r>
            <a:r>
              <a:rPr lang="zh-CN" altLang="en-US" sz="2000" dirty="0" smtClean="0">
                <a:solidFill>
                  <a:srgbClr val="FFFF00"/>
                </a:solidFill>
                <a:latin typeface="微软雅黑" pitchFamily="34" charset="-122"/>
                <a:ea typeface="微软雅黑" pitchFamily="34" charset="-122"/>
              </a:rPr>
              <a:t>和</a:t>
            </a:r>
            <a:r>
              <a:rPr lang="en-US" altLang="zh-CN" sz="2000" dirty="0" err="1" smtClean="0">
                <a:solidFill>
                  <a:srgbClr val="FFFF00"/>
                </a:solidFill>
                <a:latin typeface="微软雅黑" pitchFamily="34" charset="-122"/>
                <a:ea typeface="微软雅黑" pitchFamily="34" charset="-122"/>
              </a:rPr>
              <a:t>Cf</a:t>
            </a:r>
            <a:r>
              <a:rPr lang="zh-CN" altLang="en-US" sz="2000" dirty="0" smtClean="0">
                <a:solidFill>
                  <a:srgbClr val="FFFF00"/>
                </a:solidFill>
                <a:latin typeface="微软雅黑" pitchFamily="34" charset="-122"/>
                <a:ea typeface="微软雅黑" pitchFamily="34" charset="-122"/>
              </a:rPr>
              <a:t>应并联于同一输入输出端口；</a:t>
            </a:r>
            <a:endParaRPr lang="en-US" altLang="zh-CN" sz="2000" dirty="0" smtClean="0">
              <a:solidFill>
                <a:srgbClr val="FFFF00"/>
              </a:solidFill>
              <a:latin typeface="微软雅黑" pitchFamily="34" charset="-122"/>
              <a:ea typeface="微软雅黑" pitchFamily="34" charset="-122"/>
            </a:endParaRPr>
          </a:p>
        </p:txBody>
      </p:sp>
      <p:pic>
        <p:nvPicPr>
          <p:cNvPr id="376836" name="Picture 4"/>
          <p:cNvPicPr>
            <a:picLocks noChangeAspect="1" noChangeArrowheads="1"/>
          </p:cNvPicPr>
          <p:nvPr/>
        </p:nvPicPr>
        <p:blipFill>
          <a:blip r:embed="rId2" cstate="print"/>
          <a:srcRect/>
          <a:stretch>
            <a:fillRect/>
          </a:stretch>
        </p:blipFill>
        <p:spPr bwMode="auto">
          <a:xfrm>
            <a:off x="5357818" y="500042"/>
            <a:ext cx="3648075" cy="2924175"/>
          </a:xfrm>
          <a:prstGeom prst="rect">
            <a:avLst/>
          </a:prstGeom>
          <a:noFill/>
          <a:ln w="9525">
            <a:noFill/>
            <a:miter lim="800000"/>
            <a:headEnd/>
            <a:tailEnd/>
          </a:ln>
          <a:effectLst/>
        </p:spPr>
      </p:pic>
      <p:pic>
        <p:nvPicPr>
          <p:cNvPr id="376842" name="Picture 10"/>
          <p:cNvPicPr>
            <a:picLocks noChangeAspect="1" noChangeArrowheads="1"/>
          </p:cNvPicPr>
          <p:nvPr/>
        </p:nvPicPr>
        <p:blipFill>
          <a:blip r:embed="rId3" cstate="print"/>
          <a:srcRect/>
          <a:stretch>
            <a:fillRect/>
          </a:stretch>
        </p:blipFill>
        <p:spPr bwMode="auto">
          <a:xfrm>
            <a:off x="6143636" y="5286388"/>
            <a:ext cx="2857520" cy="1393168"/>
          </a:xfrm>
          <a:prstGeom prst="rect">
            <a:avLst/>
          </a:prstGeom>
          <a:noFill/>
          <a:ln w="9525">
            <a:noFill/>
            <a:miter lim="800000"/>
            <a:headEnd/>
            <a:tailEnd/>
          </a:ln>
          <a:effectLst/>
        </p:spPr>
      </p:pic>
      <p:pic>
        <p:nvPicPr>
          <p:cNvPr id="376843" name="Picture 11"/>
          <p:cNvPicPr>
            <a:picLocks noChangeAspect="1" noChangeArrowheads="1"/>
          </p:cNvPicPr>
          <p:nvPr/>
        </p:nvPicPr>
        <p:blipFill>
          <a:blip r:embed="rId4" cstate="print"/>
          <a:srcRect/>
          <a:stretch>
            <a:fillRect/>
          </a:stretch>
        </p:blipFill>
        <p:spPr bwMode="auto">
          <a:xfrm>
            <a:off x="6143636" y="3643314"/>
            <a:ext cx="2885034" cy="1447801"/>
          </a:xfrm>
          <a:prstGeom prst="rect">
            <a:avLst/>
          </a:prstGeom>
          <a:noFill/>
          <a:ln w="9525">
            <a:noFill/>
            <a:miter lim="800000"/>
            <a:headEnd/>
            <a:tailEnd/>
          </a:ln>
          <a:effectLst/>
        </p:spPr>
      </p:pic>
      <p:sp>
        <p:nvSpPr>
          <p:cNvPr id="7" name="灯片编号占位符 6"/>
          <p:cNvSpPr>
            <a:spLocks noGrp="1"/>
          </p:cNvSpPr>
          <p:nvPr>
            <p:ph type="sldNum" sz="quarter" idx="12"/>
          </p:nvPr>
        </p:nvSpPr>
        <p:spPr/>
        <p:txBody>
          <a:bodyPr/>
          <a:lstStyle/>
          <a:p>
            <a:pPr>
              <a:defRPr/>
            </a:pPr>
            <a:fld id="{705EF948-7358-4CA2-B872-583E31FB6E6A}" type="slidenum">
              <a:rPr lang="zh-CN" altLang="en-US" smtClean="0"/>
              <a:pPr>
                <a:defRPr/>
              </a:pPr>
              <a:t>13</a:t>
            </a:fld>
            <a:endParaRPr lang="en-US" altLang="zh-CN"/>
          </a:p>
        </p:txBody>
      </p:sp>
      <p:pic>
        <p:nvPicPr>
          <p:cNvPr id="659457" name="Picture 1"/>
          <p:cNvPicPr>
            <a:picLocks noChangeAspect="1" noChangeArrowheads="1"/>
          </p:cNvPicPr>
          <p:nvPr/>
        </p:nvPicPr>
        <p:blipFill>
          <a:blip r:embed="rId5" cstate="print"/>
          <a:srcRect/>
          <a:stretch>
            <a:fillRect/>
          </a:stretch>
        </p:blipFill>
        <p:spPr bwMode="auto">
          <a:xfrm>
            <a:off x="285720" y="4429132"/>
            <a:ext cx="1788548" cy="1285884"/>
          </a:xfrm>
          <a:prstGeom prst="rect">
            <a:avLst/>
          </a:prstGeom>
          <a:noFill/>
          <a:ln w="9525">
            <a:noFill/>
            <a:miter lim="800000"/>
            <a:headEnd/>
            <a:tailEnd/>
          </a:ln>
          <a:effectLst/>
        </p:spPr>
      </p:pic>
      <p:pic>
        <p:nvPicPr>
          <p:cNvPr id="659459" name="Picture 3"/>
          <p:cNvPicPr>
            <a:picLocks noChangeAspect="1" noChangeArrowheads="1"/>
          </p:cNvPicPr>
          <p:nvPr/>
        </p:nvPicPr>
        <p:blipFill>
          <a:blip r:embed="rId6" cstate="print"/>
          <a:srcRect/>
          <a:stretch>
            <a:fillRect/>
          </a:stretch>
        </p:blipFill>
        <p:spPr bwMode="auto">
          <a:xfrm>
            <a:off x="2285984" y="4429132"/>
            <a:ext cx="1643074" cy="1359086"/>
          </a:xfrm>
          <a:prstGeom prst="rect">
            <a:avLst/>
          </a:prstGeom>
          <a:noFill/>
          <a:ln w="9525">
            <a:noFill/>
            <a:miter lim="800000"/>
            <a:headEnd/>
            <a:tailEnd/>
          </a:ln>
          <a:effectLst/>
        </p:spPr>
      </p:pic>
      <p:pic>
        <p:nvPicPr>
          <p:cNvPr id="659461" name="Picture 5"/>
          <p:cNvPicPr>
            <a:picLocks noChangeAspect="1" noChangeArrowheads="1"/>
          </p:cNvPicPr>
          <p:nvPr/>
        </p:nvPicPr>
        <p:blipFill>
          <a:blip r:embed="rId7" cstate="print"/>
          <a:srcRect/>
          <a:stretch>
            <a:fillRect/>
          </a:stretch>
        </p:blipFill>
        <p:spPr bwMode="auto">
          <a:xfrm>
            <a:off x="4143372" y="4429132"/>
            <a:ext cx="1912054" cy="1357322"/>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76836"/>
                                        </p:tgtEl>
                                        <p:attrNameLst>
                                          <p:attrName>style.visibility</p:attrName>
                                        </p:attrNameLst>
                                      </p:cBhvr>
                                      <p:to>
                                        <p:strVal val="visible"/>
                                      </p:to>
                                    </p:set>
                                    <p:animEffect transition="in" filter="slide(fromBottom)">
                                      <p:cBhvr>
                                        <p:cTn id="7" dur="500"/>
                                        <p:tgtEl>
                                          <p:spTgt spid="37683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76843"/>
                                        </p:tgtEl>
                                        <p:attrNameLst>
                                          <p:attrName>style.visibility</p:attrName>
                                        </p:attrNameLst>
                                      </p:cBhvr>
                                      <p:to>
                                        <p:strVal val="visible"/>
                                      </p:to>
                                    </p:set>
                                    <p:animEffect transition="in" filter="slide(fromBottom)">
                                      <p:cBhvr>
                                        <p:cTn id="12" dur="500"/>
                                        <p:tgtEl>
                                          <p:spTgt spid="37684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76842"/>
                                        </p:tgtEl>
                                        <p:attrNameLst>
                                          <p:attrName>style.visibility</p:attrName>
                                        </p:attrNameLst>
                                      </p:cBhvr>
                                      <p:to>
                                        <p:strVal val="visible"/>
                                      </p:to>
                                    </p:set>
                                    <p:animEffect transition="in" filter="slide(fromBottom)">
                                      <p:cBhvr>
                                        <p:cTn id="17" dur="500"/>
                                        <p:tgtEl>
                                          <p:spTgt spid="37684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59457"/>
                                        </p:tgtEl>
                                        <p:attrNameLst>
                                          <p:attrName>style.visibility</p:attrName>
                                        </p:attrNameLst>
                                      </p:cBhvr>
                                      <p:to>
                                        <p:strVal val="visible"/>
                                      </p:to>
                                    </p:set>
                                    <p:animEffect transition="in" filter="slide(fromBottom)">
                                      <p:cBhvr>
                                        <p:cTn id="22" dur="500"/>
                                        <p:tgtEl>
                                          <p:spTgt spid="65945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659459"/>
                                        </p:tgtEl>
                                        <p:attrNameLst>
                                          <p:attrName>style.visibility</p:attrName>
                                        </p:attrNameLst>
                                      </p:cBhvr>
                                      <p:to>
                                        <p:strVal val="visible"/>
                                      </p:to>
                                    </p:set>
                                    <p:animEffect transition="in" filter="slide(fromBottom)">
                                      <p:cBhvr>
                                        <p:cTn id="27" dur="500"/>
                                        <p:tgtEl>
                                          <p:spTgt spid="65945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659461"/>
                                        </p:tgtEl>
                                        <p:attrNameLst>
                                          <p:attrName>style.visibility</p:attrName>
                                        </p:attrNameLst>
                                      </p:cBhvr>
                                      <p:to>
                                        <p:strVal val="visible"/>
                                      </p:to>
                                    </p:set>
                                    <p:animEffect transition="in" filter="slide(fromBottom)">
                                      <p:cBhvr>
                                        <p:cTn id="32" dur="500"/>
                                        <p:tgtEl>
                                          <p:spTgt spid="65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785794"/>
            <a:ext cx="8858312" cy="5929354"/>
          </a:xfrm>
        </p:spPr>
        <p:txBody>
          <a:bodyPr/>
          <a:lstStyle/>
          <a:p>
            <a:pPr marL="447675" indent="447675">
              <a:lnSpc>
                <a:spcPct val="150000"/>
              </a:lnSpc>
              <a:buNone/>
            </a:pPr>
            <a:r>
              <a:rPr lang="zh-CN" altLang="en-US" sz="1800" b="1" dirty="0" smtClean="0">
                <a:latin typeface="微软雅黑" pitchFamily="34" charset="-122"/>
                <a:ea typeface="微软雅黑" pitchFamily="34" charset="-122"/>
              </a:rPr>
              <a:t>模拟等效元件性质：</a:t>
            </a:r>
            <a:r>
              <a:rPr lang="zh-CN" altLang="en-US" sz="1800" dirty="0" smtClean="0">
                <a:latin typeface="微软雅黑" pitchFamily="34" charset="-122"/>
                <a:ea typeface="微软雅黑" pitchFamily="34" charset="-122"/>
              </a:rPr>
              <a:t>导电性、载流子特性、阻容感性、孔隙率、均匀性、完整性、离子选择性、氧化还原性、稳定性、水溶性等；</a:t>
            </a:r>
            <a:endParaRPr lang="en-US" altLang="zh-CN" sz="1800" dirty="0" smtClean="0">
              <a:latin typeface="微软雅黑" pitchFamily="34" charset="-122"/>
              <a:ea typeface="微软雅黑" pitchFamily="34" charset="-122"/>
            </a:endParaRPr>
          </a:p>
          <a:p>
            <a:pPr marL="447675" indent="-447675">
              <a:lnSpc>
                <a:spcPct val="150000"/>
              </a:lnSpc>
              <a:buClr>
                <a:schemeClr val="tx1"/>
              </a:buClr>
              <a:buSzPct val="100000"/>
              <a:buFont typeface="+mj-ea"/>
              <a:buAutoNum type="circleNumDbPlain"/>
              <a:tabLst>
                <a:tab pos="538163" algn="l"/>
              </a:tabLst>
            </a:pPr>
            <a:r>
              <a:rPr lang="zh-CN" altLang="en-US" sz="1600" b="1" dirty="0" smtClean="0">
                <a:solidFill>
                  <a:srgbClr val="FFFF00"/>
                </a:solidFill>
                <a:latin typeface="微软雅黑" pitchFamily="34" charset="-122"/>
                <a:ea typeface="微软雅黑" pitchFamily="34" charset="-122"/>
              </a:rPr>
              <a:t>膜元件位置</a:t>
            </a:r>
            <a:r>
              <a:rPr lang="zh-CN" altLang="en-US" sz="1600" dirty="0" smtClean="0">
                <a:solidFill>
                  <a:srgbClr val="FFFF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处于</a:t>
            </a:r>
            <a:r>
              <a:rPr lang="en-US" sz="1600" dirty="0" err="1" smtClean="0">
                <a:latin typeface="微软雅黑" pitchFamily="34" charset="-122"/>
                <a:ea typeface="微软雅黑" pitchFamily="34" charset="-122"/>
              </a:rPr>
              <a:t>R</a:t>
            </a:r>
            <a:r>
              <a:rPr lang="en-US" sz="1600" baseline="-25000" dirty="0" err="1" smtClean="0">
                <a:latin typeface="微软雅黑" pitchFamily="34" charset="-122"/>
                <a:ea typeface="微软雅黑" pitchFamily="34" charset="-122"/>
              </a:rPr>
              <a:t>sol</a:t>
            </a:r>
            <a:r>
              <a:rPr lang="en-US" altLang="zh-CN" sz="1600" dirty="0" smtClean="0">
                <a:latin typeface="微软雅黑" pitchFamily="34" charset="-122"/>
                <a:ea typeface="微软雅黑" pitchFamily="34" charset="-122"/>
              </a:rPr>
              <a:t>—</a:t>
            </a:r>
            <a:r>
              <a:rPr lang="en-US" sz="1600" dirty="0" smtClean="0">
                <a:latin typeface="微软雅黑" pitchFamily="34" charset="-122"/>
                <a:ea typeface="微软雅黑" pitchFamily="34" charset="-122"/>
              </a:rPr>
              <a:t>(</a:t>
            </a:r>
            <a:r>
              <a:rPr lang="en-US" sz="1600" dirty="0" err="1" smtClean="0">
                <a:latin typeface="微软雅黑" pitchFamily="34" charset="-122"/>
                <a:ea typeface="微软雅黑" pitchFamily="34" charset="-122"/>
              </a:rPr>
              <a:t>R</a:t>
            </a:r>
            <a:r>
              <a:rPr lang="en-US" sz="1600" baseline="-25000" dirty="0" err="1" smtClean="0">
                <a:latin typeface="微软雅黑" pitchFamily="34" charset="-122"/>
                <a:ea typeface="微软雅黑" pitchFamily="34" charset="-122"/>
              </a:rPr>
              <a:t>ct</a:t>
            </a:r>
            <a:r>
              <a:rPr lang="en-US" sz="1600" dirty="0" err="1" smtClean="0">
                <a:latin typeface="微软雅黑" pitchFamily="34" charset="-122"/>
                <a:ea typeface="微软雅黑" pitchFamily="34" charset="-122"/>
              </a:rPr>
              <a:t>C</a:t>
            </a:r>
            <a:r>
              <a:rPr lang="en-US" sz="1600" baseline="-25000" dirty="0" err="1" smtClean="0">
                <a:latin typeface="微软雅黑" pitchFamily="34" charset="-122"/>
                <a:ea typeface="微软雅黑" pitchFamily="34" charset="-122"/>
              </a:rPr>
              <a:t>dl</a:t>
            </a:r>
            <a:r>
              <a:rPr lang="en-US" sz="1600" dirty="0" smtClean="0">
                <a:latin typeface="微软雅黑" pitchFamily="34" charset="-122"/>
                <a:ea typeface="微软雅黑" pitchFamily="34" charset="-122"/>
              </a:rPr>
              <a:t>) </a:t>
            </a:r>
            <a:r>
              <a:rPr lang="en-US" sz="1600" b="1" dirty="0" smtClean="0">
                <a:solidFill>
                  <a:srgbClr val="FFFF00"/>
                </a:solidFill>
                <a:latin typeface="微软雅黑" pitchFamily="34" charset="-122"/>
                <a:ea typeface="微软雅黑" pitchFamily="34" charset="-122"/>
              </a:rPr>
              <a:t>OR</a:t>
            </a:r>
            <a:r>
              <a:rPr lang="en-US" sz="1600" dirty="0" smtClean="0">
                <a:latin typeface="微软雅黑" pitchFamily="34" charset="-122"/>
                <a:ea typeface="微软雅黑" pitchFamily="34" charset="-122"/>
              </a:rPr>
              <a:t> (</a:t>
            </a:r>
            <a:r>
              <a:rPr lang="en-US" sz="1600" dirty="0" err="1" smtClean="0">
                <a:latin typeface="微软雅黑" pitchFamily="34" charset="-122"/>
                <a:ea typeface="微软雅黑" pitchFamily="34" charset="-122"/>
              </a:rPr>
              <a:t>R</a:t>
            </a:r>
            <a:r>
              <a:rPr lang="en-US" sz="1600" baseline="-25000" dirty="0" err="1" smtClean="0">
                <a:latin typeface="微软雅黑" pitchFamily="34" charset="-122"/>
                <a:ea typeface="微软雅黑" pitchFamily="34" charset="-122"/>
              </a:rPr>
              <a:t>ct</a:t>
            </a:r>
            <a:r>
              <a:rPr lang="en-US" sz="1600" dirty="0" err="1" smtClean="0">
                <a:latin typeface="微软雅黑" pitchFamily="34" charset="-122"/>
                <a:ea typeface="微软雅黑" pitchFamily="34" charset="-122"/>
              </a:rPr>
              <a:t>C</a:t>
            </a:r>
            <a:r>
              <a:rPr lang="en-US" sz="1600" baseline="-25000" dirty="0" err="1" smtClean="0">
                <a:latin typeface="微软雅黑" pitchFamily="34" charset="-122"/>
                <a:ea typeface="微软雅黑" pitchFamily="34" charset="-122"/>
              </a:rPr>
              <a:t>dl</a:t>
            </a:r>
            <a:r>
              <a:rPr 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金属之间，取决于膜的透水性和导电性；</a:t>
            </a:r>
            <a:endParaRPr lang="en-US" altLang="zh-CN" sz="1600" dirty="0" smtClean="0">
              <a:latin typeface="微软雅黑" pitchFamily="34" charset="-122"/>
              <a:ea typeface="微软雅黑" pitchFamily="34" charset="-122"/>
            </a:endParaRPr>
          </a:p>
          <a:p>
            <a:pPr marL="447675" indent="-447675">
              <a:lnSpc>
                <a:spcPct val="150000"/>
              </a:lnSpc>
              <a:buClr>
                <a:schemeClr val="tx1"/>
              </a:buClr>
              <a:buSzPct val="100000"/>
              <a:buFont typeface="+mj-ea"/>
              <a:buAutoNum type="circleNumDbPlain"/>
              <a:tabLst>
                <a:tab pos="538163" algn="l"/>
              </a:tabLst>
            </a:pPr>
            <a:r>
              <a:rPr lang="zh-CN" altLang="en-US" sz="1600" b="1" dirty="0" smtClean="0">
                <a:solidFill>
                  <a:srgbClr val="FFFF00"/>
                </a:solidFill>
                <a:latin typeface="微软雅黑" pitchFamily="34" charset="-122"/>
                <a:ea typeface="微软雅黑" pitchFamily="34" charset="-122"/>
              </a:rPr>
              <a:t>膜元件的阻抗：</a:t>
            </a:r>
            <a:r>
              <a:rPr lang="zh-CN" altLang="en-US" sz="1600" dirty="0" smtClean="0">
                <a:latin typeface="微软雅黑" pitchFamily="34" charset="-122"/>
                <a:ea typeface="微软雅黑" pitchFamily="34" charset="-122"/>
              </a:rPr>
              <a:t>取决于载流子性质、厚度、孔隙率、储能性、导电通路；</a:t>
            </a:r>
            <a:endParaRPr lang="en-US" altLang="zh-CN" sz="1600" dirty="0" smtClean="0">
              <a:latin typeface="微软雅黑" pitchFamily="34" charset="-122"/>
              <a:ea typeface="微软雅黑" pitchFamily="34" charset="-122"/>
            </a:endParaRPr>
          </a:p>
          <a:p>
            <a:pPr marL="447675" indent="-447675">
              <a:lnSpc>
                <a:spcPct val="150000"/>
              </a:lnSpc>
              <a:buClr>
                <a:schemeClr val="tx1"/>
              </a:buClr>
              <a:buSzPct val="100000"/>
              <a:buFont typeface="+mj-ea"/>
              <a:buAutoNum type="circleNumDbPlain"/>
              <a:tabLst>
                <a:tab pos="538163" algn="l"/>
              </a:tabLst>
            </a:pPr>
            <a:r>
              <a:rPr lang="zh-CN" altLang="en-US" sz="1600" b="1" dirty="0" smtClean="0">
                <a:solidFill>
                  <a:srgbClr val="FFFF00"/>
                </a:solidFill>
                <a:latin typeface="微软雅黑" pitchFamily="34" charset="-122"/>
                <a:ea typeface="微软雅黑" pitchFamily="34" charset="-122"/>
              </a:rPr>
              <a:t>膜元件物理结构</a:t>
            </a:r>
            <a:r>
              <a:rPr lang="zh-CN" altLang="en-US" sz="1600" dirty="0" smtClean="0">
                <a:solidFill>
                  <a:srgbClr val="FFFF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物理结构、层数、均匀性、孔隙率、位置、局部劣化和破损；</a:t>
            </a:r>
            <a:endParaRPr lang="en-US" altLang="zh-CN" sz="1600" dirty="0" smtClean="0">
              <a:latin typeface="微软雅黑" pitchFamily="34" charset="-122"/>
              <a:ea typeface="微软雅黑" pitchFamily="34" charset="-122"/>
            </a:endParaRPr>
          </a:p>
          <a:p>
            <a:pPr marL="447675" indent="-447675">
              <a:lnSpc>
                <a:spcPct val="150000"/>
              </a:lnSpc>
              <a:buClr>
                <a:schemeClr val="tx1"/>
              </a:buClr>
              <a:buSzPct val="100000"/>
              <a:buFont typeface="+mj-ea"/>
              <a:buAutoNum type="circleNumDbPlain"/>
              <a:tabLst>
                <a:tab pos="538163" algn="l"/>
              </a:tabLst>
            </a:pPr>
            <a:r>
              <a:rPr lang="zh-CN" altLang="en-US" sz="1600" b="1" dirty="0" smtClean="0">
                <a:solidFill>
                  <a:srgbClr val="FFFF00"/>
                </a:solidFill>
                <a:latin typeface="微软雅黑" pitchFamily="34" charset="-122"/>
                <a:ea typeface="微软雅黑" pitchFamily="34" charset="-122"/>
              </a:rPr>
              <a:t>膜元件化学结构</a:t>
            </a:r>
            <a:r>
              <a:rPr lang="zh-CN" altLang="en-US" sz="1600" dirty="0" smtClean="0">
                <a:solidFill>
                  <a:srgbClr val="FFFF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化学组成、钝化膜、氧化膜、盐膜、金属膜、液膜、</a:t>
            </a:r>
            <a:r>
              <a:rPr lang="en-US" altLang="zh-CN" sz="1600" dirty="0" smtClean="0">
                <a:latin typeface="微软雅黑" pitchFamily="34" charset="-122"/>
                <a:ea typeface="微软雅黑" pitchFamily="34" charset="-122"/>
              </a:rPr>
              <a:t>MIS</a:t>
            </a:r>
            <a:r>
              <a:rPr lang="zh-CN" altLang="en-US" sz="1600" dirty="0" smtClean="0">
                <a:latin typeface="微软雅黑" pitchFamily="34" charset="-122"/>
                <a:ea typeface="微软雅黑" pitchFamily="34" charset="-122"/>
              </a:rPr>
              <a:t>膜、偶极膜、电子隧道效应膜；</a:t>
            </a:r>
            <a:endParaRPr lang="en-US" altLang="zh-CN" sz="1600" dirty="0" smtClean="0">
              <a:latin typeface="微软雅黑" pitchFamily="34" charset="-122"/>
              <a:ea typeface="微软雅黑" pitchFamily="34" charset="-122"/>
            </a:endParaRPr>
          </a:p>
          <a:p>
            <a:pPr marL="447675" indent="-447675">
              <a:lnSpc>
                <a:spcPct val="150000"/>
              </a:lnSpc>
              <a:buClr>
                <a:schemeClr val="tx1"/>
              </a:buClr>
              <a:buSzPct val="100000"/>
              <a:buFont typeface="+mj-ea"/>
              <a:buAutoNum type="circleNumDbPlain"/>
              <a:tabLst>
                <a:tab pos="538163" algn="l"/>
              </a:tabLst>
            </a:pPr>
            <a:r>
              <a:rPr lang="zh-CN" altLang="en-US" sz="1600" b="1" dirty="0" smtClean="0">
                <a:solidFill>
                  <a:srgbClr val="FFFF00"/>
                </a:solidFill>
                <a:latin typeface="微软雅黑" pitchFamily="34" charset="-122"/>
                <a:ea typeface="微软雅黑" pitchFamily="34" charset="-122"/>
              </a:rPr>
              <a:t>膜元件结构均匀性和孔隙</a:t>
            </a:r>
            <a:r>
              <a:rPr lang="zh-CN" altLang="en-US" sz="1600" dirty="0" smtClean="0">
                <a:solidFill>
                  <a:srgbClr val="FFFF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。局部电极过程是否会出现在电化学阻抗响应中取决于局部过程和整体过程的强弱比较。</a:t>
            </a:r>
            <a:endParaRPr lang="en-US" altLang="zh-CN" sz="1600" dirty="0" smtClean="0">
              <a:solidFill>
                <a:srgbClr val="FFFF00"/>
              </a:solidFill>
              <a:latin typeface="微软雅黑" pitchFamily="34" charset="-122"/>
              <a:ea typeface="微软雅黑" pitchFamily="34" charset="-122"/>
            </a:endParaRPr>
          </a:p>
          <a:p>
            <a:pPr marL="447675" indent="-447675">
              <a:lnSpc>
                <a:spcPct val="150000"/>
              </a:lnSpc>
              <a:buClr>
                <a:schemeClr val="tx1"/>
              </a:buClr>
              <a:buSzPct val="100000"/>
              <a:buFont typeface="+mj-ea"/>
              <a:buAutoNum type="circleNumDbPlain"/>
              <a:tabLst>
                <a:tab pos="538163" algn="l"/>
              </a:tabLst>
            </a:pPr>
            <a:r>
              <a:rPr lang="zh-CN" altLang="en-US" sz="1600" b="1" dirty="0" smtClean="0">
                <a:solidFill>
                  <a:srgbClr val="FFFF00"/>
                </a:solidFill>
                <a:latin typeface="微软雅黑" pitchFamily="34" charset="-122"/>
                <a:ea typeface="微软雅黑" pitchFamily="34" charset="-122"/>
              </a:rPr>
              <a:t>膜元件导电行为</a:t>
            </a:r>
            <a:r>
              <a:rPr lang="zh-CN" altLang="en-US" sz="1600" dirty="0" smtClean="0">
                <a:latin typeface="微软雅黑" pitchFamily="34" charset="-122"/>
                <a:ea typeface="微软雅黑" pitchFamily="34" charset="-122"/>
              </a:rPr>
              <a:t>：金属导电、孔隙溶液导电、半导体导电、隧道效应导电、缺陷</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掺杂离子晶体导电、复合氧化物导电、离子选择性导电、；</a:t>
            </a:r>
            <a:endParaRPr lang="en-US" altLang="zh-CN" sz="1600" dirty="0" smtClean="0">
              <a:latin typeface="微软雅黑" pitchFamily="34" charset="-122"/>
              <a:ea typeface="微软雅黑" pitchFamily="34" charset="-122"/>
            </a:endParaRPr>
          </a:p>
          <a:p>
            <a:pPr marL="447675" indent="-447675">
              <a:lnSpc>
                <a:spcPct val="150000"/>
              </a:lnSpc>
              <a:buClr>
                <a:schemeClr val="tx1"/>
              </a:buClr>
              <a:buSzPct val="100000"/>
              <a:buFont typeface="+mj-ea"/>
              <a:buAutoNum type="circleNumDbPlain"/>
              <a:tabLst>
                <a:tab pos="538163" algn="l"/>
              </a:tabLst>
            </a:pPr>
            <a:r>
              <a:rPr lang="zh-CN" altLang="en-US" sz="1600" b="1" dirty="0" smtClean="0">
                <a:solidFill>
                  <a:srgbClr val="FFFF00"/>
                </a:solidFill>
                <a:latin typeface="微软雅黑" pitchFamily="34" charset="-122"/>
                <a:ea typeface="微软雅黑" pitchFamily="34" charset="-122"/>
              </a:rPr>
              <a:t>膜元件界面行为</a:t>
            </a:r>
            <a:r>
              <a:rPr lang="zh-CN" altLang="en-US" sz="1600" dirty="0" smtClean="0">
                <a:latin typeface="微软雅黑" pitchFamily="34" charset="-122"/>
                <a:ea typeface="微软雅黑" pitchFamily="34" charset="-122"/>
              </a:rPr>
              <a:t>：电荷迁移氧化</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还原反应、电流在界面区导电方式转换；</a:t>
            </a:r>
            <a:endParaRPr lang="en-US" altLang="zh-CN" sz="1600" dirty="0" smtClean="0">
              <a:latin typeface="微软雅黑" pitchFamily="34" charset="-122"/>
              <a:ea typeface="微软雅黑" pitchFamily="34" charset="-122"/>
            </a:endParaRPr>
          </a:p>
          <a:p>
            <a:pPr marL="447675" indent="-447675">
              <a:lnSpc>
                <a:spcPct val="150000"/>
              </a:lnSpc>
              <a:buClr>
                <a:schemeClr val="tx1"/>
              </a:buClr>
              <a:buSzPct val="100000"/>
              <a:buFont typeface="+mj-ea"/>
              <a:buAutoNum type="circleNumDbPlain"/>
              <a:tabLst>
                <a:tab pos="538163" algn="l"/>
              </a:tabLst>
            </a:pPr>
            <a:r>
              <a:rPr lang="zh-CN" altLang="en-US" sz="1600" b="1" dirty="0" smtClean="0">
                <a:solidFill>
                  <a:srgbClr val="FFFF00"/>
                </a:solidFill>
                <a:latin typeface="微软雅黑" pitchFamily="34" charset="-122"/>
                <a:ea typeface="微软雅黑" pitchFamily="34" charset="-122"/>
              </a:rPr>
              <a:t>膜元件演化行为</a:t>
            </a:r>
            <a:r>
              <a:rPr lang="zh-CN" altLang="en-US" sz="1600" dirty="0" smtClean="0">
                <a:latin typeface="微软雅黑" pitchFamily="34" charset="-122"/>
                <a:ea typeface="微软雅黑" pitchFamily="34" charset="-122"/>
              </a:rPr>
              <a:t>：溶液中的膜元件会随时间演化，导致导电方式、孔隙率、破损率、产物积累改变而影响阻抗响应和等效电路结构；</a:t>
            </a:r>
          </a:p>
          <a:p>
            <a:pPr indent="285750">
              <a:lnSpc>
                <a:spcPct val="150000"/>
              </a:lnSpc>
              <a:buClr>
                <a:srgbClr val="FFFF00"/>
              </a:buClr>
              <a:buSzPct val="100000"/>
              <a:buNone/>
            </a:pPr>
            <a:endParaRPr lang="zh-CN" altLang="en-US" sz="2000" dirty="0" smtClean="0">
              <a:latin typeface="微软雅黑" pitchFamily="34" charset="-122"/>
              <a:ea typeface="微软雅黑" pitchFamily="34" charset="-122"/>
            </a:endParaRPr>
          </a:p>
        </p:txBody>
      </p:sp>
      <p:sp>
        <p:nvSpPr>
          <p:cNvPr id="4" name="标题 1"/>
          <p:cNvSpPr txBox="1">
            <a:spLocks/>
          </p:cNvSpPr>
          <p:nvPr/>
        </p:nvSpPr>
        <p:spPr bwMode="auto">
          <a:xfrm>
            <a:off x="214282" y="142852"/>
            <a:ext cx="8715436" cy="642918"/>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eaLnBrk="0" hangingPunct="0">
              <a:defRPr/>
            </a:pPr>
            <a:r>
              <a:rPr lang="en-US" altLang="zh-CN" sz="2400" b="1" kern="0" spc="300" dirty="0" smtClean="0">
                <a:solidFill>
                  <a:srgbClr val="FFCC00"/>
                </a:solidFill>
                <a:effectLst>
                  <a:outerShdw blurRad="38100" dist="38100" dir="2700000" algn="tl">
                    <a:srgbClr val="000000"/>
                  </a:outerShdw>
                </a:effectLst>
                <a:latin typeface="微软雅黑" pitchFamily="34" charset="-122"/>
                <a:ea typeface="微软雅黑" pitchFamily="34" charset="-122"/>
                <a:cs typeface="+mj-cs"/>
              </a:rPr>
              <a:t>(4) </a:t>
            </a:r>
            <a:r>
              <a:rPr kumimoji="0" lang="zh-CN" altLang="en-US" sz="2400" b="1" i="0" u="none" strike="noStrike" kern="0" cap="none" spc="300" normalizeH="0" baseline="0" noProof="0" dirty="0" smtClean="0">
                <a:ln>
                  <a:noFill/>
                </a:ln>
                <a:solidFill>
                  <a:srgbClr val="FFCC00"/>
                </a:solidFill>
                <a:effectLst>
                  <a:outerShdw blurRad="38100" dist="38100" dir="2700000" algn="tl">
                    <a:srgbClr val="000000"/>
                  </a:outerShdw>
                </a:effectLst>
                <a:uLnTx/>
                <a:uFillTx/>
                <a:latin typeface="微软雅黑" pitchFamily="34" charset="-122"/>
                <a:ea typeface="微软雅黑" pitchFamily="34" charset="-122"/>
                <a:cs typeface="+mj-cs"/>
              </a:rPr>
              <a:t>膜</a:t>
            </a:r>
            <a:r>
              <a:rPr lang="zh-CN" altLang="en-US" sz="2400" b="1" kern="0" spc="300" dirty="0" smtClean="0">
                <a:solidFill>
                  <a:srgbClr val="FFCC00"/>
                </a:solidFill>
                <a:effectLst>
                  <a:outerShdw blurRad="38100" dist="38100" dir="2700000" algn="tl">
                    <a:srgbClr val="000000"/>
                  </a:outerShdw>
                </a:effectLst>
                <a:latin typeface="微软雅黑" pitchFamily="34" charset="-122"/>
                <a:ea typeface="微软雅黑" pitchFamily="34" charset="-122"/>
                <a:cs typeface="+mj-cs"/>
              </a:rPr>
              <a:t>过程的腐蚀电化学阻抗响应和等效电路模型</a:t>
            </a:r>
            <a:r>
              <a:rPr kumimoji="0" lang="zh-CN" altLang="en-US" sz="2400" b="1" i="0" u="none" strike="noStrike" kern="0" cap="none" spc="300" normalizeH="0" baseline="0" noProof="0" dirty="0" smtClean="0">
                <a:ln>
                  <a:noFill/>
                </a:ln>
                <a:solidFill>
                  <a:srgbClr val="FFCC00"/>
                </a:solidFill>
                <a:effectLst>
                  <a:outerShdw blurRad="38100" dist="38100" dir="2700000" algn="tl">
                    <a:srgbClr val="000000"/>
                  </a:outerShdw>
                </a:effectLst>
                <a:uLnTx/>
                <a:uFillTx/>
                <a:latin typeface="微软雅黑" pitchFamily="34" charset="-122"/>
                <a:ea typeface="微软雅黑" pitchFamily="34" charset="-122"/>
                <a:cs typeface="+mj-cs"/>
              </a:rPr>
              <a:t>结构</a:t>
            </a:r>
            <a:endParaRPr kumimoji="0" lang="zh-CN" altLang="en-US" sz="2400" b="0" i="0" u="none" strike="noStrike" kern="0" cap="none" spc="0" normalizeH="0" baseline="0" noProof="0" dirty="0">
              <a:ln>
                <a:noFill/>
              </a:ln>
              <a:solidFill>
                <a:srgbClr val="FFCC00"/>
              </a:solidFill>
              <a:effectLst>
                <a:outerShdw blurRad="38100" dist="38100" dir="2700000" algn="tl">
                  <a:srgbClr val="000000"/>
                </a:outerShdw>
              </a:effectLst>
              <a:uLnTx/>
              <a:uFillTx/>
              <a:latin typeface="+mj-lt"/>
              <a:ea typeface="+mj-ea"/>
              <a:cs typeface="+mj-cs"/>
            </a:endParaRPr>
          </a:p>
        </p:txBody>
      </p:sp>
      <p:sp>
        <p:nvSpPr>
          <p:cNvPr id="5" name="灯片编号占位符 4"/>
          <p:cNvSpPr>
            <a:spLocks noGrp="1"/>
          </p:cNvSpPr>
          <p:nvPr>
            <p:ph type="sldNum" sz="quarter" idx="12"/>
          </p:nvPr>
        </p:nvSpPr>
        <p:spPr>
          <a:xfrm>
            <a:off x="8543948" y="6400800"/>
            <a:ext cx="600052" cy="457200"/>
          </a:xfrm>
        </p:spPr>
        <p:txBody>
          <a:bodyPr/>
          <a:lstStyle/>
          <a:p>
            <a:pPr>
              <a:defRPr/>
            </a:pPr>
            <a:fld id="{705EF948-7358-4CA2-B872-583E31FB6E6A}" type="slidenum">
              <a:rPr lang="zh-CN" altLang="en-US" smtClean="0"/>
              <a:pPr>
                <a:defRPr/>
              </a:pPr>
              <a:t>14</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88640"/>
            <a:ext cx="9144000" cy="6455070"/>
          </a:xfrm>
        </p:spPr>
        <p:txBody>
          <a:bodyPr/>
          <a:lstStyle/>
          <a:p>
            <a:pPr marL="457200" indent="-457200">
              <a:lnSpc>
                <a:spcPct val="110000"/>
              </a:lnSpc>
              <a:buClr>
                <a:srgbClr val="FFFF00"/>
              </a:buClr>
              <a:buSzPct val="100000"/>
            </a:pPr>
            <a:r>
              <a:rPr lang="zh-CN" altLang="en-US" sz="1800" b="1" dirty="0" smtClean="0">
                <a:solidFill>
                  <a:srgbClr val="FFFF00"/>
                </a:solidFill>
                <a:latin typeface="微软雅黑" pitchFamily="34" charset="-122"/>
                <a:ea typeface="微软雅黑" pitchFamily="34" charset="-122"/>
              </a:rPr>
              <a:t>膜元件在电化学过程中的位置和作用</a:t>
            </a:r>
            <a:r>
              <a:rPr lang="zh-CN" altLang="en-US" sz="1800" dirty="0" smtClean="0">
                <a:solidFill>
                  <a:srgbClr val="FFFF00"/>
                </a:solidFill>
                <a:latin typeface="微软雅黑" pitchFamily="34" charset="-122"/>
                <a:ea typeface="微软雅黑" pitchFamily="34" charset="-122"/>
              </a:rPr>
              <a:t>：</a:t>
            </a:r>
            <a:endParaRPr lang="en-US" altLang="zh-CN" sz="1800" dirty="0" smtClean="0">
              <a:solidFill>
                <a:srgbClr val="FFFF00"/>
              </a:solidFill>
              <a:latin typeface="微软雅黑" pitchFamily="34" charset="-122"/>
              <a:ea typeface="微软雅黑" pitchFamily="34" charset="-122"/>
            </a:endParaRPr>
          </a:p>
          <a:p>
            <a:pPr indent="285750">
              <a:lnSpc>
                <a:spcPct val="150000"/>
              </a:lnSpc>
              <a:buClr>
                <a:srgbClr val="FFFF00"/>
              </a:buClr>
              <a:buSzPct val="100000"/>
              <a:buFont typeface="Wingdings" pitchFamily="2" charset="2"/>
              <a:buChar char="Ø"/>
            </a:pPr>
            <a:r>
              <a:rPr lang="zh-CN" altLang="en-US" sz="1400" dirty="0" smtClean="0">
                <a:latin typeface="微软雅黑" pitchFamily="34" charset="-122"/>
                <a:ea typeface="微软雅黑" pitchFamily="34" charset="-122"/>
              </a:rPr>
              <a:t>电极过程模拟等效电路模型属本体溶液和金属电极</a:t>
            </a:r>
            <a:r>
              <a:rPr lang="zh-CN" altLang="en-US" sz="1400" b="1" dirty="0" smtClean="0">
                <a:solidFill>
                  <a:srgbClr val="FFFF00"/>
                </a:solidFill>
                <a:latin typeface="微软雅黑" pitchFamily="34" charset="-122"/>
                <a:ea typeface="微软雅黑" pitchFamily="34" charset="-122"/>
              </a:rPr>
              <a:t>单端网络结构</a:t>
            </a:r>
            <a:r>
              <a:rPr lang="zh-CN" altLang="en-US" sz="1400" dirty="0" smtClean="0">
                <a:latin typeface="微软雅黑" pitchFamily="34" charset="-122"/>
                <a:ea typeface="微软雅黑" pitchFamily="34" charset="-122"/>
              </a:rPr>
              <a:t>。本体溶液和金属电极之间存在多个串联串行和并行的基元电极反应，它们之间的组合不仅要遵守电路规律，也要遵守电化学过程的规律。</a:t>
            </a:r>
            <a:endParaRPr lang="en-US" altLang="zh-CN" sz="1400" dirty="0" smtClean="0">
              <a:latin typeface="微软雅黑" pitchFamily="34" charset="-122"/>
              <a:ea typeface="微软雅黑" pitchFamily="34" charset="-122"/>
            </a:endParaRPr>
          </a:p>
          <a:p>
            <a:pPr indent="285750">
              <a:lnSpc>
                <a:spcPct val="150000"/>
              </a:lnSpc>
              <a:buClr>
                <a:srgbClr val="FFFF00"/>
              </a:buClr>
              <a:buSzPct val="100000"/>
              <a:buFont typeface="Wingdings" pitchFamily="2" charset="2"/>
              <a:buChar char="Ø"/>
            </a:pPr>
            <a:r>
              <a:rPr lang="zh-CN" altLang="en-US" sz="1400" dirty="0" smtClean="0">
                <a:latin typeface="微软雅黑" pitchFamily="34" charset="-122"/>
                <a:ea typeface="微软雅黑" pitchFamily="34" charset="-122"/>
              </a:rPr>
              <a:t>基本电极过程的结构为</a:t>
            </a:r>
            <a:r>
              <a:rPr lang="en-US" sz="1400" b="1" dirty="0" err="1" smtClean="0">
                <a:latin typeface="微软雅黑" pitchFamily="34" charset="-122"/>
                <a:ea typeface="微软雅黑" pitchFamily="34" charset="-122"/>
              </a:rPr>
              <a:t>R</a:t>
            </a:r>
            <a:r>
              <a:rPr lang="en-US" sz="1400" b="1" baseline="-25000" dirty="0" err="1" smtClean="0">
                <a:latin typeface="微软雅黑" pitchFamily="34" charset="-122"/>
                <a:ea typeface="微软雅黑" pitchFamily="34" charset="-122"/>
              </a:rPr>
              <a:t>sol</a:t>
            </a:r>
            <a:r>
              <a:rPr lang="en-US" sz="1400" b="1" dirty="0" smtClean="0">
                <a:latin typeface="微软雅黑" pitchFamily="34" charset="-122"/>
                <a:ea typeface="微软雅黑" pitchFamily="34" charset="-122"/>
              </a:rPr>
              <a:t>(</a:t>
            </a:r>
            <a:r>
              <a:rPr lang="en-US" sz="1400" b="1" dirty="0" err="1" smtClean="0">
                <a:latin typeface="微软雅黑" pitchFamily="34" charset="-122"/>
                <a:ea typeface="微软雅黑" pitchFamily="34" charset="-122"/>
              </a:rPr>
              <a:t>R</a:t>
            </a:r>
            <a:r>
              <a:rPr lang="en-US" sz="1400" b="1" baseline="-25000" dirty="0" err="1" smtClean="0">
                <a:latin typeface="微软雅黑" pitchFamily="34" charset="-122"/>
                <a:ea typeface="微软雅黑" pitchFamily="34" charset="-122"/>
              </a:rPr>
              <a:t>ct</a:t>
            </a:r>
            <a:r>
              <a:rPr lang="en-US" sz="1400" b="1" dirty="0" err="1" smtClean="0">
                <a:latin typeface="微软雅黑" pitchFamily="34" charset="-122"/>
                <a:ea typeface="微软雅黑" pitchFamily="34" charset="-122"/>
              </a:rPr>
              <a:t>C</a:t>
            </a:r>
            <a:r>
              <a:rPr lang="en-US" sz="1400" b="1" baseline="-25000" dirty="0" err="1" smtClean="0">
                <a:latin typeface="微软雅黑" pitchFamily="34" charset="-122"/>
                <a:ea typeface="微软雅黑" pitchFamily="34" charset="-122"/>
              </a:rPr>
              <a:t>dl</a:t>
            </a:r>
            <a:r>
              <a:rPr lang="en-US" sz="1400" b="1"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。孔隙膜过程</a:t>
            </a:r>
            <a:r>
              <a:rPr lang="zh-CN" altLang="en-US" sz="1400" b="1" dirty="0" smtClean="0">
                <a:solidFill>
                  <a:srgbClr val="FFFF00"/>
                </a:solidFill>
                <a:latin typeface="微软雅黑" pitchFamily="34" charset="-122"/>
                <a:ea typeface="微软雅黑" pitchFamily="34" charset="-122"/>
              </a:rPr>
              <a:t>只能处于</a:t>
            </a:r>
            <a:r>
              <a:rPr lang="en-US" sz="1400" b="1" dirty="0" err="1" smtClean="0">
                <a:solidFill>
                  <a:srgbClr val="FFFF00"/>
                </a:solidFill>
                <a:latin typeface="微软雅黑" pitchFamily="34" charset="-122"/>
                <a:ea typeface="微软雅黑" pitchFamily="34" charset="-122"/>
              </a:rPr>
              <a:t>R</a:t>
            </a:r>
            <a:r>
              <a:rPr lang="en-US" sz="1400" b="1" baseline="-25000" dirty="0" err="1" smtClean="0">
                <a:solidFill>
                  <a:srgbClr val="FFFF00"/>
                </a:solidFill>
                <a:latin typeface="微软雅黑" pitchFamily="34" charset="-122"/>
                <a:ea typeface="微软雅黑" pitchFamily="34" charset="-122"/>
              </a:rPr>
              <a:t>sol</a:t>
            </a:r>
            <a:r>
              <a:rPr lang="en-US" altLang="zh-CN" sz="1400" b="1" dirty="0" smtClean="0">
                <a:solidFill>
                  <a:srgbClr val="FFFF00"/>
                </a:solidFill>
                <a:latin typeface="微软雅黑" pitchFamily="34" charset="-122"/>
                <a:ea typeface="微软雅黑" pitchFamily="34" charset="-122"/>
              </a:rPr>
              <a:t>——</a:t>
            </a:r>
            <a:r>
              <a:rPr lang="en-US" sz="1400" b="1" dirty="0" smtClean="0">
                <a:solidFill>
                  <a:srgbClr val="FFFF00"/>
                </a:solidFill>
                <a:latin typeface="微软雅黑" pitchFamily="34" charset="-122"/>
                <a:ea typeface="微软雅黑" pitchFamily="34" charset="-122"/>
              </a:rPr>
              <a:t>(</a:t>
            </a:r>
            <a:r>
              <a:rPr lang="en-US" sz="1400" b="1" dirty="0" err="1" smtClean="0">
                <a:solidFill>
                  <a:srgbClr val="FFFF00"/>
                </a:solidFill>
                <a:latin typeface="微软雅黑" pitchFamily="34" charset="-122"/>
                <a:ea typeface="微软雅黑" pitchFamily="34" charset="-122"/>
              </a:rPr>
              <a:t>R</a:t>
            </a:r>
            <a:r>
              <a:rPr lang="en-US" sz="1400" b="1" baseline="-25000" dirty="0" err="1" smtClean="0">
                <a:solidFill>
                  <a:srgbClr val="FFFF00"/>
                </a:solidFill>
                <a:latin typeface="微软雅黑" pitchFamily="34" charset="-122"/>
                <a:ea typeface="微软雅黑" pitchFamily="34" charset="-122"/>
              </a:rPr>
              <a:t>ct</a:t>
            </a:r>
            <a:r>
              <a:rPr lang="en-US" sz="1400" b="1" dirty="0" err="1" smtClean="0">
                <a:solidFill>
                  <a:srgbClr val="FFFF00"/>
                </a:solidFill>
                <a:latin typeface="微软雅黑" pitchFamily="34" charset="-122"/>
                <a:ea typeface="微软雅黑" pitchFamily="34" charset="-122"/>
              </a:rPr>
              <a:t>C</a:t>
            </a:r>
            <a:r>
              <a:rPr lang="en-US" sz="1400" b="1" baseline="-25000" dirty="0" err="1" smtClean="0">
                <a:solidFill>
                  <a:srgbClr val="FFFF00"/>
                </a:solidFill>
                <a:latin typeface="微软雅黑" pitchFamily="34" charset="-122"/>
                <a:ea typeface="微软雅黑" pitchFamily="34" charset="-122"/>
              </a:rPr>
              <a:t>dl</a:t>
            </a:r>
            <a:r>
              <a:rPr lang="en-US" sz="1400" b="1" dirty="0" smtClean="0">
                <a:solidFill>
                  <a:srgbClr val="FFFF00"/>
                </a:solidFill>
                <a:latin typeface="微软雅黑" pitchFamily="34" charset="-122"/>
                <a:ea typeface="微软雅黑" pitchFamily="34" charset="-122"/>
              </a:rPr>
              <a:t>)</a:t>
            </a:r>
            <a:r>
              <a:rPr lang="zh-CN" altLang="en-US" sz="1400" b="1" dirty="0" smtClean="0">
                <a:solidFill>
                  <a:srgbClr val="FFFF00"/>
                </a:solidFill>
                <a:latin typeface="微软雅黑" pitchFamily="34" charset="-122"/>
                <a:ea typeface="微软雅黑" pitchFamily="34" charset="-122"/>
              </a:rPr>
              <a:t>之间</a:t>
            </a:r>
            <a:r>
              <a:rPr lang="zh-CN" altLang="en-US" sz="1400" dirty="0" smtClean="0">
                <a:latin typeface="微软雅黑" pitchFamily="34" charset="-122"/>
                <a:ea typeface="微软雅黑" pitchFamily="34" charset="-122"/>
              </a:rPr>
              <a:t>，致密导电膜过程</a:t>
            </a:r>
            <a:r>
              <a:rPr lang="zh-CN" altLang="en-US" sz="1400" b="1" dirty="0" smtClean="0">
                <a:solidFill>
                  <a:srgbClr val="FFFF00"/>
                </a:solidFill>
                <a:latin typeface="微软雅黑" pitchFamily="34" charset="-122"/>
                <a:ea typeface="微软雅黑" pitchFamily="34" charset="-122"/>
              </a:rPr>
              <a:t>只能处于</a:t>
            </a:r>
            <a:r>
              <a:rPr lang="en-US" sz="1400" b="1" dirty="0" err="1" smtClean="0">
                <a:solidFill>
                  <a:srgbClr val="FFFF00"/>
                </a:solidFill>
                <a:latin typeface="微软雅黑" pitchFamily="34" charset="-122"/>
                <a:ea typeface="微软雅黑" pitchFamily="34" charset="-122"/>
              </a:rPr>
              <a:t>R</a:t>
            </a:r>
            <a:r>
              <a:rPr lang="en-US" sz="1400" b="1" baseline="-25000" dirty="0" err="1" smtClean="0">
                <a:solidFill>
                  <a:srgbClr val="FFFF00"/>
                </a:solidFill>
                <a:latin typeface="微软雅黑" pitchFamily="34" charset="-122"/>
                <a:ea typeface="微软雅黑" pitchFamily="34" charset="-122"/>
              </a:rPr>
              <a:t>sol</a:t>
            </a:r>
            <a:r>
              <a:rPr lang="en-US" altLang="zh-CN" sz="1400" b="1" dirty="0" smtClean="0">
                <a:solidFill>
                  <a:srgbClr val="FFFF00"/>
                </a:solidFill>
                <a:latin typeface="微软雅黑" pitchFamily="34" charset="-122"/>
                <a:ea typeface="微软雅黑" pitchFamily="34" charset="-122"/>
              </a:rPr>
              <a:t> </a:t>
            </a:r>
            <a:r>
              <a:rPr lang="en-US" sz="1400" b="1" dirty="0" smtClean="0">
                <a:solidFill>
                  <a:srgbClr val="FFFF00"/>
                </a:solidFill>
                <a:latin typeface="微软雅黑" pitchFamily="34" charset="-122"/>
                <a:ea typeface="微软雅黑" pitchFamily="34" charset="-122"/>
              </a:rPr>
              <a:t>(</a:t>
            </a:r>
            <a:r>
              <a:rPr lang="en-US" sz="1400" b="1" dirty="0" err="1" smtClean="0">
                <a:solidFill>
                  <a:srgbClr val="FFFF00"/>
                </a:solidFill>
                <a:latin typeface="微软雅黑" pitchFamily="34" charset="-122"/>
                <a:ea typeface="微软雅黑" pitchFamily="34" charset="-122"/>
              </a:rPr>
              <a:t>R</a:t>
            </a:r>
            <a:r>
              <a:rPr lang="en-US" sz="1400" b="1" baseline="-25000" dirty="0" err="1" smtClean="0">
                <a:solidFill>
                  <a:srgbClr val="FFFF00"/>
                </a:solidFill>
                <a:latin typeface="微软雅黑" pitchFamily="34" charset="-122"/>
                <a:ea typeface="微软雅黑" pitchFamily="34" charset="-122"/>
              </a:rPr>
              <a:t>ct</a:t>
            </a:r>
            <a:r>
              <a:rPr lang="en-US" sz="1400" b="1" dirty="0" err="1" smtClean="0">
                <a:solidFill>
                  <a:srgbClr val="FFFF00"/>
                </a:solidFill>
                <a:latin typeface="微软雅黑" pitchFamily="34" charset="-122"/>
                <a:ea typeface="微软雅黑" pitchFamily="34" charset="-122"/>
              </a:rPr>
              <a:t>C</a:t>
            </a:r>
            <a:r>
              <a:rPr lang="en-US" sz="1400" b="1" baseline="-25000" dirty="0" err="1" smtClean="0">
                <a:solidFill>
                  <a:srgbClr val="FFFF00"/>
                </a:solidFill>
                <a:latin typeface="微软雅黑" pitchFamily="34" charset="-122"/>
                <a:ea typeface="微软雅黑" pitchFamily="34" charset="-122"/>
              </a:rPr>
              <a:t>dl</a:t>
            </a:r>
            <a:r>
              <a:rPr lang="en-US" sz="1400" b="1" dirty="0" smtClean="0">
                <a:solidFill>
                  <a:srgbClr val="FFFF00"/>
                </a:solidFill>
                <a:latin typeface="微软雅黑" pitchFamily="34" charset="-122"/>
                <a:ea typeface="微软雅黑" pitchFamily="34" charset="-122"/>
              </a:rPr>
              <a:t>)</a:t>
            </a:r>
            <a:r>
              <a:rPr lang="en-US" altLang="zh-CN" sz="1400" b="1" dirty="0" smtClean="0">
                <a:solidFill>
                  <a:srgbClr val="FFFF00"/>
                </a:solidFill>
                <a:latin typeface="微软雅黑" pitchFamily="34" charset="-122"/>
                <a:ea typeface="微软雅黑" pitchFamily="34" charset="-122"/>
              </a:rPr>
              <a:t>——</a:t>
            </a:r>
            <a:r>
              <a:rPr lang="zh-CN" altLang="en-US" sz="1400" b="1" dirty="0" smtClean="0">
                <a:solidFill>
                  <a:srgbClr val="FFFF00"/>
                </a:solidFill>
                <a:latin typeface="微软雅黑" pitchFamily="34" charset="-122"/>
                <a:ea typeface="微软雅黑" pitchFamily="34" charset="-122"/>
              </a:rPr>
              <a:t>金属之间</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indent="285750">
              <a:lnSpc>
                <a:spcPct val="150000"/>
              </a:lnSpc>
              <a:buClr>
                <a:srgbClr val="FFFF00"/>
              </a:buClr>
              <a:buSzPct val="100000"/>
              <a:buFont typeface="Wingdings" pitchFamily="2" charset="2"/>
              <a:buChar char="Ø"/>
            </a:pPr>
            <a:r>
              <a:rPr lang="zh-CN" altLang="en-US" sz="1400" dirty="0" smtClean="0">
                <a:latin typeface="微软雅黑" pitchFamily="34" charset="-122"/>
                <a:ea typeface="微软雅黑" pitchFamily="34" charset="-122"/>
              </a:rPr>
              <a:t>金属表面膜的存在</a:t>
            </a:r>
            <a:r>
              <a:rPr lang="zh-CN" altLang="en-US" sz="1400" b="1" dirty="0" smtClean="0">
                <a:solidFill>
                  <a:srgbClr val="FFFF00"/>
                </a:solidFill>
                <a:latin typeface="微软雅黑" pitchFamily="34" charset="-122"/>
                <a:ea typeface="微软雅黑" pitchFamily="34" charset="-122"/>
              </a:rPr>
              <a:t>增加了电极过程的阻力</a:t>
            </a:r>
            <a:r>
              <a:rPr lang="zh-CN" altLang="en-US" sz="1400" dirty="0" smtClean="0">
                <a:latin typeface="微软雅黑" pitchFamily="34" charset="-122"/>
                <a:ea typeface="微软雅黑" pitchFamily="34" charset="-122"/>
              </a:rPr>
              <a:t>，必然会反映在</a:t>
            </a:r>
            <a:r>
              <a:rPr lang="zh-CN" altLang="en-US" sz="1400" b="1" dirty="0" smtClean="0">
                <a:latin typeface="微软雅黑" pitchFamily="34" charset="-122"/>
                <a:ea typeface="微软雅黑" pitchFamily="34" charset="-122"/>
              </a:rPr>
              <a:t>膜的阻抗响应中</a:t>
            </a:r>
            <a:r>
              <a:rPr lang="zh-CN" altLang="en-US" sz="1400" dirty="0" smtClean="0">
                <a:latin typeface="微软雅黑" pitchFamily="34" charset="-122"/>
                <a:ea typeface="微软雅黑" pitchFamily="34" charset="-122"/>
              </a:rPr>
              <a:t>。分析膜的阻抗响应，建立膜过程等效电路模型有助于获知膜的结构和物理化学性质，以及膜在腐蚀电化学过程中的作用。</a:t>
            </a:r>
            <a:endParaRPr lang="en-US" altLang="zh-CN" sz="1400" dirty="0" smtClean="0">
              <a:latin typeface="微软雅黑" pitchFamily="34" charset="-122"/>
              <a:ea typeface="微软雅黑" pitchFamily="34" charset="-122"/>
            </a:endParaRPr>
          </a:p>
          <a:p>
            <a:pPr>
              <a:lnSpc>
                <a:spcPct val="150000"/>
              </a:lnSpc>
              <a:buClr>
                <a:srgbClr val="FFFF00"/>
              </a:buClr>
              <a:buSzPct val="100000"/>
            </a:pPr>
            <a:r>
              <a:rPr lang="zh-CN" altLang="en-US" sz="1800" b="1" dirty="0" smtClean="0">
                <a:solidFill>
                  <a:srgbClr val="FFFF00"/>
                </a:solidFill>
                <a:latin typeface="微软雅黑" pitchFamily="34" charset="-122"/>
                <a:ea typeface="微软雅黑" pitchFamily="34" charset="-122"/>
              </a:rPr>
              <a:t>膜元件结构均匀性和孔隙</a:t>
            </a:r>
            <a:r>
              <a:rPr lang="zh-CN" altLang="en-US" sz="1800" dirty="0" smtClean="0">
                <a:solidFill>
                  <a:srgbClr val="FFFF00"/>
                </a:solidFill>
                <a:latin typeface="微软雅黑" pitchFamily="34" charset="-122"/>
                <a:ea typeface="微软雅黑" pitchFamily="34" charset="-122"/>
              </a:rPr>
              <a:t>：</a:t>
            </a:r>
            <a:endParaRPr lang="en-US" altLang="zh-CN" sz="1800" dirty="0" smtClean="0">
              <a:solidFill>
                <a:srgbClr val="FFFF00"/>
              </a:solidFill>
              <a:latin typeface="微软雅黑" pitchFamily="34" charset="-122"/>
              <a:ea typeface="微软雅黑" pitchFamily="34" charset="-122"/>
            </a:endParaRPr>
          </a:p>
          <a:p>
            <a:pPr indent="285750">
              <a:buClr>
                <a:srgbClr val="FFFF00"/>
              </a:buClr>
              <a:buSzPct val="100000"/>
              <a:buFont typeface="Wingdings" pitchFamily="2" charset="2"/>
              <a:buChar char="Ø"/>
            </a:pPr>
            <a:r>
              <a:rPr lang="zh-CN" altLang="en-US" sz="1400" dirty="0" smtClean="0">
                <a:latin typeface="微软雅黑" pitchFamily="34" charset="-122"/>
                <a:ea typeface="微软雅黑" pitchFamily="34" charset="-122"/>
              </a:rPr>
              <a:t>电极过程随金属表面，膜表面和溶液环境也呈现不均匀分布现象。常规电化学测量获得的阻抗数据是整个体系的平均值，等效电路也仅仅是模拟主要的电极过程。局部电极过程是否会出现在电化学阻抗响应中取决于局部过程和整体过程的强弱比较。</a:t>
            </a:r>
            <a:endParaRPr lang="en-US" altLang="zh-CN" sz="1400" dirty="0" smtClean="0">
              <a:latin typeface="微软雅黑" pitchFamily="34" charset="-122"/>
              <a:ea typeface="微软雅黑" pitchFamily="34" charset="-122"/>
            </a:endParaRPr>
          </a:p>
          <a:p>
            <a:pPr marL="400050" indent="-400050">
              <a:lnSpc>
                <a:spcPct val="110000"/>
              </a:lnSpc>
              <a:buClr>
                <a:srgbClr val="FFFF00"/>
              </a:buClr>
              <a:buSzPct val="100000"/>
            </a:pPr>
            <a:r>
              <a:rPr lang="zh-CN" altLang="en-US" sz="1800" b="1" dirty="0" smtClean="0">
                <a:solidFill>
                  <a:srgbClr val="FFFF00"/>
                </a:solidFill>
                <a:latin typeface="微软雅黑" pitchFamily="34" charset="-122"/>
                <a:ea typeface="微软雅黑" pitchFamily="34" charset="-122"/>
              </a:rPr>
              <a:t>膜元件导电性质</a:t>
            </a:r>
            <a:r>
              <a:rPr lang="zh-CN" altLang="en-US" sz="1800" b="1" dirty="0" smtClean="0">
                <a:latin typeface="微软雅黑" pitchFamily="34" charset="-122"/>
                <a:ea typeface="微软雅黑" pitchFamily="34" charset="-122"/>
              </a:rPr>
              <a:t>：</a:t>
            </a:r>
            <a:endParaRPr lang="en-US" altLang="zh-CN" sz="1800" b="1" dirty="0" smtClean="0">
              <a:latin typeface="微软雅黑" pitchFamily="34" charset="-122"/>
              <a:ea typeface="微软雅黑" pitchFamily="34" charset="-122"/>
            </a:endParaRPr>
          </a:p>
          <a:p>
            <a:pPr indent="285750">
              <a:lnSpc>
                <a:spcPct val="110000"/>
              </a:lnSpc>
              <a:buClr>
                <a:srgbClr val="FFFF00"/>
              </a:buClr>
              <a:buSzPct val="100000"/>
              <a:buFont typeface="Wingdings" pitchFamily="2" charset="2"/>
              <a:buChar char="Ø"/>
            </a:pPr>
            <a:r>
              <a:rPr lang="zh-CN" altLang="en-US" sz="1400" dirty="0" smtClean="0">
                <a:latin typeface="微软雅黑" pitchFamily="34" charset="-122"/>
                <a:ea typeface="微软雅黑" pitchFamily="34" charset="-122"/>
              </a:rPr>
              <a:t>膜的</a:t>
            </a:r>
            <a:r>
              <a:rPr lang="zh-CN" altLang="en-US" sz="1400" b="1" dirty="0" smtClean="0">
                <a:latin typeface="微软雅黑" pitchFamily="34" charset="-122"/>
                <a:ea typeface="微软雅黑" pitchFamily="34" charset="-122"/>
              </a:rPr>
              <a:t>导电性能</a:t>
            </a:r>
            <a:r>
              <a:rPr lang="zh-CN" altLang="en-US" sz="1400" dirty="0" smtClean="0">
                <a:latin typeface="微软雅黑" pitchFamily="34" charset="-122"/>
                <a:ea typeface="微软雅黑" pitchFamily="34" charset="-122"/>
              </a:rPr>
              <a:t>决定了膜的阻抗大小及其模拟等效电路的模式。如果电导高，相应组件阻抗响应低，有可能在测试的电化学阻抗谱中不会出现膜的响应，相应的等效电路模型中也不会相应的组件。如果电导低，相应组件的阻抗响应高，可能会在阻抗谱中占据主要部分，甚至唯一部分。如，完好钝化膜和完好有机涂层膜的巨大直径部分圆弧响应掩盖了其他电极过程。这些特征在等效电路建模时需要考虑合适的结构。</a:t>
            </a:r>
            <a:endParaRPr lang="en-US" altLang="zh-CN" sz="1400" dirty="0" smtClean="0">
              <a:latin typeface="微软雅黑" pitchFamily="34" charset="-122"/>
              <a:ea typeface="微软雅黑" pitchFamily="34" charset="-122"/>
            </a:endParaRPr>
          </a:p>
          <a:p>
            <a:pPr indent="285750">
              <a:lnSpc>
                <a:spcPct val="110000"/>
              </a:lnSpc>
              <a:buClr>
                <a:srgbClr val="FFFF00"/>
              </a:buClr>
              <a:buSzPct val="100000"/>
              <a:buFont typeface="Wingdings" pitchFamily="2" charset="2"/>
              <a:buChar char="Ø"/>
            </a:pPr>
            <a:r>
              <a:rPr lang="zh-CN" altLang="en-US" sz="1400" dirty="0" smtClean="0">
                <a:latin typeface="微软雅黑" pitchFamily="34" charset="-122"/>
                <a:ea typeface="微软雅黑" pitchFamily="34" charset="-122"/>
              </a:rPr>
              <a:t>极薄膜隧道效应导电；</a:t>
            </a:r>
            <a:endParaRPr lang="en-US" altLang="zh-CN" sz="1400" dirty="0" smtClean="0">
              <a:latin typeface="微软雅黑" pitchFamily="34" charset="-122"/>
              <a:ea typeface="微软雅黑" pitchFamily="34" charset="-122"/>
            </a:endParaRPr>
          </a:p>
          <a:p>
            <a:pPr>
              <a:buClr>
                <a:srgbClr val="FFFF00"/>
              </a:buClr>
              <a:buSzPct val="100000"/>
            </a:pPr>
            <a:r>
              <a:rPr lang="zh-CN" altLang="en-US" sz="1800" b="1" dirty="0" smtClean="0">
                <a:solidFill>
                  <a:srgbClr val="FFFF00"/>
                </a:solidFill>
                <a:latin typeface="微软雅黑" pitchFamily="34" charset="-122"/>
                <a:ea typeface="微软雅黑" pitchFamily="34" charset="-122"/>
              </a:rPr>
              <a:t>膜元件界面电化学反应</a:t>
            </a:r>
            <a:r>
              <a:rPr lang="zh-CN" altLang="en-US" sz="1800" dirty="0" smtClean="0">
                <a:solidFill>
                  <a:srgbClr val="FFFF00"/>
                </a:solidFill>
                <a:latin typeface="微软雅黑" pitchFamily="34" charset="-122"/>
                <a:ea typeface="微软雅黑" pitchFamily="34" charset="-122"/>
              </a:rPr>
              <a:t>：</a:t>
            </a:r>
            <a:endParaRPr lang="en-US" altLang="zh-CN" sz="1800" dirty="0" smtClean="0">
              <a:solidFill>
                <a:srgbClr val="FFFF00"/>
              </a:solidFill>
              <a:latin typeface="微软雅黑" pitchFamily="34" charset="-122"/>
              <a:ea typeface="微软雅黑" pitchFamily="34" charset="-122"/>
            </a:endParaRPr>
          </a:p>
          <a:p>
            <a:pPr indent="285750">
              <a:buClr>
                <a:srgbClr val="FFFF00"/>
              </a:buClr>
              <a:buSzPct val="100000"/>
              <a:buFont typeface="Wingdings" pitchFamily="2" charset="2"/>
              <a:buChar char="Ø"/>
            </a:pPr>
            <a:r>
              <a:rPr lang="zh-CN" altLang="en-US" sz="1400" dirty="0" smtClean="0">
                <a:latin typeface="微软雅黑" pitchFamily="34" charset="-122"/>
                <a:ea typeface="微软雅黑" pitchFamily="34" charset="-122"/>
              </a:rPr>
              <a:t>膜可以分为导电膜、绝缘膜和半导体膜和水性膜。从导电机制来说可以分为电子导电、离子导电和半导体导电。在电化学体系中，本体溶液和金属电极之间的电流虽然保持不变，但电荷流动方式随相连接相材料变化而不同的。溶液相电流是水合离子电流，金属相电流是电子电流。如果不同相内电荷流动方式不同，则在相界面区必然会发生载流子结构转换，甚至出现剩余电荷和双电层。模拟等效电路模型应该反映这些电极过程中出现的电荷流动方式的变化。</a:t>
            </a:r>
            <a:endParaRPr lang="en-US" altLang="zh-CN" sz="1400" dirty="0" smtClean="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705EF948-7358-4CA2-B872-583E31FB6E6A}" type="slidenum">
              <a:rPr lang="zh-CN" altLang="en-US" smtClean="0"/>
              <a:pPr>
                <a:defRPr/>
              </a:pPr>
              <a:t>15</a:t>
            </a:fld>
            <a:endParaRPr lang="en-US" altLang="zh-CN"/>
          </a:p>
        </p:txBody>
      </p:sp>
    </p:spTree>
  </p:cSld>
  <p:clrMapOvr>
    <a:masterClrMapping/>
  </p:clrMapOvr>
  <p:transition spd="med">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571480"/>
            <a:ext cx="8786874" cy="6072230"/>
          </a:xfrm>
        </p:spPr>
        <p:txBody>
          <a:bodyPr/>
          <a:lstStyle/>
          <a:p>
            <a:pPr marL="457200" indent="-457200">
              <a:lnSpc>
                <a:spcPct val="150000"/>
              </a:lnSpc>
              <a:buClr>
                <a:schemeClr val="tx1"/>
              </a:buClr>
              <a:buSzPct val="100000"/>
              <a:buAutoNum type="arabicPeriod"/>
            </a:pPr>
            <a:r>
              <a:rPr lang="zh-CN" altLang="en-US" sz="1800" b="1" dirty="0" smtClean="0">
                <a:latin typeface="微软雅黑" pitchFamily="34" charset="-122"/>
                <a:ea typeface="微软雅黑" pitchFamily="34" charset="-122"/>
              </a:rPr>
              <a:t>腐蚀膜分类</a:t>
            </a:r>
            <a:r>
              <a:rPr lang="zh-CN" altLang="en-US" sz="1800" dirty="0" smtClean="0">
                <a:latin typeface="微软雅黑" pitchFamily="34" charset="-122"/>
                <a:ea typeface="微软雅黑" pitchFamily="34" charset="-122"/>
              </a:rPr>
              <a:t>：识别体系中不同过程</a:t>
            </a:r>
            <a:r>
              <a:rPr lang="zh-CN" altLang="en-US" sz="1800" b="1" dirty="0" smtClean="0">
                <a:solidFill>
                  <a:srgbClr val="FFFF00"/>
                </a:solidFill>
                <a:latin typeface="微软雅黑" pitchFamily="34" charset="-122"/>
                <a:ea typeface="微软雅黑" pitchFamily="34" charset="-122"/>
              </a:rPr>
              <a:t>阻抗</a:t>
            </a:r>
            <a:r>
              <a:rPr lang="zh-CN" altLang="en-US" sz="1800" dirty="0" smtClean="0">
                <a:latin typeface="微软雅黑" pitchFamily="34" charset="-122"/>
                <a:ea typeface="微软雅黑" pitchFamily="34" charset="-122"/>
              </a:rPr>
              <a:t>性质和结构，用模拟电路元件构建模型；</a:t>
            </a:r>
            <a:endParaRPr lang="en-US" altLang="zh-CN" sz="1800" dirty="0" smtClean="0">
              <a:latin typeface="微软雅黑" pitchFamily="34" charset="-122"/>
              <a:ea typeface="微软雅黑" pitchFamily="34" charset="-122"/>
            </a:endParaRPr>
          </a:p>
          <a:p>
            <a:pPr marL="457200" indent="-9525">
              <a:lnSpc>
                <a:spcPct val="150000"/>
              </a:lnSpc>
              <a:buNone/>
            </a:pPr>
            <a:r>
              <a:rPr lang="zh-CN" altLang="en-US" sz="1800" b="1" dirty="0" smtClean="0">
                <a:solidFill>
                  <a:srgbClr val="FFFF00"/>
                </a:solidFill>
                <a:latin typeface="微软雅黑" pitchFamily="34" charset="-122"/>
                <a:ea typeface="微软雅黑" pitchFamily="34" charset="-122"/>
              </a:rPr>
              <a:t>电位降落</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阻抗、电导、导电方式、水溶性；</a:t>
            </a:r>
            <a:endParaRPr lang="en-US" altLang="zh-CN" sz="1800" dirty="0" smtClean="0">
              <a:latin typeface="微软雅黑" pitchFamily="34" charset="-122"/>
              <a:ea typeface="微软雅黑" pitchFamily="34" charset="-122"/>
            </a:endParaRPr>
          </a:p>
          <a:p>
            <a:pPr marL="457200" indent="-9525">
              <a:lnSpc>
                <a:spcPct val="150000"/>
              </a:lnSpc>
              <a:buNone/>
            </a:pPr>
            <a:r>
              <a:rPr lang="zh-CN" altLang="en-US" sz="1800" dirty="0" smtClean="0">
                <a:solidFill>
                  <a:srgbClr val="FFFF00"/>
                </a:solidFill>
                <a:latin typeface="微软雅黑" pitchFamily="34" charset="-122"/>
                <a:ea typeface="微软雅黑" pitchFamily="34" charset="-122"/>
              </a:rPr>
              <a:t>高电位降组件阻抗谱响应最强；</a:t>
            </a:r>
            <a:endParaRPr lang="en-US" altLang="zh-CN" sz="1800" dirty="0" smtClean="0">
              <a:solidFill>
                <a:srgbClr val="FFFF00"/>
              </a:solidFill>
              <a:latin typeface="微软雅黑" pitchFamily="34" charset="-122"/>
              <a:ea typeface="微软雅黑" pitchFamily="34" charset="-122"/>
            </a:endParaRPr>
          </a:p>
          <a:p>
            <a:pPr marL="457200" indent="-9525">
              <a:lnSpc>
                <a:spcPct val="150000"/>
              </a:lnSpc>
              <a:buNone/>
            </a:pPr>
            <a:r>
              <a:rPr lang="zh-CN" altLang="en-US" sz="1800" dirty="0" smtClean="0">
                <a:latin typeface="微软雅黑" pitchFamily="34" charset="-122"/>
                <a:ea typeface="微软雅黑" pitchFamily="34" charset="-122"/>
              </a:rPr>
              <a:t>电导与溶液金属相近，电位降相近，时间常数相近，阻抗响应融合，无法分离；</a:t>
            </a:r>
            <a:endParaRPr lang="en-US" altLang="zh-CN" sz="1800" dirty="0" smtClean="0">
              <a:latin typeface="微软雅黑" pitchFamily="34" charset="-122"/>
              <a:ea typeface="微软雅黑" pitchFamily="34" charset="-122"/>
            </a:endParaRPr>
          </a:p>
          <a:p>
            <a:pPr marL="457200" indent="-9525">
              <a:lnSpc>
                <a:spcPct val="150000"/>
              </a:lnSpc>
              <a:buNone/>
            </a:pPr>
            <a:r>
              <a:rPr lang="zh-CN" altLang="en-US" sz="1800" dirty="0" smtClean="0">
                <a:solidFill>
                  <a:srgbClr val="FFFF00"/>
                </a:solidFill>
                <a:latin typeface="微软雅黑" pitchFamily="34" charset="-122"/>
                <a:ea typeface="微软雅黑" pitchFamily="34" charset="-122"/>
              </a:rPr>
              <a:t>致密高导膜</a:t>
            </a:r>
            <a:r>
              <a:rPr lang="zh-CN" altLang="en-US" sz="1800" dirty="0" smtClean="0">
                <a:solidFill>
                  <a:srgbClr val="FFC000"/>
                </a:solidFill>
                <a:latin typeface="微软雅黑" pitchFamily="34" charset="-122"/>
                <a:ea typeface="微软雅黑" pitchFamily="34" charset="-122"/>
              </a:rPr>
              <a:t>（钝化膜、金属膜）、</a:t>
            </a:r>
            <a:r>
              <a:rPr lang="zh-CN" altLang="en-US" sz="1800" dirty="0" smtClean="0">
                <a:solidFill>
                  <a:srgbClr val="FFFF00"/>
                </a:solidFill>
                <a:latin typeface="微软雅黑" pitchFamily="34" charset="-122"/>
                <a:ea typeface="微软雅黑" pitchFamily="34" charset="-122"/>
              </a:rPr>
              <a:t>致密低导膜</a:t>
            </a:r>
            <a:r>
              <a:rPr lang="zh-CN" altLang="en-US" sz="1800" dirty="0" smtClean="0">
                <a:solidFill>
                  <a:srgbClr val="FFC000"/>
                </a:solidFill>
                <a:latin typeface="微软雅黑" pitchFamily="34" charset="-122"/>
                <a:ea typeface="微软雅黑" pitchFamily="34" charset="-122"/>
              </a:rPr>
              <a:t>（完好有机涂层、化学转化膜、致密腐蚀产物膜）、</a:t>
            </a:r>
            <a:r>
              <a:rPr lang="zh-CN" altLang="en-US" sz="1800" dirty="0" smtClean="0">
                <a:solidFill>
                  <a:srgbClr val="FFFF00"/>
                </a:solidFill>
                <a:latin typeface="微软雅黑" pitchFamily="34" charset="-122"/>
                <a:ea typeface="微软雅黑" pitchFamily="34" charset="-122"/>
              </a:rPr>
              <a:t>多孔绝缘膜</a:t>
            </a:r>
            <a:r>
              <a:rPr lang="zh-CN" altLang="en-US" sz="1800" dirty="0" smtClean="0">
                <a:solidFill>
                  <a:srgbClr val="FFC000"/>
                </a:solidFill>
                <a:latin typeface="微软雅黑" pitchFamily="34" charset="-122"/>
                <a:ea typeface="微软雅黑" pitchFamily="34" charset="-122"/>
              </a:rPr>
              <a:t>（渗水有机涂层、多孔腐蚀产物膜 ）、</a:t>
            </a:r>
            <a:r>
              <a:rPr lang="zh-CN" altLang="en-US" sz="1800" dirty="0" smtClean="0">
                <a:solidFill>
                  <a:srgbClr val="FFFF00"/>
                </a:solidFill>
                <a:latin typeface="微软雅黑" pitchFamily="34" charset="-122"/>
                <a:ea typeface="微软雅黑" pitchFamily="34" charset="-122"/>
              </a:rPr>
              <a:t>多孔高导膜</a:t>
            </a:r>
            <a:r>
              <a:rPr lang="zh-CN" altLang="en-US" sz="1800" dirty="0" smtClean="0">
                <a:solidFill>
                  <a:srgbClr val="FFC000"/>
                </a:solidFill>
                <a:latin typeface="微软雅黑" pitchFamily="34" charset="-122"/>
                <a:ea typeface="微软雅黑" pitchFamily="34" charset="-122"/>
              </a:rPr>
              <a:t>（多孔导电腐蚀产物膜 ）、</a:t>
            </a:r>
            <a:r>
              <a:rPr lang="zh-CN" altLang="en-US" sz="1800" dirty="0" smtClean="0">
                <a:solidFill>
                  <a:srgbClr val="FFFF00"/>
                </a:solidFill>
                <a:latin typeface="微软雅黑" pitchFamily="34" charset="-122"/>
                <a:ea typeface="微软雅黑" pitchFamily="34" charset="-122"/>
              </a:rPr>
              <a:t>水性膜</a:t>
            </a:r>
            <a:r>
              <a:rPr lang="zh-CN" altLang="en-US" sz="1800" dirty="0" smtClean="0">
                <a:solidFill>
                  <a:srgbClr val="FFC000"/>
                </a:solidFill>
                <a:latin typeface="微软雅黑" pitchFamily="34" charset="-122"/>
                <a:ea typeface="微软雅黑" pitchFamily="34" charset="-122"/>
              </a:rPr>
              <a:t>（微生物膜，疏水膜）；</a:t>
            </a:r>
            <a:endParaRPr lang="en-US" altLang="zh-CN" sz="1800" dirty="0" smtClean="0">
              <a:solidFill>
                <a:srgbClr val="FFC000"/>
              </a:solidFill>
              <a:latin typeface="微软雅黑" pitchFamily="34" charset="-122"/>
              <a:ea typeface="微软雅黑" pitchFamily="34" charset="-122"/>
            </a:endParaRPr>
          </a:p>
          <a:p>
            <a:pPr marL="457200" indent="-9525">
              <a:lnSpc>
                <a:spcPct val="150000"/>
              </a:lnSpc>
              <a:buNone/>
            </a:pPr>
            <a:r>
              <a:rPr lang="zh-CN" altLang="en-US" sz="1800" b="1" dirty="0" smtClean="0">
                <a:solidFill>
                  <a:srgbClr val="FFFF00"/>
                </a:solidFill>
                <a:latin typeface="微软雅黑" pitchFamily="34" charset="-122"/>
                <a:ea typeface="微软雅黑" pitchFamily="34" charset="-122"/>
              </a:rPr>
              <a:t>电流分支</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致密性、孔隙、缺陷、均一性；</a:t>
            </a:r>
            <a:endParaRPr lang="en-US" altLang="zh-CN" sz="1800" dirty="0" smtClean="0">
              <a:latin typeface="微软雅黑" pitchFamily="34" charset="-122"/>
              <a:ea typeface="微软雅黑" pitchFamily="34" charset="-122"/>
            </a:endParaRPr>
          </a:p>
          <a:p>
            <a:pPr marL="457200" indent="-9525">
              <a:lnSpc>
                <a:spcPct val="150000"/>
              </a:lnSpc>
              <a:buNone/>
            </a:pPr>
            <a:r>
              <a:rPr lang="zh-CN" altLang="en-US" sz="1800" dirty="0" smtClean="0">
                <a:solidFill>
                  <a:srgbClr val="FFFF00"/>
                </a:solidFill>
                <a:latin typeface="微软雅黑" pitchFamily="34" charset="-122"/>
                <a:ea typeface="微软雅黑" pitchFamily="34" charset="-122"/>
              </a:rPr>
              <a:t>强分支电流组件阻抗谱响应最强；</a:t>
            </a:r>
            <a:endParaRPr lang="en-US" altLang="zh-CN" sz="1800" dirty="0" smtClean="0">
              <a:solidFill>
                <a:srgbClr val="FFFF00"/>
              </a:solidFill>
              <a:latin typeface="微软雅黑" pitchFamily="34" charset="-122"/>
              <a:ea typeface="微软雅黑" pitchFamily="34" charset="-122"/>
            </a:endParaRPr>
          </a:p>
          <a:p>
            <a:pPr marL="457200" indent="-9525">
              <a:lnSpc>
                <a:spcPct val="150000"/>
              </a:lnSpc>
              <a:buNone/>
            </a:pPr>
            <a:r>
              <a:rPr lang="zh-CN" altLang="en-US" sz="1800" dirty="0" smtClean="0">
                <a:solidFill>
                  <a:srgbClr val="FFFF00"/>
                </a:solidFill>
                <a:latin typeface="微软雅黑" pitchFamily="34" charset="-122"/>
                <a:ea typeface="微软雅黑" pitchFamily="34" charset="-122"/>
              </a:rPr>
              <a:t>缺陷破损膜</a:t>
            </a:r>
            <a:r>
              <a:rPr lang="zh-CN" altLang="en-US" sz="1800" dirty="0" smtClean="0">
                <a:solidFill>
                  <a:srgbClr val="FFC000"/>
                </a:solidFill>
                <a:latin typeface="微软雅黑" pitchFamily="34" charset="-122"/>
                <a:ea typeface="微软雅黑" pitchFamily="34" charset="-122"/>
              </a:rPr>
              <a:t>（破损涂层、破损镀锌）、</a:t>
            </a:r>
            <a:r>
              <a:rPr lang="zh-CN" altLang="en-US" sz="1800" dirty="0" smtClean="0">
                <a:solidFill>
                  <a:srgbClr val="FFFF00"/>
                </a:solidFill>
                <a:latin typeface="微软雅黑" pitchFamily="34" charset="-122"/>
                <a:ea typeface="微软雅黑" pitchFamily="34" charset="-122"/>
              </a:rPr>
              <a:t>缺陷钝化膜、动态膜</a:t>
            </a:r>
            <a:r>
              <a:rPr lang="zh-CN" altLang="en-US" sz="1800" dirty="0" smtClean="0">
                <a:solidFill>
                  <a:srgbClr val="FFC000"/>
                </a:solidFill>
                <a:latin typeface="微软雅黑" pitchFamily="34" charset="-122"/>
                <a:ea typeface="微软雅黑" pitchFamily="34" charset="-122"/>
              </a:rPr>
              <a:t>（缓蚀剂膜、自组装膜）；</a:t>
            </a:r>
            <a:endParaRPr lang="en-US" altLang="zh-CN" sz="1800" dirty="0" smtClean="0">
              <a:solidFill>
                <a:srgbClr val="FFC000"/>
              </a:solidFill>
              <a:latin typeface="微软雅黑" pitchFamily="34" charset="-122"/>
              <a:ea typeface="微软雅黑" pitchFamily="34" charset="-122"/>
            </a:endParaRPr>
          </a:p>
          <a:p>
            <a:pPr marL="457200" indent="-457200">
              <a:lnSpc>
                <a:spcPct val="150000"/>
              </a:lnSpc>
              <a:buClr>
                <a:schemeClr val="tx1"/>
              </a:buClr>
              <a:buSzPct val="100000"/>
              <a:buFont typeface="+mj-lt"/>
              <a:buAutoNum type="arabicPeriod" startAt="2"/>
            </a:pPr>
            <a:r>
              <a:rPr lang="zh-CN" altLang="en-US" sz="1800" b="1" dirty="0" smtClean="0">
                <a:latin typeface="微软雅黑" pitchFamily="34" charset="-122"/>
                <a:ea typeface="微软雅黑" pitchFamily="34" charset="-122"/>
              </a:rPr>
              <a:t>腐蚀膜特性</a:t>
            </a:r>
            <a:r>
              <a:rPr lang="zh-CN" altLang="en-US" sz="1800" dirty="0" smtClean="0">
                <a:latin typeface="微软雅黑" pitchFamily="34" charset="-122"/>
                <a:ea typeface="微软雅黑" pitchFamily="34" charset="-122"/>
              </a:rPr>
              <a:t>：导电性、组成、孔隙、反应性、水溶性、多属性、演化性；</a:t>
            </a:r>
            <a:endParaRPr lang="en-US" altLang="zh-CN" sz="1800" dirty="0" smtClean="0">
              <a:latin typeface="微软雅黑" pitchFamily="34" charset="-122"/>
              <a:ea typeface="微软雅黑" pitchFamily="34" charset="-122"/>
            </a:endParaRPr>
          </a:p>
          <a:p>
            <a:pPr marL="457200" indent="-457200">
              <a:lnSpc>
                <a:spcPct val="150000"/>
              </a:lnSpc>
              <a:buClr>
                <a:schemeClr val="tx1"/>
              </a:buClr>
              <a:buSzPct val="100000"/>
              <a:buFont typeface="+mj-lt"/>
              <a:buAutoNum type="arabicPeriod" startAt="2"/>
            </a:pPr>
            <a:r>
              <a:rPr lang="zh-CN" altLang="en-US" sz="1800" b="1" dirty="0" smtClean="0">
                <a:latin typeface="微软雅黑" pitchFamily="34" charset="-122"/>
                <a:ea typeface="微软雅黑" pitchFamily="34" charset="-122"/>
              </a:rPr>
              <a:t>腐蚀膜解析路线：</a:t>
            </a:r>
            <a:r>
              <a:rPr lang="zh-CN" altLang="en-US" sz="1800" dirty="0" smtClean="0">
                <a:latin typeface="微软雅黑" pitchFamily="34" charset="-122"/>
                <a:ea typeface="微软雅黑" pitchFamily="34" charset="-122"/>
              </a:rPr>
              <a:t>分级逐层，腐蚀相</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界面图；</a:t>
            </a:r>
            <a:endParaRPr lang="en-US" altLang="zh-CN" sz="1800" dirty="0" smtClean="0">
              <a:latin typeface="微软雅黑" pitchFamily="34" charset="-122"/>
              <a:ea typeface="微软雅黑" pitchFamily="34" charset="-122"/>
            </a:endParaRPr>
          </a:p>
          <a:p>
            <a:pPr>
              <a:lnSpc>
                <a:spcPct val="150000"/>
              </a:lnSpc>
              <a:buNone/>
            </a:pPr>
            <a:endParaRPr lang="zh-CN" altLang="en-US" sz="1800"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8596322" y="6400800"/>
            <a:ext cx="547678" cy="457200"/>
          </a:xfrm>
        </p:spPr>
        <p:txBody>
          <a:bodyPr/>
          <a:lstStyle/>
          <a:p>
            <a:pPr>
              <a:defRPr/>
            </a:pPr>
            <a:fld id="{705EF948-7358-4CA2-B872-583E31FB6E6A}" type="slidenum">
              <a:rPr lang="zh-CN" altLang="en-US" smtClean="0"/>
              <a:pPr>
                <a:defRPr/>
              </a:pPr>
              <a:t>16</a:t>
            </a:fld>
            <a:endParaRPr lang="en-US" altLang="zh-CN" dirty="0"/>
          </a:p>
        </p:txBody>
      </p:sp>
      <p:sp>
        <p:nvSpPr>
          <p:cNvPr id="5" name="标题 1"/>
          <p:cNvSpPr txBox="1">
            <a:spLocks/>
          </p:cNvSpPr>
          <p:nvPr/>
        </p:nvSpPr>
        <p:spPr bwMode="auto">
          <a:xfrm>
            <a:off x="714348" y="0"/>
            <a:ext cx="7772400" cy="714332"/>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300" normalizeH="0" baseline="0" noProof="0" dirty="0" smtClean="0">
                <a:ln>
                  <a:noFill/>
                </a:ln>
                <a:solidFill>
                  <a:schemeClr val="tx2"/>
                </a:solidFill>
                <a:uLnTx/>
                <a:uFillTx/>
                <a:latin typeface="微软雅黑" pitchFamily="34" charset="-122"/>
                <a:ea typeface="微软雅黑" pitchFamily="34" charset="-122"/>
                <a:cs typeface="+mj-cs"/>
              </a:rPr>
              <a:t>腐蚀膜体系电化学阻抗谱等效电路解析方法</a:t>
            </a:r>
            <a:endParaRPr kumimoji="0" lang="zh-CN" altLang="en-US" sz="2400" b="0" i="0" u="none" strike="noStrike" kern="0" cap="none" spc="300" normalizeH="0" baseline="0" noProof="0" dirty="0">
              <a:ln>
                <a:noFill/>
              </a:ln>
              <a:solidFill>
                <a:schemeClr val="tx2"/>
              </a:solidFill>
              <a:uLnTx/>
              <a:uFillTx/>
              <a:latin typeface="微软雅黑" pitchFamily="34" charset="-122"/>
              <a:ea typeface="微软雅黑" pitchFamily="34" charset="-122"/>
              <a:cs typeface="+mj-cs"/>
            </a:endParaRPr>
          </a:p>
        </p:txBody>
      </p:sp>
      <p:pic>
        <p:nvPicPr>
          <p:cNvPr id="574469" name="Picture 5"/>
          <p:cNvPicPr>
            <a:picLocks noChangeAspect="1" noChangeArrowheads="1"/>
          </p:cNvPicPr>
          <p:nvPr/>
        </p:nvPicPr>
        <p:blipFill>
          <a:blip r:embed="rId2" cstate="print"/>
          <a:srcRect/>
          <a:stretch>
            <a:fillRect/>
          </a:stretch>
        </p:blipFill>
        <p:spPr bwMode="auto">
          <a:xfrm>
            <a:off x="5786446" y="1071546"/>
            <a:ext cx="3000396" cy="666750"/>
          </a:xfrm>
          <a:prstGeom prst="rect">
            <a:avLst/>
          </a:prstGeom>
          <a:noFill/>
          <a:ln w="9525">
            <a:noFill/>
            <a:miter lim="800000"/>
            <a:headEnd/>
            <a:tailEnd/>
          </a:ln>
          <a:effectLst/>
        </p:spPr>
      </p:pic>
      <p:pic>
        <p:nvPicPr>
          <p:cNvPr id="574471" name="Picture 7"/>
          <p:cNvPicPr>
            <a:picLocks noChangeAspect="1" noChangeArrowheads="1"/>
          </p:cNvPicPr>
          <p:nvPr/>
        </p:nvPicPr>
        <p:blipFill>
          <a:blip r:embed="rId3" cstate="print"/>
          <a:srcRect/>
          <a:stretch>
            <a:fillRect/>
          </a:stretch>
        </p:blipFill>
        <p:spPr bwMode="auto">
          <a:xfrm>
            <a:off x="5786446" y="1142984"/>
            <a:ext cx="3028950" cy="1857375"/>
          </a:xfrm>
          <a:prstGeom prst="rect">
            <a:avLst/>
          </a:prstGeom>
          <a:noFill/>
          <a:ln w="9525">
            <a:noFill/>
            <a:miter lim="800000"/>
            <a:headEnd/>
            <a:tailEnd/>
          </a:ln>
          <a:effectLst/>
        </p:spPr>
      </p:pic>
      <p:pic>
        <p:nvPicPr>
          <p:cNvPr id="574475" name="Picture 11"/>
          <p:cNvPicPr>
            <a:picLocks noChangeAspect="1" noChangeArrowheads="1"/>
          </p:cNvPicPr>
          <p:nvPr/>
        </p:nvPicPr>
        <p:blipFill>
          <a:blip r:embed="rId4" cstate="print"/>
          <a:srcRect/>
          <a:stretch>
            <a:fillRect/>
          </a:stretch>
        </p:blipFill>
        <p:spPr bwMode="auto">
          <a:xfrm>
            <a:off x="5786446" y="1285860"/>
            <a:ext cx="3048000" cy="1419225"/>
          </a:xfrm>
          <a:prstGeom prst="rect">
            <a:avLst/>
          </a:prstGeom>
          <a:noFill/>
          <a:ln w="9525">
            <a:noFill/>
            <a:miter lim="800000"/>
            <a:headEnd/>
            <a:tailEnd/>
          </a:ln>
          <a:effectLst/>
        </p:spPr>
      </p:pic>
      <p:pic>
        <p:nvPicPr>
          <p:cNvPr id="574476" name="Picture 12"/>
          <p:cNvPicPr>
            <a:picLocks noChangeAspect="1" noChangeArrowheads="1"/>
          </p:cNvPicPr>
          <p:nvPr/>
        </p:nvPicPr>
        <p:blipFill>
          <a:blip r:embed="rId5" cstate="print"/>
          <a:srcRect/>
          <a:stretch>
            <a:fillRect/>
          </a:stretch>
        </p:blipFill>
        <p:spPr bwMode="auto">
          <a:xfrm>
            <a:off x="5786446" y="1428736"/>
            <a:ext cx="3048000" cy="1504950"/>
          </a:xfrm>
          <a:prstGeom prst="rect">
            <a:avLst/>
          </a:prstGeom>
          <a:noFill/>
          <a:ln w="9525">
            <a:noFill/>
            <a:miter lim="800000"/>
            <a:headEnd/>
            <a:tailEnd/>
          </a:ln>
          <a:effectLst/>
        </p:spPr>
      </p:pic>
      <p:pic>
        <p:nvPicPr>
          <p:cNvPr id="574477" name="Picture 13"/>
          <p:cNvPicPr>
            <a:picLocks noChangeAspect="1" noChangeArrowheads="1"/>
          </p:cNvPicPr>
          <p:nvPr/>
        </p:nvPicPr>
        <p:blipFill>
          <a:blip r:embed="rId6" cstate="print"/>
          <a:srcRect/>
          <a:stretch>
            <a:fillRect/>
          </a:stretch>
        </p:blipFill>
        <p:spPr bwMode="auto">
          <a:xfrm>
            <a:off x="5857884" y="1357298"/>
            <a:ext cx="3000375" cy="1419225"/>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74469"/>
                                        </p:tgtEl>
                                        <p:attrNameLst>
                                          <p:attrName>style.visibility</p:attrName>
                                        </p:attrNameLst>
                                      </p:cBhvr>
                                      <p:to>
                                        <p:strVal val="visible"/>
                                      </p:to>
                                    </p:set>
                                    <p:animEffect transition="in" filter="slide(fromBottom)">
                                      <p:cBhvr>
                                        <p:cTn id="7" dur="500"/>
                                        <p:tgtEl>
                                          <p:spTgt spid="57446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574469"/>
                                        </p:tgtEl>
                                      </p:cBhvr>
                                    </p:animEffect>
                                    <p:set>
                                      <p:cBhvr>
                                        <p:cTn id="12" dur="1" fill="hold">
                                          <p:stCondLst>
                                            <p:cond delay="499"/>
                                          </p:stCondLst>
                                        </p:cTn>
                                        <p:tgtEl>
                                          <p:spTgt spid="57446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74471"/>
                                        </p:tgtEl>
                                        <p:attrNameLst>
                                          <p:attrName>style.visibility</p:attrName>
                                        </p:attrNameLst>
                                      </p:cBhvr>
                                      <p:to>
                                        <p:strVal val="visible"/>
                                      </p:to>
                                    </p:set>
                                    <p:animEffect transition="in" filter="slide(fromBottom)">
                                      <p:cBhvr>
                                        <p:cTn id="17" dur="500"/>
                                        <p:tgtEl>
                                          <p:spTgt spid="57447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nodeType="clickEffect">
                                  <p:stCondLst>
                                    <p:cond delay="0"/>
                                  </p:stCondLst>
                                  <p:childTnLst>
                                    <p:animEffect transition="out" filter="box(in)">
                                      <p:cBhvr>
                                        <p:cTn id="21" dur="500"/>
                                        <p:tgtEl>
                                          <p:spTgt spid="574471"/>
                                        </p:tgtEl>
                                      </p:cBhvr>
                                    </p:animEffect>
                                    <p:set>
                                      <p:cBhvr>
                                        <p:cTn id="22" dur="1" fill="hold">
                                          <p:stCondLst>
                                            <p:cond delay="499"/>
                                          </p:stCondLst>
                                        </p:cTn>
                                        <p:tgtEl>
                                          <p:spTgt spid="57447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74475"/>
                                        </p:tgtEl>
                                        <p:attrNameLst>
                                          <p:attrName>style.visibility</p:attrName>
                                        </p:attrNameLst>
                                      </p:cBhvr>
                                      <p:to>
                                        <p:strVal val="visible"/>
                                      </p:to>
                                    </p:set>
                                    <p:animEffect transition="in" filter="slide(fromBottom)">
                                      <p:cBhvr>
                                        <p:cTn id="27" dur="500"/>
                                        <p:tgtEl>
                                          <p:spTgt spid="57447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nodeType="clickEffect">
                                  <p:stCondLst>
                                    <p:cond delay="0"/>
                                  </p:stCondLst>
                                  <p:childTnLst>
                                    <p:animEffect transition="out" filter="box(in)">
                                      <p:cBhvr>
                                        <p:cTn id="31" dur="500"/>
                                        <p:tgtEl>
                                          <p:spTgt spid="574475"/>
                                        </p:tgtEl>
                                      </p:cBhvr>
                                    </p:animEffect>
                                    <p:set>
                                      <p:cBhvr>
                                        <p:cTn id="32" dur="1" fill="hold">
                                          <p:stCondLst>
                                            <p:cond delay="499"/>
                                          </p:stCondLst>
                                        </p:cTn>
                                        <p:tgtEl>
                                          <p:spTgt spid="57447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574476"/>
                                        </p:tgtEl>
                                        <p:attrNameLst>
                                          <p:attrName>style.visibility</p:attrName>
                                        </p:attrNameLst>
                                      </p:cBhvr>
                                      <p:to>
                                        <p:strVal val="visible"/>
                                      </p:to>
                                    </p:set>
                                    <p:animEffect transition="in" filter="slide(fromBottom)">
                                      <p:cBhvr>
                                        <p:cTn id="37" dur="500"/>
                                        <p:tgtEl>
                                          <p:spTgt spid="57447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nodeType="clickEffect">
                                  <p:stCondLst>
                                    <p:cond delay="0"/>
                                  </p:stCondLst>
                                  <p:childTnLst>
                                    <p:animEffect transition="out" filter="box(in)">
                                      <p:cBhvr>
                                        <p:cTn id="41" dur="500"/>
                                        <p:tgtEl>
                                          <p:spTgt spid="574476"/>
                                        </p:tgtEl>
                                      </p:cBhvr>
                                    </p:animEffect>
                                    <p:set>
                                      <p:cBhvr>
                                        <p:cTn id="42" dur="1" fill="hold">
                                          <p:stCondLst>
                                            <p:cond delay="499"/>
                                          </p:stCondLst>
                                        </p:cTn>
                                        <p:tgtEl>
                                          <p:spTgt spid="57447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574477"/>
                                        </p:tgtEl>
                                        <p:attrNameLst>
                                          <p:attrName>style.visibility</p:attrName>
                                        </p:attrNameLst>
                                      </p:cBhvr>
                                      <p:to>
                                        <p:strVal val="visible"/>
                                      </p:to>
                                    </p:set>
                                    <p:animEffect transition="in" filter="slide(fromBottom)">
                                      <p:cBhvr>
                                        <p:cTn id="47" dur="500"/>
                                        <p:tgtEl>
                                          <p:spTgt spid="574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142852"/>
            <a:ext cx="8786874" cy="6572296"/>
          </a:xfrm>
        </p:spPr>
        <p:txBody>
          <a:bodyPr/>
          <a:lstStyle/>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有机涂层膜</a:t>
            </a:r>
            <a:r>
              <a:rPr lang="zh-CN" altLang="en-US" sz="1600" dirty="0" smtClean="0">
                <a:latin typeface="微软雅黑" pitchFamily="34" charset="-122"/>
                <a:ea typeface="微软雅黑" pitchFamily="34" charset="-122"/>
              </a:rPr>
              <a:t>：完好膜</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劣化膜</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破损膜；膜导电</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孔隙溶液导电并联，以高电导通路阻抗响应为主；破损区腐蚀产物形成闭塞阳极；</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腐蚀产物膜</a:t>
            </a:r>
            <a:r>
              <a:rPr lang="zh-CN" altLang="en-US" sz="1600" dirty="0" smtClean="0">
                <a:latin typeface="微软雅黑" pitchFamily="34" charset="-122"/>
                <a:ea typeface="微软雅黑" pitchFamily="34" charset="-122"/>
              </a:rPr>
              <a:t>：孔隙率、膜导电性质；膜离子选择性导电；金属氧化物导电性取决于其缺陷和掺杂，属于半导体导电；</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钝化膜</a:t>
            </a:r>
            <a:r>
              <a:rPr lang="zh-CN" altLang="en-US" sz="1600" dirty="0" smtClean="0">
                <a:latin typeface="微软雅黑" pitchFamily="34" charset="-122"/>
                <a:ea typeface="微软雅黑" pitchFamily="34" charset="-122"/>
              </a:rPr>
              <a:t>：隧道效应导电、半导体导电；膜生长</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膜溶解过程串联结构；</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化学转化膜</a:t>
            </a:r>
            <a:r>
              <a:rPr lang="zh-CN" altLang="en-US" sz="1600" dirty="0" smtClean="0">
                <a:latin typeface="微软雅黑" pitchFamily="34" charset="-122"/>
                <a:ea typeface="微软雅黑" pitchFamily="34" charset="-122"/>
              </a:rPr>
              <a:t>：绝缘膜</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孔隙膜；</a:t>
            </a: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化学修饰膜</a:t>
            </a:r>
            <a:r>
              <a:rPr lang="zh-CN" altLang="en-US" sz="1600" dirty="0" smtClean="0">
                <a:latin typeface="微软雅黑" pitchFamily="34" charset="-122"/>
                <a:ea typeface="微软雅黑" pitchFamily="34" charset="-122"/>
              </a:rPr>
              <a:t> ：膜的化学组成与结构；膜的导电方式；</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金属涂镀层：</a:t>
            </a:r>
            <a:r>
              <a:rPr lang="zh-CN" altLang="en-US" sz="1600" dirty="0" smtClean="0">
                <a:latin typeface="微软雅黑" pitchFamily="34" charset="-122"/>
                <a:ea typeface="微软雅黑" pitchFamily="34" charset="-122"/>
              </a:rPr>
              <a:t>破损区和完好区的耦合；</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微生物膜</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95%</a:t>
            </a:r>
            <a:r>
              <a:rPr lang="zh-CN" altLang="en-US" sz="1600" dirty="0" smtClean="0">
                <a:latin typeface="微软雅黑" pitchFamily="34" charset="-122"/>
                <a:ea typeface="微软雅黑" pitchFamily="34" charset="-122"/>
              </a:rPr>
              <a:t>含水量，溶液离子导电为主；</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缓蚀剂膜</a:t>
            </a:r>
            <a:r>
              <a:rPr lang="zh-CN" altLang="en-US" sz="1600" dirty="0" smtClean="0">
                <a:latin typeface="微软雅黑" pitchFamily="34" charset="-122"/>
                <a:ea typeface="微软雅黑" pitchFamily="34" charset="-122"/>
              </a:rPr>
              <a:t>：膜的化学组成与结构；膜的导电方式；吸附膜和多层膜</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防锈油膜</a:t>
            </a:r>
            <a:r>
              <a:rPr lang="zh-CN" altLang="en-US" sz="1600" dirty="0" smtClean="0">
                <a:latin typeface="微软雅黑" pitchFamily="34" charset="-122"/>
                <a:ea typeface="微软雅黑" pitchFamily="34" charset="-122"/>
              </a:rPr>
              <a:t>：致密膜绝缘，疏松膜溶液导电；</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防污膜</a:t>
            </a:r>
            <a:r>
              <a:rPr lang="zh-CN" altLang="en-US" sz="1600" dirty="0" smtClean="0">
                <a:latin typeface="微软雅黑" pitchFamily="34" charset="-122"/>
                <a:ea typeface="微软雅黑" pitchFamily="34" charset="-122"/>
              </a:rPr>
              <a:t>：膜的化学组成与结构；膜的导电方式；</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导电高分子膜</a:t>
            </a:r>
            <a:r>
              <a:rPr lang="zh-CN" altLang="en-US" sz="1600" dirty="0" smtClean="0">
                <a:latin typeface="微软雅黑" pitchFamily="34" charset="-122"/>
                <a:ea typeface="微软雅黑" pitchFamily="34" charset="-122"/>
              </a:rPr>
              <a:t>：导电机制；</a:t>
            </a:r>
            <a:r>
              <a:rPr lang="zh-CN" altLang="en-US" sz="1600" dirty="0" smtClean="0">
                <a:latin typeface="微软雅黑" pitchFamily="34" charset="-122"/>
                <a:ea typeface="微软雅黑" pitchFamily="34" charset="-122"/>
                <a:sym typeface="Symbol"/>
              </a:rPr>
              <a:t>健离域耦合导电；</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吸附膜：</a:t>
            </a:r>
            <a:r>
              <a:rPr lang="zh-CN" altLang="en-US" sz="1600" dirty="0" smtClean="0">
                <a:latin typeface="微软雅黑" pitchFamily="34" charset="-122"/>
                <a:ea typeface="微软雅黑" pitchFamily="34" charset="-122"/>
              </a:rPr>
              <a:t>未覆盖区</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覆盖区耦合导电；</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离子选择性膜：</a:t>
            </a:r>
            <a:r>
              <a:rPr lang="zh-CN" altLang="en-US" sz="1600" dirty="0" smtClean="0">
                <a:latin typeface="微软雅黑" pitchFamily="34" charset="-122"/>
                <a:ea typeface="微软雅黑" pitchFamily="34" charset="-122"/>
              </a:rPr>
              <a:t>离子选择性电极膜；</a:t>
            </a:r>
            <a:endParaRPr lang="en-US" altLang="zh-CN" sz="1600" dirty="0" smtClean="0">
              <a:latin typeface="微软雅黑" pitchFamily="34" charset="-122"/>
              <a:ea typeface="微软雅黑" pitchFamily="34" charset="-122"/>
            </a:endParaRP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选择性半透膜：</a:t>
            </a:r>
            <a:r>
              <a:rPr lang="en-US" altLang="zh-CN" sz="1600" dirty="0" smtClean="0">
                <a:latin typeface="微软雅黑" pitchFamily="34" charset="-122"/>
                <a:ea typeface="微软雅黑" pitchFamily="34" charset="-122"/>
              </a:rPr>
              <a:t>Clarke</a:t>
            </a:r>
            <a:r>
              <a:rPr lang="zh-CN" altLang="en-US" sz="1600" dirty="0" smtClean="0">
                <a:latin typeface="微软雅黑" pitchFamily="34" charset="-122"/>
                <a:ea typeface="微软雅黑" pitchFamily="34" charset="-122"/>
              </a:rPr>
              <a:t>电极，海水淡化，微生物膜</a:t>
            </a:r>
          </a:p>
          <a:p>
            <a:pPr marL="447675" indent="-447675">
              <a:lnSpc>
                <a:spcPct val="140000"/>
              </a:lnSpc>
              <a:buClr>
                <a:schemeClr val="tx1"/>
              </a:buClr>
              <a:buSzPct val="100000"/>
              <a:buFont typeface="+mj-lt"/>
              <a:buAutoNum type="alphaLcParenR"/>
            </a:pPr>
            <a:r>
              <a:rPr lang="zh-CN" altLang="en-US" sz="1600" b="1" dirty="0" smtClean="0">
                <a:solidFill>
                  <a:srgbClr val="FFFF00"/>
                </a:solidFill>
                <a:latin typeface="微软雅黑" pitchFamily="34" charset="-122"/>
                <a:ea typeface="微软雅黑" pitchFamily="34" charset="-122"/>
              </a:rPr>
              <a:t>膜的演化过程</a:t>
            </a:r>
            <a:r>
              <a:rPr lang="zh-CN" altLang="en-US" sz="1600" dirty="0" smtClean="0">
                <a:latin typeface="微软雅黑" pitchFamily="34" charset="-122"/>
                <a:ea typeface="微软雅黑" pitchFamily="34" charset="-122"/>
              </a:rPr>
              <a:t>：多种导电机制平行和转换。</a:t>
            </a:r>
            <a:endParaRPr lang="en-US" altLang="zh-CN" sz="1600" dirty="0" smtClean="0">
              <a:latin typeface="微软雅黑" pitchFamily="34" charset="-122"/>
              <a:ea typeface="微软雅黑" pitchFamily="34" charset="-122"/>
            </a:endParaRPr>
          </a:p>
        </p:txBody>
      </p:sp>
      <p:pic>
        <p:nvPicPr>
          <p:cNvPr id="373761" name="Picture 1"/>
          <p:cNvPicPr>
            <a:picLocks noChangeAspect="1" noChangeArrowheads="1"/>
          </p:cNvPicPr>
          <p:nvPr/>
        </p:nvPicPr>
        <p:blipFill>
          <a:blip r:embed="rId2" cstate="print"/>
          <a:srcRect/>
          <a:stretch>
            <a:fillRect/>
          </a:stretch>
        </p:blipFill>
        <p:spPr bwMode="auto">
          <a:xfrm>
            <a:off x="5292080" y="2270458"/>
            <a:ext cx="3851920" cy="2792078"/>
          </a:xfrm>
          <a:prstGeom prst="rect">
            <a:avLst/>
          </a:prstGeom>
          <a:noFill/>
          <a:ln w="9525">
            <a:noFill/>
            <a:miter lim="800000"/>
            <a:headEnd/>
            <a:tailEnd/>
          </a:ln>
          <a:effectLst/>
        </p:spPr>
      </p:pic>
      <p:sp>
        <p:nvSpPr>
          <p:cNvPr id="4" name="矩形 3"/>
          <p:cNvSpPr/>
          <p:nvPr/>
        </p:nvSpPr>
        <p:spPr>
          <a:xfrm>
            <a:off x="5436096" y="5373216"/>
            <a:ext cx="3563888" cy="907428"/>
          </a:xfrm>
          <a:prstGeom prst="rect">
            <a:avLst/>
          </a:prstGeom>
        </p:spPr>
        <p:txBody>
          <a:bodyPr wrap="square">
            <a:spAutoFit/>
          </a:bodyPr>
          <a:lstStyle/>
          <a:p>
            <a:pPr algn="ctr">
              <a:lnSpc>
                <a:spcPct val="140000"/>
              </a:lnSpc>
              <a:buClr>
                <a:schemeClr val="tx1"/>
              </a:buClr>
              <a:buSzPct val="100000"/>
              <a:buNone/>
            </a:pPr>
            <a:r>
              <a:rPr lang="zh-CN" altLang="en-US" sz="2000" b="1" dirty="0" smtClean="0">
                <a:solidFill>
                  <a:srgbClr val="06FA52"/>
                </a:solidFill>
                <a:latin typeface="微软雅黑" pitchFamily="34" charset="-122"/>
                <a:ea typeface="微软雅黑" pitchFamily="34" charset="-122"/>
              </a:rPr>
              <a:t>需要充实膜电化学阻抗响应等效电路模型的基础研究工作</a:t>
            </a:r>
          </a:p>
        </p:txBody>
      </p:sp>
      <p:sp>
        <p:nvSpPr>
          <p:cNvPr id="5" name="灯片编号占位符 4"/>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17</a:t>
            </a:fld>
            <a:endParaRPr lang="en-US" altLang="zh-CN"/>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73761"/>
                                        </p:tgtEl>
                                        <p:attrNameLst>
                                          <p:attrName>style.visibility</p:attrName>
                                        </p:attrNameLst>
                                      </p:cBhvr>
                                      <p:to>
                                        <p:strVal val="visible"/>
                                      </p:to>
                                    </p:set>
                                    <p:animEffect transition="in" filter="slide(fromBottom)">
                                      <p:cBhvr>
                                        <p:cTn id="7" dur="500"/>
                                        <p:tgtEl>
                                          <p:spTgt spid="37376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xit" presetSubtype="4" fill="hold" nodeType="clickEffect">
                                  <p:stCondLst>
                                    <p:cond delay="0"/>
                                  </p:stCondLst>
                                  <p:childTnLst>
                                    <p:animEffect transition="out" filter="slide(fromBottom)">
                                      <p:cBhvr>
                                        <p:cTn id="11" dur="500"/>
                                        <p:tgtEl>
                                          <p:spTgt spid="373761"/>
                                        </p:tgtEl>
                                      </p:cBhvr>
                                    </p:animEffect>
                                    <p:set>
                                      <p:cBhvr>
                                        <p:cTn id="12" dur="1" fill="hold">
                                          <p:stCondLst>
                                            <p:cond delay="499"/>
                                          </p:stCondLst>
                                        </p:cTn>
                                        <p:tgtEl>
                                          <p:spTgt spid="37376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980728"/>
            <a:ext cx="3786214" cy="4524388"/>
          </a:xfrm>
        </p:spPr>
        <p:txBody>
          <a:bodyPr/>
          <a:lstStyle/>
          <a:p>
            <a:pPr marL="514350" indent="-514350">
              <a:lnSpc>
                <a:spcPct val="150000"/>
              </a:lnSpc>
              <a:buClr>
                <a:schemeClr val="tx1"/>
              </a:buClr>
              <a:buSzPct val="100000"/>
              <a:buFont typeface="+mj-ea"/>
              <a:buAutoNum type="circleNumDbPlain"/>
            </a:pPr>
            <a:r>
              <a:rPr lang="zh-CN" altLang="en-US" sz="2400" dirty="0" smtClean="0">
                <a:latin typeface="微软雅黑" pitchFamily="34" charset="-122"/>
                <a:ea typeface="微软雅黑" pitchFamily="34" charset="-122"/>
              </a:rPr>
              <a:t>钝化膜等致密腐蚀产物膜：等效元件为高电阻</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低电容；</a:t>
            </a:r>
            <a:endParaRPr lang="en-US" altLang="zh-CN" sz="2400" dirty="0" smtClean="0">
              <a:latin typeface="微软雅黑" pitchFamily="34" charset="-122"/>
              <a:ea typeface="微软雅黑" pitchFamily="34" charset="-122"/>
            </a:endParaRPr>
          </a:p>
          <a:p>
            <a:pPr marL="514350" indent="-514350">
              <a:lnSpc>
                <a:spcPct val="150000"/>
              </a:lnSpc>
              <a:buClr>
                <a:schemeClr val="tx1"/>
              </a:buClr>
              <a:buSzPct val="100000"/>
              <a:buFont typeface="+mj-ea"/>
              <a:buAutoNum type="circleNumDbPlain"/>
            </a:pPr>
            <a:r>
              <a:rPr lang="zh-CN" altLang="en-US" sz="2400" dirty="0" smtClean="0">
                <a:latin typeface="微软雅黑" pitchFamily="34" charset="-122"/>
                <a:ea typeface="微软雅黑" pitchFamily="34" charset="-122"/>
              </a:rPr>
              <a:t>多孔涂层和疏松腐蚀产物膜</a:t>
            </a:r>
            <a:r>
              <a:rPr lang="zh-CN" altLang="en-US" sz="2400" b="1"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存在大量微孔；孔隙溶液导电机制；存在演化过程；</a:t>
            </a:r>
            <a:endParaRPr lang="en-US" altLang="zh-CN" sz="2400" dirty="0" smtClean="0">
              <a:latin typeface="微软雅黑" pitchFamily="34" charset="-122"/>
              <a:ea typeface="微软雅黑" pitchFamily="34" charset="-122"/>
            </a:endParaRPr>
          </a:p>
          <a:p>
            <a:pPr marL="514350" indent="-514350">
              <a:lnSpc>
                <a:spcPct val="150000"/>
              </a:lnSpc>
              <a:buClr>
                <a:schemeClr val="tx1"/>
              </a:buClr>
              <a:buSzPct val="100000"/>
              <a:buFont typeface="+mj-ea"/>
              <a:buAutoNum type="circleNumDbPlain"/>
            </a:pPr>
            <a:endParaRPr lang="en-US" altLang="zh-CN" sz="2400" dirty="0" smtClean="0">
              <a:latin typeface="微软雅黑" pitchFamily="34" charset="-122"/>
              <a:ea typeface="微软雅黑" pitchFamily="34" charset="-122"/>
            </a:endParaRPr>
          </a:p>
          <a:p>
            <a:pPr>
              <a:lnSpc>
                <a:spcPct val="150000"/>
              </a:lnSpc>
              <a:buNone/>
            </a:pPr>
            <a:endParaRPr lang="zh-CN" altLang="en-US" sz="2400" dirty="0"/>
          </a:p>
        </p:txBody>
      </p:sp>
      <p:pic>
        <p:nvPicPr>
          <p:cNvPr id="296964" name="Picture 4"/>
          <p:cNvPicPr>
            <a:picLocks noChangeAspect="1" noChangeArrowheads="1"/>
          </p:cNvPicPr>
          <p:nvPr/>
        </p:nvPicPr>
        <p:blipFill>
          <a:blip r:embed="rId2" cstate="print"/>
          <a:srcRect/>
          <a:stretch>
            <a:fillRect/>
          </a:stretch>
        </p:blipFill>
        <p:spPr bwMode="auto">
          <a:xfrm>
            <a:off x="4500562" y="1500174"/>
            <a:ext cx="1643074" cy="765024"/>
          </a:xfrm>
          <a:prstGeom prst="rect">
            <a:avLst/>
          </a:prstGeom>
          <a:noFill/>
          <a:ln w="9525">
            <a:noFill/>
            <a:miter lim="800000"/>
            <a:headEnd/>
            <a:tailEnd/>
          </a:ln>
          <a:effectLst/>
        </p:spPr>
      </p:pic>
      <p:pic>
        <p:nvPicPr>
          <p:cNvPr id="296965" name="Picture 5"/>
          <p:cNvPicPr>
            <a:picLocks noChangeAspect="1" noChangeArrowheads="1"/>
          </p:cNvPicPr>
          <p:nvPr/>
        </p:nvPicPr>
        <p:blipFill>
          <a:blip r:embed="rId3" cstate="print"/>
          <a:srcRect/>
          <a:stretch>
            <a:fillRect/>
          </a:stretch>
        </p:blipFill>
        <p:spPr bwMode="auto">
          <a:xfrm>
            <a:off x="4500562" y="2262347"/>
            <a:ext cx="1643074" cy="1299995"/>
          </a:xfrm>
          <a:prstGeom prst="rect">
            <a:avLst/>
          </a:prstGeom>
          <a:noFill/>
          <a:ln w="9525">
            <a:noFill/>
            <a:miter lim="800000"/>
            <a:headEnd/>
            <a:tailEnd/>
          </a:ln>
          <a:effectLst/>
        </p:spPr>
      </p:pic>
      <p:pic>
        <p:nvPicPr>
          <p:cNvPr id="296968" name="Picture 8"/>
          <p:cNvPicPr>
            <a:picLocks noChangeAspect="1" noChangeArrowheads="1"/>
          </p:cNvPicPr>
          <p:nvPr/>
        </p:nvPicPr>
        <p:blipFill>
          <a:blip r:embed="rId4" cstate="print"/>
          <a:srcRect/>
          <a:stretch>
            <a:fillRect/>
          </a:stretch>
        </p:blipFill>
        <p:spPr bwMode="auto">
          <a:xfrm>
            <a:off x="4499992" y="3573016"/>
            <a:ext cx="1643074" cy="1129934"/>
          </a:xfrm>
          <a:prstGeom prst="rect">
            <a:avLst/>
          </a:prstGeom>
          <a:noFill/>
          <a:ln w="9525">
            <a:solidFill>
              <a:schemeClr val="tx1"/>
            </a:solidFill>
            <a:miter lim="800000"/>
            <a:headEnd/>
            <a:tailEnd/>
          </a:ln>
          <a:effectLst/>
        </p:spPr>
      </p:pic>
      <p:sp>
        <p:nvSpPr>
          <p:cNvPr id="7" name="灯片编号占位符 6"/>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18</a:t>
            </a:fld>
            <a:endParaRPr lang="en-US" altLang="zh-CN" dirty="0"/>
          </a:p>
        </p:txBody>
      </p:sp>
      <p:grpSp>
        <p:nvGrpSpPr>
          <p:cNvPr id="11" name="组合 10"/>
          <p:cNvGrpSpPr/>
          <p:nvPr/>
        </p:nvGrpSpPr>
        <p:grpSpPr>
          <a:xfrm>
            <a:off x="6357950" y="1500174"/>
            <a:ext cx="2571768" cy="3214710"/>
            <a:chOff x="6357950" y="1500174"/>
            <a:chExt cx="2571768" cy="3214710"/>
          </a:xfrm>
        </p:grpSpPr>
        <p:pic>
          <p:nvPicPr>
            <p:cNvPr id="296963" name="Picture 3"/>
            <p:cNvPicPr>
              <a:picLocks noChangeAspect="1" noChangeArrowheads="1"/>
            </p:cNvPicPr>
            <p:nvPr/>
          </p:nvPicPr>
          <p:blipFill>
            <a:blip r:embed="rId5" cstate="print"/>
            <a:srcRect/>
            <a:stretch>
              <a:fillRect/>
            </a:stretch>
          </p:blipFill>
          <p:spPr bwMode="auto">
            <a:xfrm>
              <a:off x="6357950" y="1500174"/>
              <a:ext cx="2571768" cy="3214710"/>
            </a:xfrm>
            <a:prstGeom prst="rect">
              <a:avLst/>
            </a:prstGeom>
            <a:noFill/>
            <a:ln w="9525">
              <a:noFill/>
              <a:miter lim="800000"/>
              <a:headEnd/>
              <a:tailEnd/>
            </a:ln>
            <a:effectLst/>
          </p:spPr>
        </p:pic>
        <p:pic>
          <p:nvPicPr>
            <p:cNvPr id="619522" name="Picture 2"/>
            <p:cNvPicPr>
              <a:picLocks noChangeAspect="1" noChangeArrowheads="1"/>
            </p:cNvPicPr>
            <p:nvPr/>
          </p:nvPicPr>
          <p:blipFill>
            <a:blip r:embed="rId6" cstate="print"/>
            <a:srcRect/>
            <a:stretch>
              <a:fillRect/>
            </a:stretch>
          </p:blipFill>
          <p:spPr bwMode="auto">
            <a:xfrm>
              <a:off x="6357950" y="1500174"/>
              <a:ext cx="1928826" cy="1928826"/>
            </a:xfrm>
            <a:prstGeom prst="rect">
              <a:avLst/>
            </a:prstGeom>
            <a:noFill/>
            <a:ln w="9525">
              <a:noFill/>
              <a:miter lim="800000"/>
              <a:headEnd/>
              <a:tailEnd/>
            </a:ln>
            <a:effectLst/>
          </p:spPr>
        </p:pic>
        <p:pic>
          <p:nvPicPr>
            <p:cNvPr id="619523" name="Picture 3"/>
            <p:cNvPicPr>
              <a:picLocks noChangeAspect="1" noChangeArrowheads="1"/>
            </p:cNvPicPr>
            <p:nvPr/>
          </p:nvPicPr>
          <p:blipFill>
            <a:blip r:embed="rId7" cstate="print"/>
            <a:srcRect/>
            <a:stretch>
              <a:fillRect/>
            </a:stretch>
          </p:blipFill>
          <p:spPr bwMode="auto">
            <a:xfrm>
              <a:off x="7143768" y="3429000"/>
              <a:ext cx="819151" cy="1285884"/>
            </a:xfrm>
            <a:prstGeom prst="rect">
              <a:avLst/>
            </a:prstGeom>
            <a:noFill/>
            <a:ln w="9525">
              <a:noFill/>
              <a:miter lim="800000"/>
              <a:headEnd/>
              <a:tailEnd/>
            </a:ln>
            <a:effectLst/>
          </p:spPr>
        </p:pic>
      </p:grpSp>
      <p:pic>
        <p:nvPicPr>
          <p:cNvPr id="619524" name="Picture 4"/>
          <p:cNvPicPr>
            <a:picLocks noChangeAspect="1" noChangeArrowheads="1"/>
          </p:cNvPicPr>
          <p:nvPr/>
        </p:nvPicPr>
        <p:blipFill>
          <a:blip r:embed="rId8" cstate="print"/>
          <a:srcRect/>
          <a:stretch>
            <a:fillRect/>
          </a:stretch>
        </p:blipFill>
        <p:spPr bwMode="auto">
          <a:xfrm>
            <a:off x="7929586" y="2428868"/>
            <a:ext cx="357190" cy="92178"/>
          </a:xfrm>
          <a:prstGeom prst="rect">
            <a:avLst/>
          </a:prstGeom>
          <a:noFill/>
          <a:ln w="9525">
            <a:noFill/>
            <a:miter lim="800000"/>
            <a:headEnd/>
            <a:tailEnd/>
          </a:ln>
          <a:effectLst/>
        </p:spPr>
      </p:pic>
      <p:sp>
        <p:nvSpPr>
          <p:cNvPr id="13" name="矩形 12"/>
          <p:cNvSpPr/>
          <p:nvPr/>
        </p:nvSpPr>
        <p:spPr bwMode="auto">
          <a:xfrm>
            <a:off x="6357950" y="3429000"/>
            <a:ext cx="2571768" cy="1285884"/>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96964"/>
                                        </p:tgtEl>
                                        <p:attrNameLst>
                                          <p:attrName>style.visibility</p:attrName>
                                        </p:attrNameLst>
                                      </p:cBhvr>
                                      <p:to>
                                        <p:strVal val="visible"/>
                                      </p:to>
                                    </p:set>
                                    <p:animEffect transition="in" filter="slide(fromBottom)">
                                      <p:cBhvr>
                                        <p:cTn id="7" dur="500"/>
                                        <p:tgtEl>
                                          <p:spTgt spid="29696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19524"/>
                                        </p:tgtEl>
                                        <p:attrNameLst>
                                          <p:attrName>style.visibility</p:attrName>
                                        </p:attrNameLst>
                                      </p:cBhvr>
                                      <p:to>
                                        <p:strVal val="visible"/>
                                      </p:to>
                                    </p:set>
                                    <p:animEffect transition="in" filter="slide(fromBottom)">
                                      <p:cBhvr>
                                        <p:cTn id="12" dur="500"/>
                                        <p:tgtEl>
                                          <p:spTgt spid="6195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96965"/>
                                        </p:tgtEl>
                                        <p:attrNameLst>
                                          <p:attrName>style.visibility</p:attrName>
                                        </p:attrNameLst>
                                      </p:cBhvr>
                                      <p:to>
                                        <p:strVal val="visible"/>
                                      </p:to>
                                    </p:set>
                                    <p:animEffect transition="in" filter="slide(fromBottom)">
                                      <p:cBhvr>
                                        <p:cTn id="17" dur="500"/>
                                        <p:tgtEl>
                                          <p:spTgt spid="29696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96968"/>
                                        </p:tgtEl>
                                        <p:attrNameLst>
                                          <p:attrName>style.visibility</p:attrName>
                                        </p:attrNameLst>
                                      </p:cBhvr>
                                      <p:to>
                                        <p:strVal val="visible"/>
                                      </p:to>
                                    </p:set>
                                    <p:animEffect transition="in" filter="slide(fromBottom)">
                                      <p:cBhvr>
                                        <p:cTn id="27" dur="500"/>
                                        <p:tgtEl>
                                          <p:spTgt spid="296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42852"/>
            <a:ext cx="9144000" cy="6572296"/>
          </a:xfrm>
        </p:spPr>
        <p:txBody>
          <a:bodyPr/>
          <a:lstStyle/>
          <a:p>
            <a:pPr algn="ctr">
              <a:buClr>
                <a:schemeClr val="tx1"/>
              </a:buClr>
              <a:buNone/>
            </a:pPr>
            <a:r>
              <a:rPr lang="zh-CN" altLang="en-US" sz="1800" b="1" dirty="0" smtClean="0">
                <a:solidFill>
                  <a:srgbClr val="FFC000"/>
                </a:solidFill>
                <a:latin typeface="微软雅黑" pitchFamily="34" charset="-122"/>
                <a:ea typeface="微软雅黑" pitchFamily="34" charset="-122"/>
              </a:rPr>
              <a:t>腐蚀产物膜、氧化膜、化学转化膜、化学修饰膜的导电性能取决于其晶体结构 </a:t>
            </a:r>
            <a:endParaRPr lang="en-US" altLang="zh-CN" sz="1800" b="1" dirty="0" smtClean="0">
              <a:solidFill>
                <a:srgbClr val="FFC000"/>
              </a:solidFill>
              <a:latin typeface="微软雅黑" pitchFamily="34" charset="-122"/>
              <a:ea typeface="微软雅黑" pitchFamily="34" charset="-122"/>
            </a:endParaRPr>
          </a:p>
          <a:p>
            <a:pPr>
              <a:buClr>
                <a:schemeClr val="tx1"/>
              </a:buClr>
            </a:pPr>
            <a:r>
              <a:rPr lang="zh-CN" altLang="en-US" sz="1600" b="1" dirty="0" smtClean="0">
                <a:solidFill>
                  <a:srgbClr val="FFFF00"/>
                </a:solidFill>
                <a:latin typeface="微软雅黑" pitchFamily="34" charset="-122"/>
                <a:ea typeface="微软雅黑" pitchFamily="34" charset="-122"/>
              </a:rPr>
              <a:t>完好离子晶体金属氧化物：</a:t>
            </a:r>
            <a:r>
              <a:rPr lang="zh-CN" altLang="en-US" sz="1600" dirty="0" smtClean="0">
                <a:latin typeface="微软雅黑" pitchFamily="34" charset="-122"/>
                <a:ea typeface="微软雅黑" pitchFamily="34" charset="-122"/>
              </a:rPr>
              <a:t>如果离子晶体不含有任何</a:t>
            </a:r>
            <a:r>
              <a:rPr lang="zh-CN" altLang="en-US" sz="1600" b="1" dirty="0" smtClean="0">
                <a:solidFill>
                  <a:srgbClr val="FFFF00"/>
                </a:solidFill>
                <a:latin typeface="微软雅黑" pitchFamily="34" charset="-122"/>
                <a:ea typeface="微软雅黑" pitchFamily="34" charset="-122"/>
              </a:rPr>
              <a:t>缺陷</a:t>
            </a:r>
            <a:r>
              <a:rPr lang="zh-CN" altLang="en-US" sz="1600" dirty="0" smtClean="0">
                <a:latin typeface="微软雅黑" pitchFamily="34" charset="-122"/>
                <a:ea typeface="微软雅黑" pitchFamily="34" charset="-122"/>
              </a:rPr>
              <a:t>，比如不含有任何杂质原子，本身没有偏离化学平衡计量比，按照严格的周期性排列的话那</a:t>
            </a:r>
            <a:r>
              <a:rPr lang="zh-CN" altLang="en-US" sz="1600" b="1" dirty="0" smtClean="0">
                <a:latin typeface="微软雅黑" pitchFamily="34" charset="-122"/>
                <a:ea typeface="微软雅黑" pitchFamily="34" charset="-122"/>
              </a:rPr>
              <a:t>肯定是不导电的</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buClr>
                <a:schemeClr val="tx1"/>
              </a:buClr>
            </a:pPr>
            <a:r>
              <a:rPr lang="zh-CN" altLang="en-US" sz="1600" b="1" dirty="0" smtClean="0">
                <a:solidFill>
                  <a:srgbClr val="FFFF00"/>
                </a:solidFill>
                <a:latin typeface="微软雅黑" pitchFamily="34" charset="-122"/>
                <a:ea typeface="微软雅黑" pitchFamily="34" charset="-122"/>
              </a:rPr>
              <a:t>缺陷金属氧化物：</a:t>
            </a:r>
            <a:r>
              <a:rPr lang="zh-CN" altLang="en-US" sz="1600" dirty="0" smtClean="0">
                <a:latin typeface="微软雅黑" pitchFamily="34" charset="-122"/>
                <a:ea typeface="微软雅黑" pitchFamily="34" charset="-122"/>
              </a:rPr>
              <a:t>金属氧化物的</a:t>
            </a:r>
            <a:r>
              <a:rPr lang="zh-CN" altLang="en-US" sz="1600" b="1" dirty="0" smtClean="0">
                <a:solidFill>
                  <a:srgbClr val="FFFF00"/>
                </a:solidFill>
                <a:latin typeface="微软雅黑" pitchFamily="34" charset="-122"/>
                <a:ea typeface="微软雅黑" pitchFamily="34" charset="-122"/>
              </a:rPr>
              <a:t>导电机理与其晶格缺陷有关</a:t>
            </a:r>
            <a:r>
              <a:rPr lang="zh-CN" altLang="en-US" sz="1600" dirty="0" smtClean="0">
                <a:solidFill>
                  <a:srgbClr val="FFFF00"/>
                </a:solidFill>
                <a:latin typeface="微软雅黑" pitchFamily="34" charset="-122"/>
                <a:ea typeface="微软雅黑" pitchFamily="34" charset="-122"/>
              </a:rPr>
              <a:t>。</a:t>
            </a:r>
            <a:r>
              <a:rPr lang="zh-CN" altLang="en-US" sz="1600" b="1" dirty="0" smtClean="0">
                <a:solidFill>
                  <a:srgbClr val="FFFF00"/>
                </a:solidFill>
                <a:latin typeface="微软雅黑" pitchFamily="34" charset="-122"/>
                <a:ea typeface="微软雅黑" pitchFamily="34" charset="-122"/>
              </a:rPr>
              <a:t>导电玻璃</a:t>
            </a:r>
            <a:r>
              <a:rPr lang="zh-CN" altLang="en-US" sz="1600" dirty="0" smtClean="0">
                <a:latin typeface="微软雅黑" pitchFamily="34" charset="-122"/>
                <a:ea typeface="微软雅黑" pitchFamily="34" charset="-122"/>
              </a:rPr>
              <a:t>中的</a:t>
            </a:r>
            <a:r>
              <a:rPr lang="en-US" sz="1600" dirty="0" smtClean="0">
                <a:latin typeface="微软雅黑" pitchFamily="34" charset="-122"/>
                <a:ea typeface="微软雅黑" pitchFamily="34" charset="-122"/>
              </a:rPr>
              <a:t>SnO</a:t>
            </a:r>
            <a:r>
              <a:rPr lang="en-US" sz="1600" baseline="-250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存在晶格氧缺位，其导电性质介于半导体和常规导体之间。</a:t>
            </a:r>
            <a:endParaRPr lang="en-US" altLang="zh-CN" sz="1600" dirty="0" smtClean="0">
              <a:latin typeface="微软雅黑" pitchFamily="34" charset="-122"/>
              <a:ea typeface="微软雅黑" pitchFamily="34" charset="-122"/>
            </a:endParaRPr>
          </a:p>
          <a:p>
            <a:pPr>
              <a:buClr>
                <a:schemeClr val="tx1"/>
              </a:buClr>
            </a:pPr>
            <a:r>
              <a:rPr lang="zh-CN" altLang="en-US" sz="1600" b="1" dirty="0" smtClean="0">
                <a:solidFill>
                  <a:srgbClr val="FFFF00"/>
                </a:solidFill>
                <a:latin typeface="微软雅黑" pitchFamily="34" charset="-122"/>
                <a:ea typeface="微软雅黑" pitchFamily="34" charset="-122"/>
              </a:rPr>
              <a:t>复合金属氧化物：</a:t>
            </a:r>
            <a:r>
              <a:rPr lang="zh-CN" altLang="en-US" sz="1600" dirty="0" smtClean="0">
                <a:latin typeface="微软雅黑" pitchFamily="34" charset="-122"/>
                <a:ea typeface="微软雅黑" pitchFamily="34" charset="-122"/>
              </a:rPr>
              <a:t>具有良好导电性质，甚至是超导体，如</a:t>
            </a:r>
            <a:r>
              <a:rPr lang="en-US" sz="1600" dirty="0" err="1" smtClean="0">
                <a:latin typeface="微软雅黑" pitchFamily="34" charset="-122"/>
                <a:ea typeface="微软雅黑" pitchFamily="34" charset="-122"/>
              </a:rPr>
              <a:t>YBaCuO</a:t>
            </a:r>
            <a:r>
              <a:rPr lang="zh-CN" altLang="en-US" sz="1600" dirty="0" smtClean="0">
                <a:latin typeface="微软雅黑" pitchFamily="34" charset="-122"/>
                <a:ea typeface="微软雅黑" pitchFamily="34" charset="-122"/>
              </a:rPr>
              <a:t>“高温”超导体等。</a:t>
            </a:r>
          </a:p>
          <a:p>
            <a:pPr>
              <a:buClr>
                <a:schemeClr val="tx1"/>
              </a:buClr>
              <a:buNone/>
            </a:pPr>
            <a:r>
              <a:rPr lang="zh-CN" altLang="en-US" sz="1600" b="1" dirty="0" smtClean="0">
                <a:solidFill>
                  <a:srgbClr val="FFC000"/>
                </a:solidFill>
                <a:latin typeface="微软雅黑" pitchFamily="34" charset="-122"/>
                <a:ea typeface="微软雅黑" pitchFamily="34" charset="-122"/>
              </a:rPr>
              <a:t>      </a:t>
            </a:r>
            <a:r>
              <a:rPr lang="zh-CN" altLang="en-US" sz="1600" b="1" dirty="0" smtClean="0">
                <a:solidFill>
                  <a:srgbClr val="FFFF00"/>
                </a:solidFill>
                <a:latin typeface="微软雅黑" pitchFamily="34" charset="-122"/>
                <a:ea typeface="微软雅黑" pitchFamily="34" charset="-122"/>
              </a:rPr>
              <a:t>金属氧化物导电机制有以下两种</a:t>
            </a:r>
            <a:endParaRPr lang="zh-CN" altLang="en-US" sz="1600" dirty="0" smtClean="0">
              <a:solidFill>
                <a:srgbClr val="FFFF00"/>
              </a:solidFill>
              <a:latin typeface="微软雅黑" pitchFamily="34" charset="-122"/>
              <a:ea typeface="微软雅黑" pitchFamily="34" charset="-122"/>
            </a:endParaRPr>
          </a:p>
          <a:p>
            <a:pPr marL="630238" indent="-274638">
              <a:buClr>
                <a:schemeClr val="tx1"/>
              </a:buClr>
              <a:buNone/>
            </a:pPr>
            <a:r>
              <a:rPr lang="en-US" sz="1600" b="1" dirty="0" smtClean="0">
                <a:latin typeface="微软雅黑" pitchFamily="34" charset="-122"/>
                <a:ea typeface="微软雅黑" pitchFamily="34" charset="-122"/>
              </a:rPr>
              <a:t>1</a:t>
            </a:r>
            <a:r>
              <a:rPr lang="zh-CN" altLang="en-US" sz="1600" b="1"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金属氧化物</a:t>
            </a:r>
            <a:r>
              <a:rPr lang="zh-CN" altLang="en-US" sz="1600" b="1" dirty="0" smtClean="0">
                <a:solidFill>
                  <a:srgbClr val="FFFF00"/>
                </a:solidFill>
                <a:latin typeface="微软雅黑" pitchFamily="34" charset="-122"/>
                <a:ea typeface="微软雅黑" pitchFamily="34" charset="-122"/>
              </a:rPr>
              <a:t>含有缺陷</a:t>
            </a:r>
            <a:r>
              <a:rPr lang="zh-CN" altLang="en-US" sz="1600" dirty="0" smtClean="0">
                <a:latin typeface="微软雅黑" pitchFamily="34" charset="-122"/>
                <a:ea typeface="微软雅黑" pitchFamily="34" charset="-122"/>
              </a:rPr>
              <a:t>，比如</a:t>
            </a:r>
            <a:r>
              <a:rPr lang="en-US" sz="1600" dirty="0" err="1" smtClean="0">
                <a:latin typeface="微软雅黑" pitchFamily="34" charset="-122"/>
                <a:ea typeface="微软雅黑" pitchFamily="34" charset="-122"/>
              </a:rPr>
              <a:t>ZnO</a:t>
            </a:r>
            <a:r>
              <a:rPr lang="zh-CN" altLang="en-US" sz="1600" dirty="0" smtClean="0">
                <a:latin typeface="微软雅黑" pitchFamily="34" charset="-122"/>
                <a:ea typeface="微软雅黑" pitchFamily="34" charset="-122"/>
              </a:rPr>
              <a:t>、</a:t>
            </a:r>
            <a:r>
              <a:rPr lang="en-US" sz="1600" dirty="0" smtClean="0">
                <a:latin typeface="微软雅黑" pitchFamily="34" charset="-122"/>
                <a:ea typeface="微软雅黑" pitchFamily="34" charset="-122"/>
              </a:rPr>
              <a:t>TiO2</a:t>
            </a:r>
            <a:r>
              <a:rPr lang="zh-CN" altLang="en-US" sz="1600" dirty="0" smtClean="0">
                <a:latin typeface="微软雅黑" pitchFamily="34" charset="-122"/>
                <a:ea typeface="微软雅黑" pitchFamily="34" charset="-122"/>
              </a:rPr>
              <a:t>等，会随着外界气氛、温度改变晶格中的氧的含量。还原性气氛和高温会使得晶格中的氧缺失，产生</a:t>
            </a:r>
            <a:r>
              <a:rPr lang="zh-CN" altLang="en-US" sz="1600" b="1" dirty="0" smtClean="0">
                <a:latin typeface="微软雅黑" pitchFamily="34" charset="-122"/>
                <a:ea typeface="微软雅黑" pitchFamily="34" charset="-122"/>
              </a:rPr>
              <a:t>氧空位</a:t>
            </a:r>
            <a:r>
              <a:rPr lang="zh-CN" altLang="en-US" sz="1600" dirty="0" smtClean="0">
                <a:latin typeface="微软雅黑" pitchFamily="34" charset="-122"/>
                <a:ea typeface="微软雅黑" pitchFamily="34" charset="-122"/>
              </a:rPr>
              <a:t>，从而局部表现出</a:t>
            </a:r>
            <a:r>
              <a:rPr lang="zh-CN" altLang="en-US" sz="1600" b="1" dirty="0" smtClean="0">
                <a:latin typeface="微软雅黑" pitchFamily="34" charset="-122"/>
                <a:ea typeface="微软雅黑" pitchFamily="34" charset="-122"/>
              </a:rPr>
              <a:t>正电荷区</a:t>
            </a:r>
            <a:r>
              <a:rPr lang="zh-CN" altLang="en-US" sz="1600" dirty="0" smtClean="0">
                <a:latin typeface="微软雅黑" pitchFamily="34" charset="-122"/>
                <a:ea typeface="微软雅黑" pitchFamily="34" charset="-122"/>
              </a:rPr>
              <a:t>域，这些正电荷区域在电场作用下的</a:t>
            </a:r>
            <a:r>
              <a:rPr lang="zh-CN" altLang="en-US" sz="1600" b="1" dirty="0" smtClean="0">
                <a:latin typeface="微软雅黑" pitchFamily="34" charset="-122"/>
                <a:ea typeface="微软雅黑" pitchFamily="34" charset="-122"/>
              </a:rPr>
              <a:t>移动就形成的电流</a:t>
            </a:r>
            <a:r>
              <a:rPr lang="zh-CN" altLang="en-US" sz="1600" dirty="0" smtClean="0">
                <a:latin typeface="微软雅黑" pitchFamily="34" charset="-122"/>
                <a:ea typeface="微软雅黑" pitchFamily="34" charset="-122"/>
              </a:rPr>
              <a:t>，表现出一定的</a:t>
            </a:r>
            <a:r>
              <a:rPr lang="zh-CN" altLang="en-US" sz="1600" b="1" dirty="0" smtClean="0">
                <a:latin typeface="微软雅黑" pitchFamily="34" charset="-122"/>
                <a:ea typeface="微软雅黑" pitchFamily="34" charset="-122"/>
              </a:rPr>
              <a:t>本征导电能力</a:t>
            </a:r>
            <a:r>
              <a:rPr lang="zh-CN" altLang="en-US" sz="1600" dirty="0" smtClean="0">
                <a:latin typeface="微软雅黑" pitchFamily="34" charset="-122"/>
                <a:ea typeface="微软雅黑" pitchFamily="34" charset="-122"/>
              </a:rPr>
              <a:t>。由于本征缺陷浓度一般都很低，而且迁移率不高，对电流的贡献较小。</a:t>
            </a:r>
          </a:p>
          <a:p>
            <a:pPr marL="630238" indent="-274638">
              <a:buClr>
                <a:schemeClr val="tx1"/>
              </a:buClr>
              <a:buNone/>
            </a:pPr>
            <a:r>
              <a:rPr lang="en-US" sz="1600" b="1" dirty="0" smtClean="0">
                <a:latin typeface="微软雅黑" pitchFamily="34" charset="-122"/>
                <a:ea typeface="微软雅黑" pitchFamily="34" charset="-122"/>
              </a:rPr>
              <a:t>2</a:t>
            </a:r>
            <a:r>
              <a:rPr lang="zh-CN" altLang="en-US" sz="1600" b="1"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金属氧化物</a:t>
            </a:r>
            <a:r>
              <a:rPr lang="zh-CN" altLang="en-US" sz="1600" b="1" dirty="0" smtClean="0">
                <a:solidFill>
                  <a:srgbClr val="FFFF00"/>
                </a:solidFill>
                <a:latin typeface="微软雅黑" pitchFamily="34" charset="-122"/>
                <a:ea typeface="微软雅黑" pitchFamily="34" charset="-122"/>
              </a:rPr>
              <a:t>含有杂质</a:t>
            </a:r>
            <a:r>
              <a:rPr lang="zh-CN" altLang="en-US" sz="1600" dirty="0" smtClean="0">
                <a:latin typeface="微软雅黑" pitchFamily="34" charset="-122"/>
                <a:ea typeface="微软雅黑" pitchFamily="34" charset="-122"/>
              </a:rPr>
              <a:t>。比如</a:t>
            </a:r>
            <a:r>
              <a:rPr lang="en-US" sz="1600" dirty="0" err="1" smtClean="0">
                <a:latin typeface="微软雅黑" pitchFamily="34" charset="-122"/>
                <a:ea typeface="微软雅黑" pitchFamily="34" charset="-122"/>
              </a:rPr>
              <a:t>ZnO</a:t>
            </a:r>
            <a:r>
              <a:rPr lang="zh-CN" altLang="en-US" sz="1600" dirty="0" smtClean="0">
                <a:latin typeface="微软雅黑" pitchFamily="34" charset="-122"/>
                <a:ea typeface="微软雅黑" pitchFamily="34" charset="-122"/>
              </a:rPr>
              <a:t>中掺杂</a:t>
            </a:r>
            <a:r>
              <a:rPr lang="en-US" sz="1600" dirty="0" smtClean="0">
                <a:latin typeface="微软雅黑" pitchFamily="34" charset="-122"/>
                <a:ea typeface="微软雅黑" pitchFamily="34" charset="-122"/>
              </a:rPr>
              <a:t>Al2O3</a:t>
            </a:r>
            <a:r>
              <a:rPr lang="zh-CN" altLang="en-US" sz="1600" dirty="0" smtClean="0">
                <a:latin typeface="微软雅黑" pitchFamily="34" charset="-122"/>
                <a:ea typeface="微软雅黑" pitchFamily="34" charset="-122"/>
              </a:rPr>
              <a:t>后，三价</a:t>
            </a:r>
            <a:r>
              <a:rPr lang="en-US" sz="1600" dirty="0" smtClean="0">
                <a:latin typeface="微软雅黑" pitchFamily="34" charset="-122"/>
                <a:ea typeface="微软雅黑" pitchFamily="34" charset="-122"/>
              </a:rPr>
              <a:t>Al</a:t>
            </a:r>
            <a:r>
              <a:rPr lang="zh-CN" altLang="en-US" sz="1600" dirty="0" smtClean="0">
                <a:latin typeface="微软雅黑" pitchFamily="34" charset="-122"/>
                <a:ea typeface="微软雅黑" pitchFamily="34" charset="-122"/>
              </a:rPr>
              <a:t>替换了</a:t>
            </a:r>
            <a:r>
              <a:rPr lang="en-US" sz="1600" dirty="0" err="1" smtClean="0">
                <a:latin typeface="微软雅黑" pitchFamily="34" charset="-122"/>
                <a:ea typeface="微软雅黑" pitchFamily="34" charset="-122"/>
              </a:rPr>
              <a:t>ZnO</a:t>
            </a:r>
            <a:r>
              <a:rPr lang="zh-CN" altLang="en-US" sz="1600" dirty="0" smtClean="0">
                <a:latin typeface="微软雅黑" pitchFamily="34" charset="-122"/>
                <a:ea typeface="微软雅黑" pitchFamily="34" charset="-122"/>
              </a:rPr>
              <a:t>晶格中二价</a:t>
            </a:r>
            <a:r>
              <a:rPr lang="en-US" sz="1600" dirty="0" smtClean="0">
                <a:latin typeface="微软雅黑" pitchFamily="34" charset="-122"/>
                <a:ea typeface="微软雅黑" pitchFamily="34" charset="-122"/>
              </a:rPr>
              <a:t>Zn</a:t>
            </a:r>
            <a:r>
              <a:rPr lang="zh-CN" altLang="en-US" sz="1600" dirty="0" smtClean="0">
                <a:latin typeface="微软雅黑" pitchFamily="34" charset="-122"/>
                <a:ea typeface="微软雅黑" pitchFamily="34" charset="-122"/>
              </a:rPr>
              <a:t>的晶格位置，多余的一个电子收到较小的原子束缚而容易在电场下移动形成电流，对导电做出贡献（当然还有其他形式，比如</a:t>
            </a:r>
            <a:r>
              <a:rPr lang="zh-CN" altLang="en-US" sz="1600" b="1" dirty="0" smtClean="0">
                <a:latin typeface="微软雅黑" pitchFamily="34" charset="-122"/>
                <a:ea typeface="微软雅黑" pitchFamily="34" charset="-122"/>
              </a:rPr>
              <a:t>低价杂质原子置换</a:t>
            </a:r>
            <a:r>
              <a:rPr lang="zh-CN" altLang="en-US" sz="1600"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小半径的间隙离子</a:t>
            </a:r>
            <a:r>
              <a:rPr lang="zh-CN" altLang="en-US" sz="1600" dirty="0" smtClean="0">
                <a:latin typeface="微软雅黑" pitchFamily="34" charset="-122"/>
                <a:ea typeface="微软雅黑" pitchFamily="34" charset="-122"/>
              </a:rPr>
              <a:t>等都会促进导电）。这种</a:t>
            </a:r>
            <a:r>
              <a:rPr lang="zh-CN" altLang="en-US" sz="1600" b="1" dirty="0" smtClean="0">
                <a:solidFill>
                  <a:srgbClr val="FFFF00"/>
                </a:solidFill>
                <a:latin typeface="微软雅黑" pitchFamily="34" charset="-122"/>
                <a:ea typeface="微软雅黑" pitchFamily="34" charset="-122"/>
              </a:rPr>
              <a:t>杂质原子</a:t>
            </a:r>
            <a:r>
              <a:rPr lang="zh-CN" altLang="en-US" sz="1600" dirty="0" smtClean="0">
                <a:latin typeface="微软雅黑" pitchFamily="34" charset="-122"/>
                <a:ea typeface="微软雅黑" pitchFamily="34" charset="-122"/>
              </a:rPr>
              <a:t>对导电性的贡献远远大于本征缺陷的贡献。</a:t>
            </a:r>
          </a:p>
          <a:p>
            <a:pPr marL="884238">
              <a:buClr>
                <a:schemeClr val="tx1"/>
              </a:buClr>
              <a:buFont typeface="+mj-ea"/>
              <a:buAutoNum type="circleNumDbPlain"/>
            </a:pPr>
            <a:r>
              <a:rPr lang="zh-CN" altLang="en-US" sz="1600" dirty="0" smtClean="0">
                <a:latin typeface="微软雅黑" pitchFamily="34" charset="-122"/>
                <a:ea typeface="微软雅黑" pitchFamily="34" charset="-122"/>
              </a:rPr>
              <a:t>金属氧化物中以</a:t>
            </a:r>
            <a:r>
              <a:rPr lang="zh-CN" altLang="en-US" sz="1600" b="1" dirty="0" smtClean="0">
                <a:solidFill>
                  <a:srgbClr val="FFFF00"/>
                </a:solidFill>
                <a:latin typeface="微软雅黑" pitchFamily="34" charset="-122"/>
                <a:ea typeface="微软雅黑" pitchFamily="34" charset="-122"/>
              </a:rPr>
              <a:t>共价键形成的原子晶体</a:t>
            </a:r>
            <a:r>
              <a:rPr lang="zh-CN" altLang="en-US" sz="1600" dirty="0" smtClean="0">
                <a:latin typeface="微软雅黑" pitchFamily="34" charset="-122"/>
                <a:ea typeface="微软雅黑" pitchFamily="34" charset="-122"/>
              </a:rPr>
              <a:t>（共价晶体）不比离子晶体少。本征</a:t>
            </a:r>
            <a:r>
              <a:rPr lang="zh-CN" altLang="en-US" sz="1600" b="1" dirty="0" smtClean="0">
                <a:solidFill>
                  <a:srgbClr val="FFFF00"/>
                </a:solidFill>
                <a:latin typeface="微软雅黑" pitchFamily="34" charset="-122"/>
                <a:ea typeface="微软雅黑" pitchFamily="34" charset="-122"/>
              </a:rPr>
              <a:t>铁磷酸锂</a:t>
            </a:r>
            <a:r>
              <a:rPr lang="zh-CN" altLang="en-US" sz="1600" dirty="0" smtClean="0">
                <a:latin typeface="微软雅黑" pitchFamily="34" charset="-122"/>
                <a:ea typeface="微软雅黑" pitchFamily="34" charset="-122"/>
              </a:rPr>
              <a:t>就是导电的，那就是复合氧化物；</a:t>
            </a:r>
            <a:endParaRPr lang="en-US" altLang="zh-CN" sz="1600" dirty="0" smtClean="0">
              <a:latin typeface="微软雅黑" pitchFamily="34" charset="-122"/>
              <a:ea typeface="微软雅黑" pitchFamily="34" charset="-122"/>
            </a:endParaRPr>
          </a:p>
          <a:p>
            <a:pPr marL="884238">
              <a:buClr>
                <a:schemeClr val="tx1"/>
              </a:buClr>
              <a:buFont typeface="+mj-ea"/>
              <a:buAutoNum type="circleNumDbPlain"/>
            </a:pPr>
            <a:r>
              <a:rPr lang="zh-CN" altLang="en-US" sz="1600" dirty="0" smtClean="0">
                <a:latin typeface="微软雅黑" pitchFamily="34" charset="-122"/>
                <a:ea typeface="微软雅黑" pitchFamily="34" charset="-122"/>
              </a:rPr>
              <a:t>氧空位</a:t>
            </a:r>
            <a:r>
              <a:rPr lang="zh-CN" altLang="en-US" sz="1600" b="1" dirty="0" smtClean="0">
                <a:solidFill>
                  <a:srgbClr val="FFFF00"/>
                </a:solidFill>
                <a:latin typeface="微软雅黑" pitchFamily="34" charset="-122"/>
                <a:ea typeface="微软雅黑" pitchFamily="34" charset="-122"/>
              </a:rPr>
              <a:t>本征缺陷导电</a:t>
            </a:r>
            <a:r>
              <a:rPr lang="zh-CN" altLang="en-US" sz="1600" dirty="0" smtClean="0">
                <a:latin typeface="微软雅黑" pitchFamily="34" charset="-122"/>
                <a:ea typeface="微软雅黑" pitchFamily="34" charset="-122"/>
              </a:rPr>
              <a:t>，金属离子色心也导电，锂离子也导电，</a:t>
            </a:r>
            <a:r>
              <a:rPr lang="en-US" sz="1600" dirty="0" err="1" smtClean="0">
                <a:latin typeface="微软雅黑" pitchFamily="34" charset="-122"/>
                <a:ea typeface="微软雅黑" pitchFamily="34" charset="-122"/>
              </a:rPr>
              <a:t>ZnO</a:t>
            </a:r>
            <a:r>
              <a:rPr lang="zh-CN" altLang="en-US" sz="1600" dirty="0" smtClean="0">
                <a:latin typeface="微软雅黑" pitchFamily="34" charset="-122"/>
                <a:ea typeface="微软雅黑" pitchFamily="34" charset="-122"/>
              </a:rPr>
              <a:t>、</a:t>
            </a:r>
            <a:r>
              <a:rPr lang="en-US" sz="1600" dirty="0" smtClean="0">
                <a:latin typeface="微软雅黑" pitchFamily="34" charset="-122"/>
                <a:ea typeface="微软雅黑" pitchFamily="34" charset="-122"/>
              </a:rPr>
              <a:t>TiO2</a:t>
            </a:r>
            <a:r>
              <a:rPr lang="zh-CN" altLang="en-US" sz="1600" dirty="0" smtClean="0">
                <a:latin typeface="微软雅黑" pitchFamily="34" charset="-122"/>
                <a:ea typeface="微软雅黑" pitchFamily="34" charset="-122"/>
              </a:rPr>
              <a:t>不是典型的离子晶体；</a:t>
            </a:r>
            <a:endParaRPr lang="en-US" altLang="zh-CN" sz="1600" dirty="0" smtClean="0">
              <a:latin typeface="微软雅黑" pitchFamily="34" charset="-122"/>
              <a:ea typeface="微软雅黑" pitchFamily="34" charset="-122"/>
            </a:endParaRPr>
          </a:p>
          <a:p>
            <a:pPr marL="884238">
              <a:buClr>
                <a:schemeClr val="tx1"/>
              </a:buClr>
              <a:buFont typeface="+mj-ea"/>
              <a:buAutoNum type="circleNumDbPlain"/>
            </a:pPr>
            <a:r>
              <a:rPr lang="zh-CN" altLang="en-US" sz="1600" b="1" dirty="0" smtClean="0">
                <a:solidFill>
                  <a:srgbClr val="FFFF00"/>
                </a:solidFill>
                <a:latin typeface="微软雅黑" pitchFamily="34" charset="-122"/>
                <a:ea typeface="微软雅黑" pitchFamily="34" charset="-122"/>
              </a:rPr>
              <a:t>掺杂</a:t>
            </a:r>
            <a:r>
              <a:rPr lang="zh-CN" altLang="en-US" sz="1600" dirty="0" smtClean="0">
                <a:latin typeface="微软雅黑" pitchFamily="34" charset="-122"/>
                <a:ea typeface="微软雅黑" pitchFamily="34" charset="-122"/>
              </a:rPr>
              <a:t>引起的缺陷可以形成导电通道，但缺陷不局限于氧空位，锂离子，低价氧化物中心皆对电导产生影响；</a:t>
            </a:r>
          </a:p>
          <a:p>
            <a:pPr>
              <a:buClr>
                <a:schemeClr val="tx1"/>
              </a:buClr>
            </a:pPr>
            <a:r>
              <a:rPr lang="zh-CN" altLang="en-US" sz="1600" b="1" dirty="0" smtClean="0">
                <a:solidFill>
                  <a:srgbClr val="FFFF00"/>
                </a:solidFill>
                <a:latin typeface="微软雅黑" pitchFamily="34" charset="-122"/>
                <a:ea typeface="微软雅黑" pitchFamily="34" charset="-122"/>
              </a:rPr>
              <a:t>氧化物或碳化物：</a:t>
            </a:r>
            <a:r>
              <a:rPr lang="zh-CN" altLang="en-US" sz="1600" b="1" dirty="0" smtClean="0">
                <a:latin typeface="微软雅黑" pitchFamily="34" charset="-122"/>
                <a:ea typeface="微软雅黑" pitchFamily="34" charset="-122"/>
              </a:rPr>
              <a:t>半导体电子电导和空穴电导；</a:t>
            </a:r>
            <a:endParaRPr lang="zh-CN" altLang="en-US" sz="1600" dirty="0" smtClean="0">
              <a:latin typeface="微软雅黑" pitchFamily="34" charset="-122"/>
              <a:ea typeface="微软雅黑" pitchFamily="34" charset="-122"/>
            </a:endParaRPr>
          </a:p>
          <a:p>
            <a:pPr>
              <a:buClr>
                <a:schemeClr val="tx1"/>
              </a:buClr>
            </a:pPr>
            <a:r>
              <a:rPr lang="zh-CN" altLang="en-US" sz="1600" b="1" dirty="0" smtClean="0">
                <a:solidFill>
                  <a:srgbClr val="FFFF00"/>
                </a:solidFill>
                <a:latin typeface="微软雅黑" pitchFamily="34" charset="-122"/>
                <a:ea typeface="微软雅黑" pitchFamily="34" charset="-122"/>
              </a:rPr>
              <a:t>固体电介质陶瓷氧化物：</a:t>
            </a:r>
            <a:r>
              <a:rPr lang="zh-CN" altLang="en-US" sz="1600" dirty="0" smtClean="0">
                <a:latin typeface="微软雅黑" pitchFamily="34" charset="-122"/>
                <a:ea typeface="微软雅黑" pitchFamily="34" charset="-122"/>
              </a:rPr>
              <a:t>如</a:t>
            </a:r>
            <a:r>
              <a:rPr lang="en-US" sz="1600" dirty="0" smtClean="0">
                <a:latin typeface="微软雅黑" pitchFamily="34" charset="-122"/>
                <a:ea typeface="微软雅黑" pitchFamily="34" charset="-122"/>
              </a:rPr>
              <a:t>ZrO2</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β</a:t>
            </a:r>
            <a:r>
              <a:rPr lang="en-US" sz="1600" dirty="0" smtClean="0">
                <a:latin typeface="微软雅黑" pitchFamily="34" charset="-122"/>
                <a:ea typeface="微软雅黑" pitchFamily="34" charset="-122"/>
              </a:rPr>
              <a:t>-Al2O3</a:t>
            </a:r>
            <a:r>
              <a:rPr lang="zh-CN" altLang="en-US" sz="1600" dirty="0" smtClean="0">
                <a:latin typeface="微软雅黑" pitchFamily="34" charset="-122"/>
                <a:ea typeface="微软雅黑" pitchFamily="34" charset="-122"/>
              </a:rPr>
              <a:t>等是离子晶体氧化物或复合物。</a:t>
            </a:r>
            <a:r>
              <a:rPr lang="zh-CN" altLang="en-US" sz="1600" b="1" dirty="0" smtClean="0">
                <a:latin typeface="微软雅黑" pitchFamily="34" charset="-122"/>
                <a:ea typeface="微软雅黑" pitchFamily="34" charset="-122"/>
              </a:rPr>
              <a:t>在固体介质中，带电离子运动比在液体中倍受限制，但仍然能以扩散的形式发生，从而产生离子电导。</a:t>
            </a:r>
            <a:endParaRPr lang="zh-CN" altLang="en-US" sz="1600" dirty="0" smtClean="0">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19</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571480"/>
            <a:ext cx="8786874" cy="5643602"/>
          </a:xfrm>
        </p:spPr>
        <p:txBody>
          <a:bodyPr/>
          <a:lstStyle/>
          <a:p>
            <a:pPr marL="808038" indent="-808038" algn="ctr">
              <a:lnSpc>
                <a:spcPct val="200000"/>
              </a:lnSpc>
              <a:buClr>
                <a:schemeClr val="tx1"/>
              </a:buClr>
              <a:buSzPct val="100000"/>
              <a:buNone/>
            </a:pPr>
            <a:r>
              <a:rPr lang="zh-CN" altLang="en-US" b="1" spc="300" dirty="0" smtClean="0">
                <a:solidFill>
                  <a:srgbClr val="FFFF00"/>
                </a:solidFill>
                <a:latin typeface="微软雅黑" pitchFamily="34" charset="-122"/>
                <a:ea typeface="微软雅黑" pitchFamily="34" charset="-122"/>
              </a:rPr>
              <a:t>下集</a:t>
            </a:r>
            <a:endParaRPr lang="en-US" altLang="zh-CN" b="1" spc="300" dirty="0" smtClean="0">
              <a:latin typeface="微软雅黑" pitchFamily="34" charset="-122"/>
              <a:ea typeface="微软雅黑" pitchFamily="34" charset="-122"/>
            </a:endParaRPr>
          </a:p>
          <a:p>
            <a:pPr marL="808038" indent="1588">
              <a:lnSpc>
                <a:spcPct val="200000"/>
              </a:lnSpc>
              <a:buClr>
                <a:schemeClr val="tx1"/>
              </a:buClr>
              <a:buSzPct val="100000"/>
              <a:buNone/>
            </a:pPr>
            <a:r>
              <a:rPr lang="en-US" altLang="zh-CN" sz="2800" b="1" spc="300" dirty="0" smtClean="0">
                <a:latin typeface="微软雅黑" pitchFamily="34" charset="-122"/>
                <a:ea typeface="微软雅黑" pitchFamily="34" charset="-122"/>
              </a:rPr>
              <a:t>4.4 </a:t>
            </a:r>
            <a:r>
              <a:rPr lang="zh-CN" altLang="en-US" sz="2800" b="1" spc="300" dirty="0" smtClean="0">
                <a:latin typeface="微软雅黑" pitchFamily="34" charset="-122"/>
                <a:ea typeface="微软雅黑" pitchFamily="34" charset="-122"/>
              </a:rPr>
              <a:t>等效电路模型解析检验准则和检验方法</a:t>
            </a:r>
            <a:endParaRPr lang="en-US" altLang="zh-CN" sz="2800" b="1" spc="300" dirty="0" smtClean="0">
              <a:latin typeface="微软雅黑" pitchFamily="34" charset="-122"/>
              <a:ea typeface="微软雅黑" pitchFamily="34" charset="-122"/>
            </a:endParaRPr>
          </a:p>
          <a:p>
            <a:pPr marL="808038" indent="1588">
              <a:lnSpc>
                <a:spcPct val="200000"/>
              </a:lnSpc>
              <a:buClr>
                <a:schemeClr val="tx1"/>
              </a:buClr>
              <a:buSzPct val="100000"/>
              <a:buNone/>
            </a:pPr>
            <a:r>
              <a:rPr lang="en-US" altLang="zh-CN" sz="2800" b="1" spc="300" dirty="0" smtClean="0">
                <a:latin typeface="微软雅黑" pitchFamily="34" charset="-122"/>
                <a:ea typeface="微软雅黑" pitchFamily="34" charset="-122"/>
              </a:rPr>
              <a:t>4.5 </a:t>
            </a:r>
            <a:r>
              <a:rPr lang="zh-CN" altLang="en-US" sz="2800" b="1" spc="300" dirty="0" smtClean="0">
                <a:latin typeface="微软雅黑" pitchFamily="34" charset="-122"/>
                <a:ea typeface="微软雅黑" pitchFamily="34" charset="-122"/>
              </a:rPr>
              <a:t>等效电路模型有效性检验判据</a:t>
            </a:r>
            <a:endParaRPr lang="en-US" altLang="zh-CN" sz="2800" b="1" spc="300" dirty="0" smtClean="0">
              <a:latin typeface="微软雅黑" pitchFamily="34" charset="-122"/>
              <a:ea typeface="微软雅黑" pitchFamily="34" charset="-122"/>
            </a:endParaRPr>
          </a:p>
          <a:p>
            <a:pPr marL="808038" indent="1588">
              <a:lnSpc>
                <a:spcPct val="200000"/>
              </a:lnSpc>
              <a:buClr>
                <a:schemeClr val="tx1"/>
              </a:buClr>
              <a:buSzPct val="100000"/>
              <a:buNone/>
            </a:pPr>
            <a:r>
              <a:rPr lang="en-US" altLang="zh-CN" sz="2800" b="1" spc="300" dirty="0" smtClean="0">
                <a:latin typeface="微软雅黑" pitchFamily="34" charset="-122"/>
                <a:ea typeface="微软雅黑" pitchFamily="34" charset="-122"/>
              </a:rPr>
              <a:t>4.6 </a:t>
            </a:r>
            <a:r>
              <a:rPr lang="zh-CN" altLang="en-US" sz="2800" b="1" spc="300" dirty="0" smtClean="0">
                <a:latin typeface="微软雅黑" pitchFamily="34" charset="-122"/>
                <a:ea typeface="微软雅黑" pitchFamily="34" charset="-122"/>
              </a:rPr>
              <a:t>等效电路模型解析中常见问题</a:t>
            </a:r>
            <a:endParaRPr lang="en-US" altLang="zh-CN" sz="2800" b="1" spc="300" dirty="0" smtClean="0">
              <a:latin typeface="微软雅黑" pitchFamily="34" charset="-122"/>
              <a:ea typeface="微软雅黑" pitchFamily="34" charset="-122"/>
            </a:endParaRPr>
          </a:p>
          <a:p>
            <a:pPr marL="808038" indent="1588">
              <a:lnSpc>
                <a:spcPct val="200000"/>
              </a:lnSpc>
              <a:buClr>
                <a:schemeClr val="tx1"/>
              </a:buClr>
              <a:buSzPct val="100000"/>
              <a:buNone/>
            </a:pPr>
            <a:r>
              <a:rPr lang="en-US" altLang="zh-CN" sz="2800" b="1" spc="300" dirty="0" smtClean="0">
                <a:latin typeface="微软雅黑" pitchFamily="34" charset="-122"/>
                <a:ea typeface="微软雅黑" pitchFamily="34" charset="-122"/>
              </a:rPr>
              <a:t>4.7 </a:t>
            </a:r>
            <a:r>
              <a:rPr lang="zh-CN" altLang="en-US" sz="2800" b="1" spc="300" dirty="0" smtClean="0">
                <a:latin typeface="微软雅黑" pitchFamily="34" charset="-122"/>
                <a:ea typeface="微软雅黑" pitchFamily="34" charset="-122"/>
              </a:rPr>
              <a:t>病态腐蚀电化学等效电路模型实例</a:t>
            </a:r>
            <a:endParaRPr lang="en-US" altLang="zh-CN" sz="2800" b="1" spc="300" dirty="0" smtClean="0">
              <a:latin typeface="微软雅黑" pitchFamily="34" charset="-122"/>
              <a:ea typeface="微软雅黑" pitchFamily="34" charset="-122"/>
            </a:endParaRPr>
          </a:p>
          <a:p>
            <a:pPr marL="808038" indent="-808038">
              <a:lnSpc>
                <a:spcPct val="200000"/>
              </a:lnSpc>
              <a:buClr>
                <a:schemeClr val="tx1"/>
              </a:buClr>
              <a:buSzPct val="100000"/>
              <a:buNone/>
            </a:pPr>
            <a:r>
              <a:rPr lang="zh-CN" altLang="en-US" sz="2800" b="1" dirty="0" smtClean="0">
                <a:latin typeface="微软雅黑" pitchFamily="34" charset="-122"/>
                <a:ea typeface="微软雅黑" pitchFamily="34" charset="-122"/>
              </a:rPr>
              <a:t>  五、腐蚀电化学阻抗谱等效电路模型解析的完备程序</a:t>
            </a:r>
            <a:endParaRPr lang="zh-CN" altLang="en-US" sz="2800" dirty="0"/>
          </a:p>
        </p:txBody>
      </p:sp>
      <p:sp>
        <p:nvSpPr>
          <p:cNvPr id="4" name="灯片编号占位符 3"/>
          <p:cNvSpPr>
            <a:spLocks noGrp="1"/>
          </p:cNvSpPr>
          <p:nvPr>
            <p:ph type="sldNum" sz="quarter" idx="12"/>
          </p:nvPr>
        </p:nvSpPr>
        <p:spPr>
          <a:xfrm>
            <a:off x="8829700" y="6400800"/>
            <a:ext cx="314300" cy="457200"/>
          </a:xfrm>
        </p:spPr>
        <p:txBody>
          <a:bodyPr/>
          <a:lstStyle/>
          <a:p>
            <a:pPr>
              <a:defRPr/>
            </a:pPr>
            <a:fld id="{705EF948-7358-4CA2-B872-583E31FB6E6A}" type="slidenum">
              <a:rPr lang="zh-CN" altLang="en-US" smtClean="0"/>
              <a:pPr>
                <a:defRPr/>
              </a:pPr>
              <a:t>2</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7772400" cy="285752"/>
          </a:xfrm>
        </p:spPr>
        <p:txBody>
          <a:bodyPr/>
          <a:lstStyle/>
          <a:p>
            <a:r>
              <a:rPr lang="zh-CN" altLang="en-US" sz="2400" dirty="0" smtClean="0">
                <a:latin typeface="微软雅黑" pitchFamily="34" charset="-122"/>
                <a:ea typeface="微软雅黑" pitchFamily="34" charset="-122"/>
              </a:rPr>
              <a:t>有机涂层失效过程中电化学性质的变化</a:t>
            </a:r>
            <a:endParaRPr lang="zh-CN" altLang="en-US" sz="2400" dirty="0">
              <a:latin typeface="微软雅黑" pitchFamily="34" charset="-122"/>
              <a:ea typeface="微软雅黑" pitchFamily="34" charset="-122"/>
            </a:endParaRPr>
          </a:p>
        </p:txBody>
      </p:sp>
      <p:sp>
        <p:nvSpPr>
          <p:cNvPr id="3" name="内容占位符 2"/>
          <p:cNvSpPr>
            <a:spLocks noGrp="1"/>
          </p:cNvSpPr>
          <p:nvPr>
            <p:ph idx="1"/>
          </p:nvPr>
        </p:nvSpPr>
        <p:spPr>
          <a:xfrm>
            <a:off x="142844" y="642918"/>
            <a:ext cx="8786874" cy="5953148"/>
          </a:xfrm>
        </p:spPr>
        <p:txBody>
          <a:bodyPr/>
          <a:lstStyle/>
          <a:p>
            <a:pPr marL="0" indent="263525">
              <a:lnSpc>
                <a:spcPct val="150000"/>
              </a:lnSpc>
              <a:buNone/>
            </a:pPr>
            <a:r>
              <a:rPr lang="zh-CN" altLang="en-US" sz="1600" dirty="0" smtClean="0">
                <a:latin typeface="微软雅黑" pitchFamily="34" charset="-122"/>
                <a:ea typeface="微软雅黑" pitchFamily="34" charset="-122"/>
              </a:rPr>
              <a:t>有机涂层涂覆在碳钢电极上在溶液中的浸泡腐蚀过程，逐渐表现出半导体导电特征。涂层失效过程导电类型随浸泡周期分为</a:t>
            </a:r>
            <a:r>
              <a:rPr lang="en-US" altLang="zh-CN" sz="1600" dirty="0" smtClean="0">
                <a:latin typeface="微软雅黑" pitchFamily="34" charset="-122"/>
                <a:ea typeface="微软雅黑" pitchFamily="34" charset="-122"/>
              </a:rPr>
              <a:t>4 </a:t>
            </a:r>
            <a:r>
              <a:rPr lang="zh-CN" altLang="en-US" sz="1600" dirty="0" smtClean="0">
                <a:latin typeface="微软雅黑" pitchFamily="34" charset="-122"/>
                <a:ea typeface="微软雅黑" pitchFamily="34" charset="-122"/>
              </a:rPr>
              <a:t>个阶段。</a:t>
            </a:r>
            <a:endParaRPr lang="en-US" altLang="zh-CN" sz="1600" dirty="0" smtClean="0">
              <a:latin typeface="微软雅黑" pitchFamily="34" charset="-122"/>
              <a:ea typeface="微软雅黑" pitchFamily="34" charset="-122"/>
            </a:endParaRPr>
          </a:p>
          <a:p>
            <a:pPr>
              <a:lnSpc>
                <a:spcPct val="150000"/>
              </a:lnSpc>
              <a:buClr>
                <a:schemeClr val="tx1"/>
              </a:buClr>
              <a:buFont typeface="+mj-ea"/>
              <a:buAutoNum type="circleNumDbPlain"/>
            </a:pPr>
            <a:r>
              <a:rPr lang="zh-CN" altLang="en-US" sz="1600" b="1" dirty="0" smtClean="0">
                <a:solidFill>
                  <a:srgbClr val="FFFF00"/>
                </a:solidFill>
                <a:latin typeface="微软雅黑" pitchFamily="34" charset="-122"/>
                <a:ea typeface="微软雅黑" pitchFamily="34" charset="-122"/>
              </a:rPr>
              <a:t>绝缘体阶段：</a:t>
            </a:r>
            <a:r>
              <a:rPr lang="zh-CN" altLang="en-US" sz="1600" dirty="0" smtClean="0">
                <a:latin typeface="微软雅黑" pitchFamily="34" charset="-122"/>
                <a:ea typeface="微软雅黑" pitchFamily="34" charset="-122"/>
              </a:rPr>
              <a:t>一般涂层在浸泡</a:t>
            </a:r>
            <a:r>
              <a:rPr lang="en-US" altLang="zh-CN" sz="1600" dirty="0" smtClean="0">
                <a:latin typeface="微软雅黑" pitchFamily="34" charset="-122"/>
                <a:ea typeface="微软雅黑" pitchFamily="34" charset="-122"/>
              </a:rPr>
              <a:t>10 min </a:t>
            </a:r>
            <a:r>
              <a:rPr lang="zh-CN" altLang="en-US" sz="1600" dirty="0" smtClean="0">
                <a:latin typeface="微软雅黑" pitchFamily="34" charset="-122"/>
                <a:ea typeface="微软雅黑" pitchFamily="34" charset="-122"/>
              </a:rPr>
              <a:t>时均表现绝缘体特征，特征为</a:t>
            </a:r>
            <a:r>
              <a:rPr lang="en-US" altLang="zh-CN" sz="1600" dirty="0" smtClean="0">
                <a:latin typeface="微软雅黑" pitchFamily="34" charset="-122"/>
                <a:ea typeface="微软雅黑" pitchFamily="34" charset="-122"/>
              </a:rPr>
              <a:t>Mott-</a:t>
            </a:r>
            <a:r>
              <a:rPr lang="en-US" altLang="zh-CN" sz="1600" dirty="0" err="1" smtClean="0">
                <a:latin typeface="微软雅黑" pitchFamily="34" charset="-122"/>
                <a:ea typeface="微软雅黑" pitchFamily="34" charset="-122"/>
              </a:rPr>
              <a:t>Schottky</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曲线平行于电位轴，电容也不随着电位变化而变化，相角接近－</a:t>
            </a:r>
            <a:r>
              <a:rPr lang="en-US" altLang="zh-CN" sz="1600" dirty="0" smtClean="0">
                <a:latin typeface="微软雅黑" pitchFamily="34" charset="-122"/>
                <a:ea typeface="微软雅黑" pitchFamily="34" charset="-122"/>
              </a:rPr>
              <a:t>90</a:t>
            </a:r>
            <a:r>
              <a:rPr lang="en-US" altLang="zh-CN" sz="1600" dirty="0" smtClean="0">
                <a:latin typeface="微软雅黑" pitchFamily="34" charset="-122"/>
                <a:ea typeface="微软雅黑" pitchFamily="34" charset="-122"/>
                <a:sym typeface="Symbol"/>
              </a:rPr>
              <a:t></a:t>
            </a:r>
            <a:r>
              <a:rPr lang="en-US" altLang="zh-CN" sz="1600" dirty="0" smtClean="0">
                <a:latin typeface="微软雅黑" pitchFamily="34" charset="-122"/>
                <a:ea typeface="微软雅黑" pitchFamily="34" charset="-122"/>
              </a:rPr>
              <a:t> ; </a:t>
            </a:r>
          </a:p>
          <a:p>
            <a:pPr>
              <a:lnSpc>
                <a:spcPct val="150000"/>
              </a:lnSpc>
              <a:buClr>
                <a:schemeClr val="tx1"/>
              </a:buClr>
              <a:buFont typeface="+mj-ea"/>
              <a:buAutoNum type="circleNumDbPlain"/>
            </a:pPr>
            <a:r>
              <a:rPr lang="en-US" altLang="zh-CN" sz="1600" b="1" dirty="0" smtClean="0">
                <a:solidFill>
                  <a:srgbClr val="FFFF00"/>
                </a:solidFill>
                <a:latin typeface="微软雅黑" pitchFamily="34" charset="-122"/>
                <a:ea typeface="微软雅黑" pitchFamily="34" charset="-122"/>
              </a:rPr>
              <a:t>MIS </a:t>
            </a:r>
            <a:r>
              <a:rPr lang="zh-CN" altLang="en-US" sz="1600" b="1" dirty="0" smtClean="0">
                <a:solidFill>
                  <a:srgbClr val="FFFF00"/>
                </a:solidFill>
                <a:latin typeface="微软雅黑" pitchFamily="34" charset="-122"/>
                <a:ea typeface="微软雅黑" pitchFamily="34" charset="-122"/>
              </a:rPr>
              <a:t>结构阶段：</a:t>
            </a:r>
            <a:r>
              <a:rPr lang="zh-CN" altLang="en-US" sz="1600" dirty="0" smtClean="0">
                <a:latin typeface="微软雅黑" pitchFamily="34" charset="-122"/>
                <a:ea typeface="微软雅黑" pitchFamily="34" charset="-122"/>
              </a:rPr>
              <a:t>涂层表面在溶液腐蚀作用下，首先发生了半导体转变。涂层表面半导体层与处于绝缘态的涂层以及金属基体构成了一个</a:t>
            </a:r>
            <a:r>
              <a:rPr lang="en-US" altLang="zh-CN" sz="1600" dirty="0" smtClean="0">
                <a:solidFill>
                  <a:srgbClr val="FFFF00"/>
                </a:solidFill>
                <a:latin typeface="微软雅黑" pitchFamily="34" charset="-122"/>
                <a:ea typeface="微软雅黑" pitchFamily="34" charset="-122"/>
              </a:rPr>
              <a:t>MIS </a:t>
            </a:r>
            <a:r>
              <a:rPr lang="zh-CN" altLang="en-US" sz="1600" dirty="0" smtClean="0">
                <a:solidFill>
                  <a:srgbClr val="FFFF00"/>
                </a:solidFill>
                <a:latin typeface="微软雅黑" pitchFamily="34" charset="-122"/>
                <a:ea typeface="微软雅黑" pitchFamily="34" charset="-122"/>
              </a:rPr>
              <a:t>结构</a:t>
            </a:r>
            <a:r>
              <a:rPr lang="zh-CN" altLang="en-US" sz="1600" dirty="0" smtClean="0">
                <a:latin typeface="微软雅黑" pitchFamily="34" charset="-122"/>
                <a:ea typeface="微软雅黑" pitchFamily="34" charset="-122"/>
              </a:rPr>
              <a:t>。其特征为</a:t>
            </a:r>
            <a:r>
              <a:rPr lang="en-US" altLang="zh-CN" sz="1600" dirty="0" smtClean="0">
                <a:latin typeface="微软雅黑" pitchFamily="34" charset="-122"/>
                <a:ea typeface="微软雅黑" pitchFamily="34" charset="-122"/>
              </a:rPr>
              <a:t>Mott-</a:t>
            </a:r>
            <a:r>
              <a:rPr lang="en-US" altLang="zh-CN" sz="1600" dirty="0" err="1" smtClean="0">
                <a:latin typeface="微软雅黑" pitchFamily="34" charset="-122"/>
                <a:ea typeface="微软雅黑" pitchFamily="34" charset="-122"/>
              </a:rPr>
              <a:t>Schottky</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曲线出现倾斜，载流子密度较低，一般低于</a:t>
            </a:r>
            <a:r>
              <a:rPr lang="en-US" altLang="zh-CN" sz="1600" dirty="0" smtClean="0">
                <a:solidFill>
                  <a:srgbClr val="FFFF00"/>
                </a:solidFill>
                <a:latin typeface="微软雅黑" pitchFamily="34" charset="-122"/>
                <a:ea typeface="微软雅黑" pitchFamily="34" charset="-122"/>
              </a:rPr>
              <a:t>10</a:t>
            </a:r>
            <a:r>
              <a:rPr lang="en-US" altLang="zh-CN" sz="1600" baseline="30000" dirty="0" smtClean="0">
                <a:solidFill>
                  <a:srgbClr val="FFFF00"/>
                </a:solidFill>
                <a:latin typeface="微软雅黑" pitchFamily="34" charset="-122"/>
                <a:ea typeface="微软雅黑" pitchFamily="34" charset="-122"/>
              </a:rPr>
              <a:t>15</a:t>
            </a:r>
            <a:r>
              <a:rPr lang="en-US" altLang="zh-CN" sz="1600" dirty="0" smtClean="0">
                <a:solidFill>
                  <a:srgbClr val="FFFF00"/>
                </a:solidFill>
                <a:latin typeface="微软雅黑" pitchFamily="34" charset="-122"/>
                <a:ea typeface="微软雅黑" pitchFamily="34" charset="-122"/>
              </a:rPr>
              <a:t> cm</a:t>
            </a:r>
            <a:r>
              <a:rPr lang="en-US" altLang="zh-CN" sz="1600" baseline="30000" dirty="0" smtClean="0">
                <a:solidFill>
                  <a:srgbClr val="FFFF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，其密度和空间电荷层厚度变化不规律；</a:t>
            </a:r>
            <a:endParaRPr lang="en-US" altLang="zh-CN" sz="1600" dirty="0" smtClean="0">
              <a:latin typeface="微软雅黑" pitchFamily="34" charset="-122"/>
              <a:ea typeface="微软雅黑" pitchFamily="34" charset="-122"/>
            </a:endParaRPr>
          </a:p>
          <a:p>
            <a:pPr>
              <a:lnSpc>
                <a:spcPct val="150000"/>
              </a:lnSpc>
              <a:buClr>
                <a:schemeClr val="tx1"/>
              </a:buClr>
              <a:buFont typeface="+mj-ea"/>
              <a:buAutoNum type="circleNumDbPlain"/>
            </a:pPr>
            <a:r>
              <a:rPr lang="zh-CN" altLang="en-US" sz="1600" b="1" dirty="0" smtClean="0">
                <a:solidFill>
                  <a:srgbClr val="FFFF00"/>
                </a:solidFill>
                <a:latin typeface="微软雅黑" pitchFamily="34" charset="-122"/>
                <a:ea typeface="微软雅黑" pitchFamily="34" charset="-122"/>
              </a:rPr>
              <a:t>偶极极化阶段：</a:t>
            </a:r>
            <a:r>
              <a:rPr lang="zh-CN" altLang="en-US" sz="1600" dirty="0" smtClean="0">
                <a:latin typeface="微软雅黑" pitchFamily="34" charset="-122"/>
                <a:ea typeface="微软雅黑" pitchFamily="34" charset="-122"/>
              </a:rPr>
              <a:t>随腐蚀性介质的渗透，涂层总平均偶极距变得不为零，电场下出现偶极极化现象。由于偶极弛豫作用，出现了电容在</a:t>
            </a:r>
            <a:r>
              <a:rPr lang="zh-CN" altLang="en-US" sz="1600" dirty="0" smtClean="0">
                <a:solidFill>
                  <a:srgbClr val="FFFF00"/>
                </a:solidFill>
                <a:latin typeface="微软雅黑" pitchFamily="34" charset="-122"/>
                <a:ea typeface="微软雅黑" pitchFamily="34" charset="-122"/>
              </a:rPr>
              <a:t>负电位区</a:t>
            </a:r>
            <a:r>
              <a:rPr lang="zh-CN" altLang="en-US" sz="1600" dirty="0" smtClean="0">
                <a:latin typeface="微软雅黑" pitchFamily="34" charset="-122"/>
                <a:ea typeface="微软雅黑" pitchFamily="34" charset="-122"/>
              </a:rPr>
              <a:t>随电位升高而增加，</a:t>
            </a:r>
            <a:r>
              <a:rPr lang="zh-CN" altLang="en-US" sz="1600" dirty="0" smtClean="0">
                <a:solidFill>
                  <a:srgbClr val="FFFF00"/>
                </a:solidFill>
                <a:latin typeface="微软雅黑" pitchFamily="34" charset="-122"/>
                <a:ea typeface="微软雅黑" pitchFamily="34" charset="-122"/>
              </a:rPr>
              <a:t>正电位区</a:t>
            </a:r>
            <a:r>
              <a:rPr lang="zh-CN" altLang="en-US" sz="1600" dirty="0" smtClean="0">
                <a:latin typeface="微软雅黑" pitchFamily="34" charset="-122"/>
                <a:ea typeface="微软雅黑" pitchFamily="34" charset="-122"/>
              </a:rPr>
              <a:t>随电位升高而减小的现象，但在高频率下</a:t>
            </a:r>
            <a:r>
              <a:rPr lang="en-US" altLang="zh-CN" sz="1600" dirty="0" smtClean="0">
                <a:latin typeface="微软雅黑" pitchFamily="34" charset="-122"/>
                <a:ea typeface="微软雅黑" pitchFamily="34" charset="-122"/>
              </a:rPr>
              <a:t>( 3000 Hz</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5000 Hz) </a:t>
            </a:r>
            <a:r>
              <a:rPr lang="zh-CN" altLang="en-US" sz="1600" dirty="0" smtClean="0">
                <a:latin typeface="微软雅黑" pitchFamily="34" charset="-122"/>
                <a:ea typeface="微软雅黑" pitchFamily="34" charset="-122"/>
              </a:rPr>
              <a:t>电容变化规律不明显；</a:t>
            </a:r>
            <a:endParaRPr lang="en-US" altLang="zh-CN" sz="1600" dirty="0" smtClean="0">
              <a:latin typeface="微软雅黑" pitchFamily="34" charset="-122"/>
              <a:ea typeface="微软雅黑" pitchFamily="34" charset="-122"/>
            </a:endParaRPr>
          </a:p>
          <a:p>
            <a:pPr>
              <a:lnSpc>
                <a:spcPct val="150000"/>
              </a:lnSpc>
              <a:buClr>
                <a:schemeClr val="tx1"/>
              </a:buClr>
              <a:buFont typeface="+mj-ea"/>
              <a:buAutoNum type="circleNumDbPlain"/>
            </a:pPr>
            <a:r>
              <a:rPr lang="zh-CN" altLang="en-US" sz="1600" b="1" dirty="0" smtClean="0">
                <a:solidFill>
                  <a:srgbClr val="FFFF00"/>
                </a:solidFill>
                <a:latin typeface="微软雅黑" pitchFamily="34" charset="-122"/>
                <a:ea typeface="微软雅黑" pitchFamily="34" charset="-122"/>
              </a:rPr>
              <a:t>空间电荷极化阶段：</a:t>
            </a:r>
            <a:r>
              <a:rPr lang="zh-CN" altLang="en-US" sz="1600" dirty="0" smtClean="0">
                <a:latin typeface="微软雅黑" pitchFamily="34" charset="-122"/>
                <a:ea typeface="微软雅黑" pitchFamily="34" charset="-122"/>
              </a:rPr>
              <a:t>随腐蚀过程持续，涂层的绝缘层消失，与金属基体构成金属</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半导体接触结构，电极的</a:t>
            </a:r>
            <a:r>
              <a:rPr lang="en-US" altLang="zh-CN" sz="1600" dirty="0" smtClean="0">
                <a:latin typeface="微软雅黑" pitchFamily="34" charset="-122"/>
                <a:ea typeface="微软雅黑" pitchFamily="34" charset="-122"/>
              </a:rPr>
              <a:t>Mott-</a:t>
            </a:r>
            <a:r>
              <a:rPr lang="en-US" altLang="zh-CN" sz="1600" dirty="0" err="1" smtClean="0">
                <a:latin typeface="微软雅黑" pitchFamily="34" charset="-122"/>
                <a:ea typeface="微软雅黑" pitchFamily="34" charset="-122"/>
              </a:rPr>
              <a:t>Schottky</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曲线斜率随浸泡时间延长而逐渐减小，表明涂层的载流子密度逐渐增加，相角趋向</a:t>
            </a:r>
            <a:r>
              <a:rPr lang="en-US" altLang="zh-CN" sz="1600" dirty="0" smtClean="0">
                <a:latin typeface="微软雅黑" pitchFamily="34" charset="-122"/>
                <a:ea typeface="微软雅黑" pitchFamily="34" charset="-122"/>
              </a:rPr>
              <a:t>0</a:t>
            </a:r>
            <a:r>
              <a:rPr lang="en-US" altLang="zh-CN" sz="1600" dirty="0" smtClean="0">
                <a:latin typeface="微软雅黑" pitchFamily="34" charset="-122"/>
                <a:ea typeface="微软雅黑" pitchFamily="34" charset="-122"/>
                <a:sym typeface="Symbol"/>
              </a:rPr>
              <a:t> </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，相角值低于前面三个阶段的数值，此阶段涂层逐渐失去对金属的保护能力，金属</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有机涂层的载流子输运受</a:t>
            </a:r>
            <a:r>
              <a:rPr lang="zh-CN" altLang="en-US" sz="1600" b="1" dirty="0" smtClean="0">
                <a:solidFill>
                  <a:srgbClr val="FFFF00"/>
                </a:solidFill>
                <a:latin typeface="微软雅黑" pitchFamily="34" charset="-122"/>
                <a:ea typeface="微软雅黑" pitchFamily="34" charset="-122"/>
              </a:rPr>
              <a:t>涂层孔隙溶液</a:t>
            </a:r>
            <a:r>
              <a:rPr lang="zh-CN" altLang="en-US" sz="1600" dirty="0" smtClean="0">
                <a:solidFill>
                  <a:srgbClr val="FFFF00"/>
                </a:solidFill>
                <a:latin typeface="微软雅黑" pitchFamily="34" charset="-122"/>
                <a:ea typeface="微软雅黑" pitchFamily="34" charset="-122"/>
              </a:rPr>
              <a:t>，</a:t>
            </a:r>
            <a:r>
              <a:rPr lang="zh-CN" altLang="en-US" sz="1600" b="1" dirty="0" smtClean="0">
                <a:solidFill>
                  <a:srgbClr val="FFFF00"/>
                </a:solidFill>
                <a:latin typeface="微软雅黑" pitchFamily="34" charset="-122"/>
                <a:ea typeface="微软雅黑" pitchFamily="34" charset="-122"/>
              </a:rPr>
              <a:t>空间电荷层容抗</a:t>
            </a:r>
            <a:r>
              <a:rPr lang="zh-CN" altLang="en-US" sz="1600" dirty="0" smtClean="0">
                <a:solidFill>
                  <a:srgbClr val="FFFF00"/>
                </a:solidFill>
                <a:latin typeface="微软雅黑" pitchFamily="34" charset="-122"/>
                <a:ea typeface="微软雅黑" pitchFamily="34" charset="-122"/>
              </a:rPr>
              <a:t>，</a:t>
            </a:r>
            <a:r>
              <a:rPr lang="zh-CN" altLang="en-US" sz="1600" b="1" dirty="0" smtClean="0">
                <a:solidFill>
                  <a:srgbClr val="FFFF00"/>
                </a:solidFill>
                <a:latin typeface="微软雅黑" pitchFamily="34" charset="-122"/>
                <a:ea typeface="微软雅黑" pitchFamily="34" charset="-122"/>
              </a:rPr>
              <a:t>金属基底反应动力学</a:t>
            </a:r>
            <a:r>
              <a:rPr lang="zh-CN" altLang="en-US" sz="1600" dirty="0" smtClean="0">
                <a:latin typeface="微软雅黑" pitchFamily="34" charset="-122"/>
                <a:ea typeface="微软雅黑" pitchFamily="34" charset="-122"/>
              </a:rPr>
              <a:t>的三重控制。</a:t>
            </a:r>
            <a:endParaRPr lang="zh-CN" altLang="en-US" sz="1600" dirty="0">
              <a:latin typeface="微软雅黑" pitchFamily="34" charset="-122"/>
              <a:ea typeface="微软雅黑" pitchFamily="34" charset="-122"/>
            </a:endParaRPr>
          </a:p>
        </p:txBody>
      </p:sp>
      <p:grpSp>
        <p:nvGrpSpPr>
          <p:cNvPr id="4" name="组合 21"/>
          <p:cNvGrpSpPr/>
          <p:nvPr/>
        </p:nvGrpSpPr>
        <p:grpSpPr>
          <a:xfrm>
            <a:off x="4929190" y="1571612"/>
            <a:ext cx="4000528" cy="2500330"/>
            <a:chOff x="3000364" y="3714752"/>
            <a:chExt cx="4000528" cy="2500330"/>
          </a:xfrm>
        </p:grpSpPr>
        <p:sp>
          <p:nvSpPr>
            <p:cNvPr id="21" name="矩形 20"/>
            <p:cNvSpPr/>
            <p:nvPr/>
          </p:nvSpPr>
          <p:spPr bwMode="auto">
            <a:xfrm>
              <a:off x="3000364" y="3714752"/>
              <a:ext cx="4000528" cy="250033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grpSp>
          <p:nvGrpSpPr>
            <p:cNvPr id="5" name="Group 11"/>
            <p:cNvGrpSpPr>
              <a:grpSpLocks/>
            </p:cNvGrpSpPr>
            <p:nvPr/>
          </p:nvGrpSpPr>
          <p:grpSpPr bwMode="auto">
            <a:xfrm>
              <a:off x="3276600" y="4082084"/>
              <a:ext cx="2054115" cy="1847530"/>
              <a:chOff x="3288" y="2478"/>
              <a:chExt cx="1134" cy="1134"/>
            </a:xfrm>
          </p:grpSpPr>
          <p:sp>
            <p:nvSpPr>
              <p:cNvPr id="15" name="Rectangle 5"/>
              <p:cNvSpPr>
                <a:spLocks noChangeArrowheads="1"/>
              </p:cNvSpPr>
              <p:nvPr/>
            </p:nvSpPr>
            <p:spPr bwMode="auto">
              <a:xfrm>
                <a:off x="3635" y="2704"/>
                <a:ext cx="408" cy="91"/>
              </a:xfrm>
              <a:prstGeom prst="rect">
                <a:avLst/>
              </a:prstGeom>
              <a:solidFill>
                <a:srgbClr val="339966"/>
              </a:solidFill>
              <a:ln w="9525">
                <a:noFill/>
                <a:miter lim="800000"/>
                <a:headEnd/>
                <a:tailEnd/>
              </a:ln>
              <a:effectLst/>
            </p:spPr>
            <p:txBody>
              <a:bodyPr wrap="none" anchor="ctr"/>
              <a:lstStyle/>
              <a:p>
                <a:endParaRPr lang="zh-CN" altLang="en-US"/>
              </a:p>
            </p:txBody>
          </p:sp>
          <p:sp>
            <p:nvSpPr>
              <p:cNvPr id="16" name="Rectangle 6"/>
              <p:cNvSpPr>
                <a:spLocks noChangeArrowheads="1"/>
              </p:cNvSpPr>
              <p:nvPr/>
            </p:nvSpPr>
            <p:spPr bwMode="auto">
              <a:xfrm>
                <a:off x="3288" y="2795"/>
                <a:ext cx="1134" cy="136"/>
              </a:xfrm>
              <a:prstGeom prst="rect">
                <a:avLst/>
              </a:prstGeom>
              <a:solidFill>
                <a:srgbClr val="CC99FF"/>
              </a:solidFill>
              <a:ln w="9525">
                <a:noFill/>
                <a:miter lim="800000"/>
                <a:headEnd/>
                <a:tailEnd/>
              </a:ln>
              <a:effectLst/>
            </p:spPr>
            <p:txBody>
              <a:bodyPr wrap="none" anchor="ctr"/>
              <a:lstStyle/>
              <a:p>
                <a:endParaRPr lang="zh-CN" altLang="en-US"/>
              </a:p>
            </p:txBody>
          </p:sp>
          <p:sp>
            <p:nvSpPr>
              <p:cNvPr id="17" name="Rectangle 7"/>
              <p:cNvSpPr>
                <a:spLocks noChangeArrowheads="1"/>
              </p:cNvSpPr>
              <p:nvPr/>
            </p:nvSpPr>
            <p:spPr bwMode="auto">
              <a:xfrm>
                <a:off x="3288" y="2931"/>
                <a:ext cx="1134" cy="499"/>
              </a:xfrm>
              <a:prstGeom prst="rect">
                <a:avLst/>
              </a:prstGeom>
              <a:solidFill>
                <a:srgbClr val="FFCC99"/>
              </a:solidFill>
              <a:ln w="9525">
                <a:noFill/>
                <a:miter lim="800000"/>
                <a:headEnd/>
                <a:tailEnd/>
              </a:ln>
              <a:effectLst/>
            </p:spPr>
            <p:txBody>
              <a:bodyPr wrap="none" anchor="ctr"/>
              <a:lstStyle/>
              <a:p>
                <a:endParaRPr lang="zh-CN" altLang="en-US"/>
              </a:p>
            </p:txBody>
          </p:sp>
          <p:sp>
            <p:nvSpPr>
              <p:cNvPr id="18" name="Line 8"/>
              <p:cNvSpPr>
                <a:spLocks noChangeShapeType="1"/>
              </p:cNvSpPr>
              <p:nvPr/>
            </p:nvSpPr>
            <p:spPr bwMode="auto">
              <a:xfrm>
                <a:off x="3833" y="2478"/>
                <a:ext cx="0" cy="226"/>
              </a:xfrm>
              <a:prstGeom prst="line">
                <a:avLst/>
              </a:prstGeom>
              <a:noFill/>
              <a:ln w="9525">
                <a:solidFill>
                  <a:schemeClr val="tx1"/>
                </a:solidFill>
                <a:round/>
                <a:headEnd/>
                <a:tailEnd/>
              </a:ln>
              <a:effectLst/>
            </p:spPr>
            <p:txBody>
              <a:bodyPr/>
              <a:lstStyle/>
              <a:p>
                <a:endParaRPr lang="zh-CN" altLang="en-US"/>
              </a:p>
            </p:txBody>
          </p:sp>
          <p:sp>
            <p:nvSpPr>
              <p:cNvPr id="19" name="Line 9"/>
              <p:cNvSpPr>
                <a:spLocks noChangeShapeType="1"/>
              </p:cNvSpPr>
              <p:nvPr/>
            </p:nvSpPr>
            <p:spPr bwMode="auto">
              <a:xfrm>
                <a:off x="3833" y="3430"/>
                <a:ext cx="0" cy="182"/>
              </a:xfrm>
              <a:prstGeom prst="line">
                <a:avLst/>
              </a:prstGeom>
              <a:noFill/>
              <a:ln w="9525">
                <a:solidFill>
                  <a:schemeClr val="tx1"/>
                </a:solidFill>
                <a:round/>
                <a:headEnd/>
                <a:tailEnd/>
              </a:ln>
              <a:effectLst/>
            </p:spPr>
            <p:txBody>
              <a:bodyPr/>
              <a:lstStyle/>
              <a:p>
                <a:endParaRPr lang="zh-CN" altLang="en-US"/>
              </a:p>
            </p:txBody>
          </p:sp>
          <p:sp>
            <p:nvSpPr>
              <p:cNvPr id="20" name="Line 10"/>
              <p:cNvSpPr>
                <a:spLocks noChangeShapeType="1"/>
              </p:cNvSpPr>
              <p:nvPr/>
            </p:nvSpPr>
            <p:spPr bwMode="auto">
              <a:xfrm>
                <a:off x="3675" y="3612"/>
                <a:ext cx="272" cy="0"/>
              </a:xfrm>
              <a:prstGeom prst="line">
                <a:avLst/>
              </a:prstGeom>
              <a:noFill/>
              <a:ln w="9525">
                <a:solidFill>
                  <a:schemeClr val="tx1"/>
                </a:solidFill>
                <a:round/>
                <a:headEnd/>
                <a:tailEnd/>
              </a:ln>
              <a:effectLst/>
            </p:spPr>
            <p:txBody>
              <a:bodyPr/>
              <a:lstStyle/>
              <a:p>
                <a:endParaRPr lang="zh-CN" altLang="en-US"/>
              </a:p>
            </p:txBody>
          </p:sp>
        </p:grpSp>
        <p:sp>
          <p:nvSpPr>
            <p:cNvPr id="6" name="Text Box 13"/>
            <p:cNvSpPr txBox="1">
              <a:spLocks noChangeArrowheads="1"/>
            </p:cNvSpPr>
            <p:nvPr/>
          </p:nvSpPr>
          <p:spPr bwMode="auto">
            <a:xfrm>
              <a:off x="4979306" y="3933825"/>
              <a:ext cx="889392" cy="459439"/>
            </a:xfrm>
            <a:prstGeom prst="rect">
              <a:avLst/>
            </a:prstGeom>
            <a:noFill/>
            <a:ln w="9525">
              <a:noFill/>
              <a:miter lim="800000"/>
              <a:headEnd/>
              <a:tailEnd/>
            </a:ln>
            <a:effectLst/>
          </p:spPr>
          <p:txBody>
            <a:bodyPr>
              <a:spAutoFit/>
            </a:bodyPr>
            <a:lstStyle/>
            <a:p>
              <a:r>
                <a:rPr lang="zh-CN" altLang="en-US" sz="2400" b="1">
                  <a:latin typeface="Garamond" pitchFamily="18" charset="0"/>
                </a:rPr>
                <a:t>金属</a:t>
              </a:r>
            </a:p>
          </p:txBody>
        </p:sp>
        <p:sp>
          <p:nvSpPr>
            <p:cNvPr id="7" name="Text Box 15"/>
            <p:cNvSpPr txBox="1">
              <a:spLocks noChangeArrowheads="1"/>
            </p:cNvSpPr>
            <p:nvPr/>
          </p:nvSpPr>
          <p:spPr bwMode="auto">
            <a:xfrm>
              <a:off x="5718352" y="4450286"/>
              <a:ext cx="1103136" cy="456180"/>
            </a:xfrm>
            <a:prstGeom prst="rect">
              <a:avLst/>
            </a:prstGeom>
            <a:noFill/>
            <a:ln w="9525">
              <a:noFill/>
              <a:miter lim="800000"/>
              <a:headEnd/>
              <a:tailEnd/>
            </a:ln>
            <a:effectLst/>
          </p:spPr>
          <p:txBody>
            <a:bodyPr wrap="none">
              <a:spAutoFit/>
            </a:bodyPr>
            <a:lstStyle/>
            <a:p>
              <a:r>
                <a:rPr lang="zh-CN" altLang="en-US" sz="2400" b="1">
                  <a:latin typeface="Garamond" pitchFamily="18" charset="0"/>
                </a:rPr>
                <a:t>绝缘层</a:t>
              </a:r>
            </a:p>
          </p:txBody>
        </p:sp>
        <p:sp>
          <p:nvSpPr>
            <p:cNvPr id="8" name="Text Box 17"/>
            <p:cNvSpPr txBox="1">
              <a:spLocks noChangeArrowheads="1"/>
            </p:cNvSpPr>
            <p:nvPr/>
          </p:nvSpPr>
          <p:spPr bwMode="auto">
            <a:xfrm>
              <a:off x="5636840" y="5115006"/>
              <a:ext cx="1103136" cy="457810"/>
            </a:xfrm>
            <a:prstGeom prst="rect">
              <a:avLst/>
            </a:prstGeom>
            <a:noFill/>
            <a:ln w="9525">
              <a:noFill/>
              <a:miter lim="800000"/>
              <a:headEnd/>
              <a:tailEnd/>
            </a:ln>
            <a:effectLst/>
          </p:spPr>
          <p:txBody>
            <a:bodyPr wrap="none">
              <a:spAutoFit/>
            </a:bodyPr>
            <a:lstStyle/>
            <a:p>
              <a:r>
                <a:rPr lang="zh-CN" altLang="en-US" sz="2400" b="1">
                  <a:latin typeface="Garamond" pitchFamily="18" charset="0"/>
                </a:rPr>
                <a:t>半导体</a:t>
              </a:r>
            </a:p>
          </p:txBody>
        </p:sp>
        <p:grpSp>
          <p:nvGrpSpPr>
            <p:cNvPr id="9" name="Group 20"/>
            <p:cNvGrpSpPr>
              <a:grpSpLocks/>
            </p:cNvGrpSpPr>
            <p:nvPr/>
          </p:nvGrpSpPr>
          <p:grpSpPr bwMode="auto">
            <a:xfrm>
              <a:off x="4345319" y="4228713"/>
              <a:ext cx="1396581" cy="1774215"/>
              <a:chOff x="3878" y="2568"/>
              <a:chExt cx="771" cy="1089"/>
            </a:xfrm>
          </p:grpSpPr>
          <p:sp>
            <p:nvSpPr>
              <p:cNvPr id="11" name="Line 12"/>
              <p:cNvSpPr>
                <a:spLocks noChangeShapeType="1"/>
              </p:cNvSpPr>
              <p:nvPr/>
            </p:nvSpPr>
            <p:spPr bwMode="auto">
              <a:xfrm flipV="1">
                <a:off x="3923" y="2568"/>
                <a:ext cx="272" cy="182"/>
              </a:xfrm>
              <a:prstGeom prst="line">
                <a:avLst/>
              </a:prstGeom>
              <a:noFill/>
              <a:ln w="25400">
                <a:solidFill>
                  <a:srgbClr val="FF99CC"/>
                </a:solidFill>
                <a:round/>
                <a:headEnd/>
                <a:tailEnd/>
              </a:ln>
              <a:effectLst/>
            </p:spPr>
            <p:txBody>
              <a:bodyPr/>
              <a:lstStyle/>
              <a:p>
                <a:endParaRPr lang="zh-CN" altLang="en-US"/>
              </a:p>
            </p:txBody>
          </p:sp>
          <p:sp>
            <p:nvSpPr>
              <p:cNvPr id="12" name="Line 14"/>
              <p:cNvSpPr>
                <a:spLocks noChangeShapeType="1"/>
              </p:cNvSpPr>
              <p:nvPr/>
            </p:nvSpPr>
            <p:spPr bwMode="auto">
              <a:xfrm>
                <a:off x="4286" y="2886"/>
                <a:ext cx="363" cy="0"/>
              </a:xfrm>
              <a:prstGeom prst="line">
                <a:avLst/>
              </a:prstGeom>
              <a:noFill/>
              <a:ln w="25400">
                <a:solidFill>
                  <a:srgbClr val="FF99CC"/>
                </a:solidFill>
                <a:round/>
                <a:headEnd/>
                <a:tailEnd/>
              </a:ln>
              <a:effectLst/>
            </p:spPr>
            <p:txBody>
              <a:bodyPr/>
              <a:lstStyle/>
              <a:p>
                <a:endParaRPr lang="zh-CN" altLang="en-US"/>
              </a:p>
            </p:txBody>
          </p:sp>
          <p:sp>
            <p:nvSpPr>
              <p:cNvPr id="13" name="Line 16"/>
              <p:cNvSpPr>
                <a:spLocks noChangeShapeType="1"/>
              </p:cNvSpPr>
              <p:nvPr/>
            </p:nvSpPr>
            <p:spPr bwMode="auto">
              <a:xfrm flipV="1">
                <a:off x="4332" y="3249"/>
                <a:ext cx="272" cy="90"/>
              </a:xfrm>
              <a:prstGeom prst="line">
                <a:avLst/>
              </a:prstGeom>
              <a:noFill/>
              <a:ln w="25400">
                <a:solidFill>
                  <a:srgbClr val="FF99CC"/>
                </a:solidFill>
                <a:round/>
                <a:headEnd/>
                <a:tailEnd/>
              </a:ln>
              <a:effectLst/>
            </p:spPr>
            <p:txBody>
              <a:bodyPr/>
              <a:lstStyle/>
              <a:p>
                <a:endParaRPr lang="zh-CN" altLang="en-US"/>
              </a:p>
            </p:txBody>
          </p:sp>
          <p:sp>
            <p:nvSpPr>
              <p:cNvPr id="14" name="Line 18"/>
              <p:cNvSpPr>
                <a:spLocks noChangeShapeType="1"/>
              </p:cNvSpPr>
              <p:nvPr/>
            </p:nvSpPr>
            <p:spPr bwMode="auto">
              <a:xfrm>
                <a:off x="3878" y="3430"/>
                <a:ext cx="227" cy="227"/>
              </a:xfrm>
              <a:prstGeom prst="line">
                <a:avLst/>
              </a:prstGeom>
              <a:noFill/>
              <a:ln w="25400">
                <a:solidFill>
                  <a:srgbClr val="FF99CC"/>
                </a:solidFill>
                <a:round/>
                <a:headEnd/>
                <a:tailEnd/>
              </a:ln>
              <a:effectLst/>
            </p:spPr>
            <p:txBody>
              <a:bodyPr/>
              <a:lstStyle/>
              <a:p>
                <a:endParaRPr lang="zh-CN" altLang="en-US"/>
              </a:p>
            </p:txBody>
          </p:sp>
        </p:grpSp>
        <p:sp>
          <p:nvSpPr>
            <p:cNvPr id="10" name="Text Box 19"/>
            <p:cNvSpPr txBox="1">
              <a:spLocks noChangeArrowheads="1"/>
            </p:cNvSpPr>
            <p:nvPr/>
          </p:nvSpPr>
          <p:spPr bwMode="auto">
            <a:xfrm>
              <a:off x="4732957" y="5706411"/>
              <a:ext cx="1608513" cy="459439"/>
            </a:xfrm>
            <a:prstGeom prst="rect">
              <a:avLst/>
            </a:prstGeom>
            <a:noFill/>
            <a:ln w="9525">
              <a:noFill/>
              <a:miter lim="800000"/>
              <a:headEnd/>
              <a:tailEnd/>
            </a:ln>
            <a:effectLst/>
          </p:spPr>
          <p:txBody>
            <a:bodyPr>
              <a:spAutoFit/>
            </a:bodyPr>
            <a:lstStyle/>
            <a:p>
              <a:r>
                <a:rPr lang="zh-CN" altLang="en-US" sz="2400" b="1">
                  <a:latin typeface="Garamond" pitchFamily="18" charset="0"/>
                </a:rPr>
                <a:t>欧姆接触</a:t>
              </a:r>
            </a:p>
          </p:txBody>
        </p:sp>
      </p:grpSp>
      <p:sp>
        <p:nvSpPr>
          <p:cNvPr id="22" name="灯片编号占位符 21"/>
          <p:cNvSpPr>
            <a:spLocks noGrp="1"/>
          </p:cNvSpPr>
          <p:nvPr>
            <p:ph type="sldNum" sz="quarter" idx="12"/>
          </p:nvPr>
        </p:nvSpPr>
        <p:spPr>
          <a:xfrm>
            <a:off x="8572528" y="6400800"/>
            <a:ext cx="571472" cy="457200"/>
          </a:xfrm>
        </p:spPr>
        <p:txBody>
          <a:bodyPr/>
          <a:lstStyle/>
          <a:p>
            <a:pPr>
              <a:defRPr/>
            </a:pPr>
            <a:fld id="{705EF948-7358-4CA2-B872-583E31FB6E6A}" type="slidenum">
              <a:rPr lang="zh-CN" altLang="en-US" smtClean="0"/>
              <a:pPr>
                <a:defRPr/>
              </a:pPr>
              <a:t>20</a:t>
            </a:fld>
            <a:endParaRPr lang="en-US" altLang="zh-CN" dirty="0"/>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14290"/>
            <a:ext cx="8643998" cy="428628"/>
          </a:xfrm>
        </p:spPr>
        <p:txBody>
          <a:bodyPr/>
          <a:lstStyle/>
          <a:p>
            <a:r>
              <a:rPr lang="zh-CN" altLang="en-US" sz="2800" dirty="0" smtClean="0">
                <a:latin typeface="微软雅黑" pitchFamily="34" charset="-122"/>
                <a:ea typeface="微软雅黑" pitchFamily="34" charset="-122"/>
              </a:rPr>
              <a:t>腐蚀膜体系电化学阻抗谱等效电路解析方法</a:t>
            </a:r>
            <a:endParaRPr lang="zh-CN" altLang="en-US" sz="2800" dirty="0">
              <a:latin typeface="微软雅黑" pitchFamily="34" charset="-122"/>
              <a:ea typeface="微软雅黑" pitchFamily="34" charset="-122"/>
            </a:endParaRPr>
          </a:p>
        </p:txBody>
      </p:sp>
      <p:sp>
        <p:nvSpPr>
          <p:cNvPr id="3" name="内容占位符 2"/>
          <p:cNvSpPr>
            <a:spLocks noGrp="1"/>
          </p:cNvSpPr>
          <p:nvPr>
            <p:ph idx="1"/>
          </p:nvPr>
        </p:nvSpPr>
        <p:spPr>
          <a:xfrm>
            <a:off x="214282" y="714356"/>
            <a:ext cx="8786874" cy="5929354"/>
          </a:xfrm>
        </p:spPr>
        <p:txBody>
          <a:bodyPr/>
          <a:lstStyle/>
          <a:p>
            <a:pPr marL="457200" indent="-457200">
              <a:lnSpc>
                <a:spcPct val="150000"/>
              </a:lnSpc>
              <a:buClr>
                <a:schemeClr val="tx1"/>
              </a:buClr>
              <a:buSzPct val="100000"/>
              <a:buAutoNum type="arabicPeriod"/>
            </a:pPr>
            <a:r>
              <a:rPr lang="zh-CN" altLang="en-US" sz="2000" b="1" dirty="0" smtClean="0">
                <a:latin typeface="微软雅黑" pitchFamily="34" charset="-122"/>
                <a:ea typeface="微软雅黑" pitchFamily="34" charset="-122"/>
              </a:rPr>
              <a:t>腐蚀膜分类：</a:t>
            </a:r>
            <a:endParaRPr lang="en-US" altLang="zh-CN" sz="2000" b="1" dirty="0" smtClean="0">
              <a:latin typeface="微软雅黑" pitchFamily="34" charset="-122"/>
              <a:ea typeface="微软雅黑" pitchFamily="34" charset="-122"/>
            </a:endParaRPr>
          </a:p>
          <a:p>
            <a:pPr marL="457200" indent="-9525">
              <a:lnSpc>
                <a:spcPct val="150000"/>
              </a:lnSpc>
              <a:buNone/>
            </a:pPr>
            <a:r>
              <a:rPr lang="zh-CN" altLang="en-US" sz="2000" b="1" dirty="0" smtClean="0">
                <a:latin typeface="微软雅黑" pitchFamily="34" charset="-122"/>
                <a:ea typeface="微软雅黑" pitchFamily="34" charset="-122"/>
              </a:rPr>
              <a:t>电位降落</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阻抗、电导、导电方式、水溶性、</a:t>
            </a:r>
            <a:endParaRPr lang="en-US" altLang="zh-CN" sz="2000" dirty="0" smtClean="0">
              <a:latin typeface="微软雅黑" pitchFamily="34" charset="-122"/>
              <a:ea typeface="微软雅黑" pitchFamily="34" charset="-122"/>
            </a:endParaRPr>
          </a:p>
          <a:p>
            <a:pPr marL="457200" indent="-9525">
              <a:lnSpc>
                <a:spcPct val="150000"/>
              </a:lnSpc>
              <a:buNone/>
            </a:pPr>
            <a:r>
              <a:rPr lang="zh-CN" altLang="en-US" sz="2000" dirty="0" smtClean="0">
                <a:latin typeface="微软雅黑" pitchFamily="34" charset="-122"/>
                <a:ea typeface="微软雅黑" pitchFamily="34" charset="-122"/>
              </a:rPr>
              <a:t>高电位降组件阻抗谱响应最强；</a:t>
            </a:r>
            <a:endParaRPr lang="en-US" altLang="zh-CN" sz="2000" dirty="0" smtClean="0">
              <a:latin typeface="微软雅黑" pitchFamily="34" charset="-122"/>
              <a:ea typeface="微软雅黑" pitchFamily="34" charset="-122"/>
            </a:endParaRPr>
          </a:p>
          <a:p>
            <a:pPr marL="457200" indent="-9525">
              <a:lnSpc>
                <a:spcPct val="150000"/>
              </a:lnSpc>
              <a:buNone/>
            </a:pPr>
            <a:r>
              <a:rPr lang="zh-CN" altLang="en-US" sz="2000" dirty="0" smtClean="0">
                <a:latin typeface="微软雅黑" pitchFamily="34" charset="-122"/>
                <a:ea typeface="微软雅黑" pitchFamily="34" charset="-122"/>
              </a:rPr>
              <a:t>电导与溶液和金属相近，电位降相近，时间常数相近，阻抗响应融合，无法分离；</a:t>
            </a:r>
            <a:endParaRPr lang="en-US" altLang="zh-CN" sz="2000" dirty="0" smtClean="0">
              <a:latin typeface="微软雅黑" pitchFamily="34" charset="-122"/>
              <a:ea typeface="微软雅黑" pitchFamily="34" charset="-122"/>
            </a:endParaRPr>
          </a:p>
          <a:p>
            <a:pPr marL="457200" indent="-9525">
              <a:lnSpc>
                <a:spcPct val="150000"/>
              </a:lnSpc>
              <a:buNone/>
            </a:pPr>
            <a:r>
              <a:rPr lang="zh-CN" altLang="en-US" sz="2000" b="1" dirty="0" smtClean="0">
                <a:latin typeface="微软雅黑" pitchFamily="34" charset="-122"/>
                <a:ea typeface="微软雅黑" pitchFamily="34" charset="-122"/>
              </a:rPr>
              <a:t>电流分支</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致密性、孔隙、缺陷、均一性、</a:t>
            </a:r>
            <a:endParaRPr lang="en-US" altLang="zh-CN" sz="2000" dirty="0" smtClean="0">
              <a:latin typeface="微软雅黑" pitchFamily="34" charset="-122"/>
              <a:ea typeface="微软雅黑" pitchFamily="34" charset="-122"/>
            </a:endParaRPr>
          </a:p>
          <a:p>
            <a:pPr marL="457200" indent="-9525">
              <a:lnSpc>
                <a:spcPct val="150000"/>
              </a:lnSpc>
              <a:buNone/>
            </a:pPr>
            <a:r>
              <a:rPr lang="zh-CN" altLang="en-US" sz="2000" dirty="0" smtClean="0">
                <a:latin typeface="微软雅黑" pitchFamily="34" charset="-122"/>
                <a:ea typeface="微软雅黑" pitchFamily="34" charset="-122"/>
              </a:rPr>
              <a:t>强分支电流组件阻抗谱响应最强；</a:t>
            </a:r>
            <a:endParaRPr lang="en-US" altLang="zh-CN" sz="2000" dirty="0" smtClean="0">
              <a:latin typeface="微软雅黑" pitchFamily="34" charset="-122"/>
              <a:ea typeface="微软雅黑" pitchFamily="34" charset="-122"/>
            </a:endParaRPr>
          </a:p>
          <a:p>
            <a:pPr marL="457200" indent="-457200">
              <a:lnSpc>
                <a:spcPct val="150000"/>
              </a:lnSpc>
              <a:buClr>
                <a:schemeClr val="tx1"/>
              </a:buClr>
              <a:buSzPct val="100000"/>
              <a:buFont typeface="+mj-lt"/>
              <a:buAutoNum type="arabicPeriod" startAt="2"/>
            </a:pPr>
            <a:r>
              <a:rPr lang="zh-CN" altLang="en-US" sz="2000" b="1" dirty="0" smtClean="0">
                <a:latin typeface="微软雅黑" pitchFamily="34" charset="-122"/>
                <a:ea typeface="微软雅黑" pitchFamily="34" charset="-122"/>
              </a:rPr>
              <a:t>分级逐层解析法</a:t>
            </a:r>
            <a:r>
              <a:rPr lang="en-US" altLang="zh-CN" sz="2000" b="1" dirty="0" smtClean="0">
                <a:latin typeface="微软雅黑" pitchFamily="34" charset="-122"/>
                <a:ea typeface="微软雅黑" pitchFamily="34" charset="-122"/>
              </a:rPr>
              <a:t>		 </a:t>
            </a:r>
            <a:r>
              <a:rPr lang="en-US" altLang="zh-CN" sz="2000" b="1" dirty="0" smtClean="0">
                <a:latin typeface="微软雅黑" pitchFamily="34" charset="-122"/>
                <a:ea typeface="微软雅黑" pitchFamily="34" charset="-122"/>
                <a:sym typeface="Symbol"/>
              </a:rPr>
              <a:t>	        </a:t>
            </a:r>
            <a:endParaRPr lang="en-US" altLang="zh-CN" sz="2000" b="1" dirty="0" smtClean="0">
              <a:latin typeface="微软雅黑" pitchFamily="34" charset="-122"/>
              <a:ea typeface="微软雅黑" pitchFamily="34" charset="-122"/>
            </a:endParaRPr>
          </a:p>
          <a:p>
            <a:pPr marL="457200" indent="-457200">
              <a:lnSpc>
                <a:spcPct val="150000"/>
              </a:lnSpc>
              <a:buClr>
                <a:schemeClr val="tx1"/>
              </a:buClr>
              <a:buSzPct val="100000"/>
              <a:buFont typeface="+mj-lt"/>
              <a:buAutoNum type="arabicPeriod" startAt="2"/>
            </a:pPr>
            <a:r>
              <a:rPr lang="zh-CN" altLang="en-US" sz="2000" b="1" dirty="0" smtClean="0">
                <a:latin typeface="微软雅黑" pitchFamily="34" charset="-122"/>
                <a:ea typeface="微软雅黑" pitchFamily="34" charset="-122"/>
              </a:rPr>
              <a:t>腐蚀过程相</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界面图解法</a:t>
            </a:r>
            <a:endParaRPr lang="en-US" altLang="zh-CN" sz="2000" b="1" dirty="0" smtClean="0">
              <a:latin typeface="微软雅黑" pitchFamily="34" charset="-122"/>
              <a:ea typeface="微软雅黑" pitchFamily="34" charset="-122"/>
            </a:endParaRPr>
          </a:p>
          <a:p>
            <a:pPr marL="457200" indent="-457200">
              <a:lnSpc>
                <a:spcPct val="150000"/>
              </a:lnSpc>
              <a:buClr>
                <a:schemeClr val="tx1"/>
              </a:buClr>
              <a:buSzPct val="100000"/>
              <a:buNone/>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在腐蚀体系相</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界面图上分析膜体系中溶液</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膜</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金属的电流状态，电位降和电流支的分布，再进行组件模拟相应等效元件和连接方式。</a:t>
            </a:r>
            <a:endParaRPr lang="en-US" altLang="zh-CN" sz="2000" dirty="0" smtClean="0">
              <a:latin typeface="微软雅黑" pitchFamily="34" charset="-122"/>
              <a:ea typeface="微软雅黑" pitchFamily="34" charset="-122"/>
            </a:endParaRPr>
          </a:p>
          <a:p>
            <a:pPr>
              <a:lnSpc>
                <a:spcPct val="150000"/>
              </a:lnSpc>
              <a:buNone/>
            </a:pPr>
            <a:endParaRPr lang="zh-CN" altLang="en-US" sz="2000"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8758262" y="6400800"/>
            <a:ext cx="385738" cy="457200"/>
          </a:xfrm>
        </p:spPr>
        <p:txBody>
          <a:bodyPr/>
          <a:lstStyle/>
          <a:p>
            <a:pPr>
              <a:defRPr/>
            </a:pPr>
            <a:fld id="{705EF948-7358-4CA2-B872-583E31FB6E6A}" type="slidenum">
              <a:rPr lang="zh-CN" altLang="en-US" smtClean="0"/>
              <a:pPr>
                <a:defRPr/>
              </a:pPr>
              <a:t>21</a:t>
            </a:fld>
            <a:endParaRPr lang="en-US" altLang="zh-CN" dirty="0"/>
          </a:p>
        </p:txBody>
      </p:sp>
      <p:pic>
        <p:nvPicPr>
          <p:cNvPr id="578561" name="Picture 1"/>
          <p:cNvPicPr>
            <a:picLocks noChangeAspect="1" noChangeArrowheads="1"/>
          </p:cNvPicPr>
          <p:nvPr/>
        </p:nvPicPr>
        <p:blipFill>
          <a:blip r:embed="rId2" cstate="print"/>
          <a:srcRect/>
          <a:stretch>
            <a:fillRect/>
          </a:stretch>
        </p:blipFill>
        <p:spPr bwMode="auto">
          <a:xfrm>
            <a:off x="2786050" y="4357694"/>
            <a:ext cx="1247775" cy="390525"/>
          </a:xfrm>
          <a:prstGeom prst="rect">
            <a:avLst/>
          </a:prstGeom>
          <a:noFill/>
          <a:ln w="9525">
            <a:noFill/>
            <a:miter lim="800000"/>
            <a:headEnd/>
            <a:tailEnd/>
          </a:ln>
          <a:effectLst/>
        </p:spPr>
      </p:pic>
      <p:pic>
        <p:nvPicPr>
          <p:cNvPr id="578562" name="Picture 2"/>
          <p:cNvPicPr>
            <a:picLocks noChangeAspect="1" noChangeArrowheads="1"/>
          </p:cNvPicPr>
          <p:nvPr/>
        </p:nvPicPr>
        <p:blipFill>
          <a:blip r:embed="rId3" cstate="print"/>
          <a:srcRect/>
          <a:stretch>
            <a:fillRect/>
          </a:stretch>
        </p:blipFill>
        <p:spPr bwMode="auto">
          <a:xfrm>
            <a:off x="4572000" y="4214818"/>
            <a:ext cx="904875" cy="647700"/>
          </a:xfrm>
          <a:prstGeom prst="rect">
            <a:avLst/>
          </a:prstGeom>
          <a:noFill/>
          <a:ln w="9525">
            <a:noFill/>
            <a:miter lim="800000"/>
            <a:headEnd/>
            <a:tailEnd/>
          </a:ln>
          <a:effectLst/>
        </p:spPr>
      </p:pic>
      <p:pic>
        <p:nvPicPr>
          <p:cNvPr id="578563" name="Picture 3"/>
          <p:cNvPicPr>
            <a:picLocks noChangeAspect="1" noChangeArrowheads="1"/>
          </p:cNvPicPr>
          <p:nvPr/>
        </p:nvPicPr>
        <p:blipFill>
          <a:blip r:embed="rId4" cstate="print"/>
          <a:srcRect/>
          <a:stretch>
            <a:fillRect/>
          </a:stretch>
        </p:blipFill>
        <p:spPr bwMode="auto">
          <a:xfrm>
            <a:off x="6143636" y="4071942"/>
            <a:ext cx="904875" cy="923925"/>
          </a:xfrm>
          <a:prstGeom prst="rect">
            <a:avLst/>
          </a:prstGeom>
          <a:noFill/>
          <a:ln w="9525">
            <a:noFill/>
            <a:miter lim="800000"/>
            <a:headEnd/>
            <a:tailEnd/>
          </a:ln>
          <a:effectLst/>
        </p:spPr>
      </p:pic>
      <p:pic>
        <p:nvPicPr>
          <p:cNvPr id="578564" name="Picture 4"/>
          <p:cNvPicPr>
            <a:picLocks noChangeAspect="1" noChangeArrowheads="1"/>
          </p:cNvPicPr>
          <p:nvPr/>
        </p:nvPicPr>
        <p:blipFill>
          <a:blip r:embed="rId5" cstate="print"/>
          <a:srcRect/>
          <a:stretch>
            <a:fillRect/>
          </a:stretch>
        </p:blipFill>
        <p:spPr bwMode="auto">
          <a:xfrm>
            <a:off x="7643834" y="4071942"/>
            <a:ext cx="1225360" cy="928694"/>
          </a:xfrm>
          <a:prstGeom prst="rect">
            <a:avLst/>
          </a:prstGeom>
          <a:noFill/>
          <a:ln w="9525">
            <a:noFill/>
            <a:miter lim="800000"/>
            <a:headEnd/>
            <a:tailEnd/>
          </a:ln>
          <a:effectLst/>
        </p:spPr>
      </p:pic>
      <p:pic>
        <p:nvPicPr>
          <p:cNvPr id="578571" name="Picture 11"/>
          <p:cNvPicPr>
            <a:picLocks noChangeAspect="1" noChangeArrowheads="1"/>
          </p:cNvPicPr>
          <p:nvPr/>
        </p:nvPicPr>
        <p:blipFill>
          <a:blip r:embed="rId6" cstate="print"/>
          <a:srcRect/>
          <a:stretch>
            <a:fillRect/>
          </a:stretch>
        </p:blipFill>
        <p:spPr bwMode="auto">
          <a:xfrm>
            <a:off x="4000496" y="4429132"/>
            <a:ext cx="571504" cy="295275"/>
          </a:xfrm>
          <a:prstGeom prst="rect">
            <a:avLst/>
          </a:prstGeom>
          <a:noFill/>
          <a:ln w="9525">
            <a:noFill/>
            <a:miter lim="800000"/>
            <a:headEnd/>
            <a:tailEnd/>
          </a:ln>
          <a:effectLst/>
        </p:spPr>
      </p:pic>
      <p:pic>
        <p:nvPicPr>
          <p:cNvPr id="14" name="Picture 11"/>
          <p:cNvPicPr>
            <a:picLocks noChangeAspect="1" noChangeArrowheads="1"/>
          </p:cNvPicPr>
          <p:nvPr/>
        </p:nvPicPr>
        <p:blipFill>
          <a:blip r:embed="rId6" cstate="print"/>
          <a:srcRect/>
          <a:stretch>
            <a:fillRect/>
          </a:stretch>
        </p:blipFill>
        <p:spPr bwMode="auto">
          <a:xfrm>
            <a:off x="5500694" y="4429132"/>
            <a:ext cx="642942" cy="295275"/>
          </a:xfrm>
          <a:prstGeom prst="rect">
            <a:avLst/>
          </a:prstGeom>
          <a:noFill/>
          <a:ln w="9525">
            <a:noFill/>
            <a:miter lim="800000"/>
            <a:headEnd/>
            <a:tailEnd/>
          </a:ln>
          <a:effectLst/>
        </p:spPr>
      </p:pic>
      <p:pic>
        <p:nvPicPr>
          <p:cNvPr id="15" name="Picture 11"/>
          <p:cNvPicPr>
            <a:picLocks noChangeAspect="1" noChangeArrowheads="1"/>
          </p:cNvPicPr>
          <p:nvPr/>
        </p:nvPicPr>
        <p:blipFill>
          <a:blip r:embed="rId6" cstate="print"/>
          <a:srcRect/>
          <a:stretch>
            <a:fillRect/>
          </a:stretch>
        </p:blipFill>
        <p:spPr bwMode="auto">
          <a:xfrm>
            <a:off x="7072330" y="4500570"/>
            <a:ext cx="571504" cy="295275"/>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78561"/>
                                        </p:tgtEl>
                                        <p:attrNameLst>
                                          <p:attrName>style.visibility</p:attrName>
                                        </p:attrNameLst>
                                      </p:cBhvr>
                                      <p:to>
                                        <p:strVal val="visible"/>
                                      </p:to>
                                    </p:set>
                                    <p:animEffect transition="in" filter="slide(fromBottom)">
                                      <p:cBhvr>
                                        <p:cTn id="7" dur="500"/>
                                        <p:tgtEl>
                                          <p:spTgt spid="57856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78571"/>
                                        </p:tgtEl>
                                        <p:attrNameLst>
                                          <p:attrName>style.visibility</p:attrName>
                                        </p:attrNameLst>
                                      </p:cBhvr>
                                      <p:to>
                                        <p:strVal val="visible"/>
                                      </p:to>
                                    </p:set>
                                    <p:animEffect transition="in" filter="slide(fromBottom)">
                                      <p:cBhvr>
                                        <p:cTn id="12" dur="500"/>
                                        <p:tgtEl>
                                          <p:spTgt spid="578571"/>
                                        </p:tgtEl>
                                      </p:cBhvr>
                                    </p:animEffect>
                                  </p:childTnLst>
                                </p:cTn>
                              </p:par>
                              <p:par>
                                <p:cTn id="13" presetID="12" presetClass="entr" presetSubtype="4" fill="hold" nodeType="withEffect">
                                  <p:stCondLst>
                                    <p:cond delay="0"/>
                                  </p:stCondLst>
                                  <p:childTnLst>
                                    <p:set>
                                      <p:cBhvr>
                                        <p:cTn id="14" dur="1" fill="hold">
                                          <p:stCondLst>
                                            <p:cond delay="0"/>
                                          </p:stCondLst>
                                        </p:cTn>
                                        <p:tgtEl>
                                          <p:spTgt spid="578562"/>
                                        </p:tgtEl>
                                        <p:attrNameLst>
                                          <p:attrName>style.visibility</p:attrName>
                                        </p:attrNameLst>
                                      </p:cBhvr>
                                      <p:to>
                                        <p:strVal val="visible"/>
                                      </p:to>
                                    </p:set>
                                    <p:animEffect transition="in" filter="slide(fromBottom)">
                                      <p:cBhvr>
                                        <p:cTn id="15" dur="500"/>
                                        <p:tgtEl>
                                          <p:spTgt spid="57856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578563"/>
                                        </p:tgtEl>
                                        <p:attrNameLst>
                                          <p:attrName>style.visibility</p:attrName>
                                        </p:attrNameLst>
                                      </p:cBhvr>
                                      <p:to>
                                        <p:strVal val="visible"/>
                                      </p:to>
                                    </p:set>
                                    <p:animEffect transition="in" filter="slide(fromBottom)">
                                      <p:cBhvr>
                                        <p:cTn id="23" dur="500"/>
                                        <p:tgtEl>
                                          <p:spTgt spid="57856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lide(fromBottom)">
                                      <p:cBhvr>
                                        <p:cTn id="28" dur="500"/>
                                        <p:tgtEl>
                                          <p:spTgt spid="15"/>
                                        </p:tgtEl>
                                      </p:cBhvr>
                                    </p:animEffect>
                                  </p:childTnLst>
                                </p:cTn>
                              </p:par>
                              <p:par>
                                <p:cTn id="29" presetID="12" presetClass="entr" presetSubtype="4" fill="hold" nodeType="withEffect">
                                  <p:stCondLst>
                                    <p:cond delay="0"/>
                                  </p:stCondLst>
                                  <p:childTnLst>
                                    <p:set>
                                      <p:cBhvr>
                                        <p:cTn id="30" dur="1" fill="hold">
                                          <p:stCondLst>
                                            <p:cond delay="0"/>
                                          </p:stCondLst>
                                        </p:cTn>
                                        <p:tgtEl>
                                          <p:spTgt spid="578564"/>
                                        </p:tgtEl>
                                        <p:attrNameLst>
                                          <p:attrName>style.visibility</p:attrName>
                                        </p:attrNameLst>
                                      </p:cBhvr>
                                      <p:to>
                                        <p:strVal val="visible"/>
                                      </p:to>
                                    </p:set>
                                    <p:animEffect transition="in" filter="slide(fromBottom)">
                                      <p:cBhvr>
                                        <p:cTn id="31" dur="500"/>
                                        <p:tgtEl>
                                          <p:spTgt spid="578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86824" y="6400800"/>
            <a:ext cx="457176" cy="457200"/>
          </a:xfrm>
        </p:spPr>
        <p:txBody>
          <a:bodyPr/>
          <a:lstStyle/>
          <a:p>
            <a:pPr>
              <a:defRPr/>
            </a:pPr>
            <a:fld id="{1D1FA493-BA0B-488F-B80C-5C242CFDAC61}" type="slidenum">
              <a:rPr lang="zh-CN" altLang="en-US" smtClean="0"/>
              <a:pPr>
                <a:defRPr/>
              </a:pPr>
              <a:t>22</a:t>
            </a:fld>
            <a:endParaRPr lang="en-US" altLang="zh-CN" dirty="0"/>
          </a:p>
        </p:txBody>
      </p:sp>
      <p:pic>
        <p:nvPicPr>
          <p:cNvPr id="589827" name="Picture 3"/>
          <p:cNvPicPr>
            <a:picLocks noChangeAspect="1" noChangeArrowheads="1"/>
          </p:cNvPicPr>
          <p:nvPr/>
        </p:nvPicPr>
        <p:blipFill>
          <a:blip r:embed="rId2" cstate="print"/>
          <a:srcRect/>
          <a:stretch>
            <a:fillRect/>
          </a:stretch>
        </p:blipFill>
        <p:spPr bwMode="auto">
          <a:xfrm>
            <a:off x="6215074" y="357166"/>
            <a:ext cx="2145713" cy="2967039"/>
          </a:xfrm>
          <a:prstGeom prst="rect">
            <a:avLst/>
          </a:prstGeom>
          <a:noFill/>
          <a:ln w="9525">
            <a:noFill/>
            <a:miter lim="800000"/>
            <a:headEnd/>
            <a:tailEnd/>
          </a:ln>
          <a:effectLst/>
        </p:spPr>
      </p:pic>
      <p:pic>
        <p:nvPicPr>
          <p:cNvPr id="589829" name="Picture 5"/>
          <p:cNvPicPr>
            <a:picLocks noChangeAspect="1" noChangeArrowheads="1"/>
          </p:cNvPicPr>
          <p:nvPr/>
        </p:nvPicPr>
        <p:blipFill>
          <a:blip r:embed="rId3" cstate="print"/>
          <a:srcRect/>
          <a:stretch>
            <a:fillRect/>
          </a:stretch>
        </p:blipFill>
        <p:spPr bwMode="auto">
          <a:xfrm>
            <a:off x="1285852" y="3500438"/>
            <a:ext cx="2105026" cy="2922512"/>
          </a:xfrm>
          <a:prstGeom prst="rect">
            <a:avLst/>
          </a:prstGeom>
          <a:noFill/>
          <a:ln w="9525">
            <a:noFill/>
            <a:miter lim="800000"/>
            <a:headEnd/>
            <a:tailEnd/>
          </a:ln>
          <a:effectLst/>
        </p:spPr>
      </p:pic>
      <p:pic>
        <p:nvPicPr>
          <p:cNvPr id="589830" name="Picture 6"/>
          <p:cNvPicPr>
            <a:picLocks noChangeAspect="1" noChangeArrowheads="1"/>
          </p:cNvPicPr>
          <p:nvPr/>
        </p:nvPicPr>
        <p:blipFill>
          <a:blip r:embed="rId4" cstate="print"/>
          <a:srcRect/>
          <a:stretch>
            <a:fillRect/>
          </a:stretch>
        </p:blipFill>
        <p:spPr bwMode="auto">
          <a:xfrm>
            <a:off x="3786182" y="3500438"/>
            <a:ext cx="2143140" cy="2947987"/>
          </a:xfrm>
          <a:prstGeom prst="rect">
            <a:avLst/>
          </a:prstGeom>
          <a:noFill/>
          <a:ln w="9525">
            <a:noFill/>
            <a:miter lim="800000"/>
            <a:headEnd/>
            <a:tailEnd/>
          </a:ln>
          <a:effectLst/>
        </p:spPr>
      </p:pic>
      <p:pic>
        <p:nvPicPr>
          <p:cNvPr id="589831" name="Picture 7"/>
          <p:cNvPicPr>
            <a:picLocks noChangeAspect="1" noChangeArrowheads="1"/>
          </p:cNvPicPr>
          <p:nvPr/>
        </p:nvPicPr>
        <p:blipFill>
          <a:blip r:embed="rId5" cstate="print"/>
          <a:srcRect/>
          <a:stretch>
            <a:fillRect/>
          </a:stretch>
        </p:blipFill>
        <p:spPr bwMode="auto">
          <a:xfrm>
            <a:off x="6286512" y="3500438"/>
            <a:ext cx="2071702" cy="2943225"/>
          </a:xfrm>
          <a:prstGeom prst="rect">
            <a:avLst/>
          </a:prstGeom>
          <a:noFill/>
          <a:ln w="9525">
            <a:noFill/>
            <a:miter lim="800000"/>
            <a:headEnd/>
            <a:tailEnd/>
          </a:ln>
          <a:effectLst/>
        </p:spPr>
      </p:pic>
      <p:pic>
        <p:nvPicPr>
          <p:cNvPr id="589832" name="Picture 8"/>
          <p:cNvPicPr>
            <a:picLocks noChangeAspect="1" noChangeArrowheads="1"/>
          </p:cNvPicPr>
          <p:nvPr/>
        </p:nvPicPr>
        <p:blipFill>
          <a:blip r:embed="rId6" cstate="print"/>
          <a:srcRect/>
          <a:stretch>
            <a:fillRect/>
          </a:stretch>
        </p:blipFill>
        <p:spPr bwMode="auto">
          <a:xfrm>
            <a:off x="3786182" y="357166"/>
            <a:ext cx="2171700" cy="2990850"/>
          </a:xfrm>
          <a:prstGeom prst="rect">
            <a:avLst/>
          </a:prstGeom>
          <a:noFill/>
          <a:ln w="9525">
            <a:noFill/>
            <a:miter lim="800000"/>
            <a:headEnd/>
            <a:tailEnd/>
          </a:ln>
          <a:effectLst/>
        </p:spPr>
      </p:pic>
      <p:pic>
        <p:nvPicPr>
          <p:cNvPr id="11" name="Picture 1"/>
          <p:cNvPicPr>
            <a:picLocks noChangeAspect="1" noChangeArrowheads="1"/>
          </p:cNvPicPr>
          <p:nvPr/>
        </p:nvPicPr>
        <p:blipFill>
          <a:blip r:embed="rId7" cstate="print"/>
          <a:srcRect/>
          <a:stretch>
            <a:fillRect/>
          </a:stretch>
        </p:blipFill>
        <p:spPr bwMode="auto">
          <a:xfrm>
            <a:off x="1285852" y="357166"/>
            <a:ext cx="2171700" cy="3019425"/>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142844" y="142852"/>
            <a:ext cx="8858312" cy="50006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marL="541338" marR="0" lvl="0" indent="-541338" algn="ctr" defTabSz="914400" rtl="0" eaLnBrk="0" fontAlgn="base" latinLnBrk="0" hangingPunct="0">
              <a:lnSpc>
                <a:spcPct val="150000"/>
              </a:lnSpc>
              <a:spcBef>
                <a:spcPct val="0"/>
              </a:spcBef>
              <a:spcAft>
                <a:spcPct val="0"/>
              </a:spcAft>
              <a:buClrTx/>
              <a:buSzTx/>
              <a:buFontTx/>
              <a:buNone/>
              <a:tabLst/>
              <a:defRPr/>
            </a:pPr>
            <a:r>
              <a:rPr kumimoji="0" lang="en-US" altLang="zh-CN" b="1" i="0" u="none" strike="noStrike" kern="0" cap="none" spc="300" normalizeH="0" baseline="0" noProof="0" dirty="0" smtClean="0">
                <a:ln>
                  <a:noFill/>
                </a:ln>
                <a:solidFill>
                  <a:srgbClr val="FFFF00"/>
                </a:solidFill>
                <a:effectLst>
                  <a:outerShdw blurRad="38100" dist="38100" dir="2700000" algn="tl">
                    <a:srgbClr val="000000"/>
                  </a:outerShdw>
                </a:effectLst>
                <a:uLnTx/>
                <a:uFillTx/>
                <a:latin typeface="微软雅黑" pitchFamily="34" charset="-122"/>
                <a:ea typeface="微软雅黑" pitchFamily="34" charset="-122"/>
                <a:cs typeface="+mj-cs"/>
              </a:rPr>
              <a:t>4.6 </a:t>
            </a:r>
            <a:r>
              <a:rPr kumimoji="0" lang="zh-CN" altLang="en-US" b="1" i="0" u="none" strike="noStrike" kern="0" cap="none" spc="300" normalizeH="0" baseline="0" noProof="0" dirty="0" smtClean="0">
                <a:ln>
                  <a:noFill/>
                </a:ln>
                <a:solidFill>
                  <a:srgbClr val="FFFF00"/>
                </a:solidFill>
                <a:effectLst>
                  <a:outerShdw blurRad="38100" dist="38100" dir="2700000" algn="tl">
                    <a:srgbClr val="000000"/>
                  </a:outerShdw>
                </a:effectLst>
                <a:uLnTx/>
                <a:uFillTx/>
                <a:latin typeface="微软雅黑" pitchFamily="34" charset="-122"/>
                <a:ea typeface="微软雅黑" pitchFamily="34" charset="-122"/>
                <a:cs typeface="+mj-cs"/>
              </a:rPr>
              <a:t>等效电路模型解析中常见的问题</a:t>
            </a:r>
            <a:endParaRPr kumimoji="0" lang="zh-CN" altLang="en-US" b="1" i="0" u="none" strike="noStrike" kern="0" cap="none" spc="300" normalizeH="0" baseline="0" noProof="0" dirty="0">
              <a:ln>
                <a:noFill/>
              </a:ln>
              <a:solidFill>
                <a:srgbClr val="FFFF00"/>
              </a:solidFill>
              <a:effectLst>
                <a:outerShdw blurRad="38100" dist="38100" dir="2700000" algn="tl">
                  <a:srgbClr val="000000"/>
                </a:outerShdw>
              </a:effectLst>
              <a:uLnTx/>
              <a:uFillTx/>
              <a:latin typeface="微软雅黑" pitchFamily="34" charset="-122"/>
              <a:ea typeface="微软雅黑" pitchFamily="34" charset="-122"/>
              <a:cs typeface="+mj-cs"/>
            </a:endParaRPr>
          </a:p>
        </p:txBody>
      </p:sp>
      <p:sp>
        <p:nvSpPr>
          <p:cNvPr id="5" name="TextBox 4"/>
          <p:cNvSpPr txBox="1"/>
          <p:nvPr/>
        </p:nvSpPr>
        <p:spPr>
          <a:xfrm>
            <a:off x="285720" y="642918"/>
            <a:ext cx="8572560" cy="6001643"/>
          </a:xfrm>
          <a:prstGeom prst="rect">
            <a:avLst/>
          </a:prstGeom>
          <a:noFill/>
        </p:spPr>
        <p:txBody>
          <a:bodyPr wrap="square" rtlCol="0">
            <a:spAutoFit/>
          </a:bodyPr>
          <a:lstStyle/>
          <a:p>
            <a:pPr>
              <a:lnSpc>
                <a:spcPct val="150000"/>
              </a:lnSpc>
            </a:pPr>
            <a:r>
              <a:rPr lang="zh-CN" altLang="en-US" sz="2400" b="1" dirty="0" smtClean="0">
                <a:solidFill>
                  <a:schemeClr val="tx1"/>
                </a:solidFill>
                <a:latin typeface="微软雅黑" pitchFamily="34" charset="-122"/>
                <a:ea typeface="微软雅黑" pitchFamily="34" charset="-122"/>
              </a:rPr>
              <a:t>建立等效电路模型目的：</a:t>
            </a:r>
            <a:r>
              <a:rPr lang="zh-CN" altLang="en-US" sz="2400" dirty="0" smtClean="0">
                <a:solidFill>
                  <a:schemeClr val="tx1"/>
                </a:solidFill>
                <a:latin typeface="微软雅黑" pitchFamily="34" charset="-122"/>
                <a:ea typeface="微软雅黑" pitchFamily="34" charset="-122"/>
              </a:rPr>
              <a:t>找到 </a:t>
            </a:r>
            <a:r>
              <a:rPr lang="en-US" altLang="zh-CN" sz="2400" dirty="0" smtClean="0">
                <a:solidFill>
                  <a:schemeClr val="tx1"/>
                </a:solidFill>
                <a:latin typeface="微软雅黑" pitchFamily="34" charset="-122"/>
                <a:ea typeface="微软雅黑" pitchFamily="34" charset="-122"/>
              </a:rPr>
              <a:t>EQC</a:t>
            </a:r>
            <a:r>
              <a:rPr lang="en-US" altLang="zh-CN" sz="2400" dirty="0" smtClean="0">
                <a:solidFill>
                  <a:schemeClr val="tx1"/>
                </a:solidFill>
                <a:latin typeface="微软雅黑" pitchFamily="34" charset="-122"/>
                <a:ea typeface="微软雅黑" pitchFamily="34" charset="-122"/>
                <a:sym typeface="Symbol"/>
              </a:rPr>
              <a:t>EQCM BCP</a:t>
            </a:r>
            <a:r>
              <a:rPr lang="zh-CN" altLang="en-US" sz="2400" dirty="0" smtClean="0">
                <a:solidFill>
                  <a:schemeClr val="tx1"/>
                </a:solidFill>
                <a:latin typeface="微软雅黑" pitchFamily="34" charset="-122"/>
                <a:ea typeface="微软雅黑" pitchFamily="34" charset="-122"/>
                <a:sym typeface="Symbol"/>
              </a:rPr>
              <a:t>通道</a:t>
            </a:r>
            <a:endParaRPr lang="en-US" altLang="zh-CN" sz="2400" dirty="0" smtClean="0">
              <a:solidFill>
                <a:schemeClr val="tx1"/>
              </a:solidFill>
              <a:latin typeface="微软雅黑" pitchFamily="34" charset="-122"/>
              <a:ea typeface="微软雅黑" pitchFamily="34" charset="-122"/>
            </a:endParaRPr>
          </a:p>
          <a:p>
            <a:pPr marL="355600" indent="-355600">
              <a:lnSpc>
                <a:spcPct val="150000"/>
              </a:lnSpc>
              <a:buFont typeface="Wingdings" pitchFamily="2" charset="2"/>
              <a:buChar char="l"/>
            </a:pPr>
            <a:r>
              <a:rPr lang="zh-CN" altLang="en-US" sz="2000" dirty="0" smtClean="0">
                <a:solidFill>
                  <a:srgbClr val="FFFF00"/>
                </a:solidFill>
                <a:latin typeface="微软雅黑" pitchFamily="34" charset="-122"/>
                <a:ea typeface="微软雅黑" pitchFamily="34" charset="-122"/>
              </a:rPr>
              <a:t>认识腐蚀行为特征、影响因素、子过程结构和作用机理；</a:t>
            </a:r>
            <a:endParaRPr lang="en-US" altLang="zh-CN" sz="2000" dirty="0" smtClean="0">
              <a:solidFill>
                <a:srgbClr val="FFFF00"/>
              </a:solidFill>
              <a:latin typeface="微软雅黑" pitchFamily="34" charset="-122"/>
              <a:ea typeface="微软雅黑" pitchFamily="34" charset="-122"/>
            </a:endParaRPr>
          </a:p>
          <a:p>
            <a:pPr marL="355600" indent="-355600">
              <a:lnSpc>
                <a:spcPct val="150000"/>
              </a:lnSpc>
              <a:buFont typeface="Wingdings" pitchFamily="2" charset="2"/>
              <a:buChar char="l"/>
            </a:pPr>
            <a:r>
              <a:rPr lang="zh-CN" altLang="en-US" sz="2000" dirty="0" smtClean="0">
                <a:solidFill>
                  <a:srgbClr val="FFFF00"/>
                </a:solidFill>
                <a:latin typeface="微软雅黑" pitchFamily="34" charset="-122"/>
                <a:ea typeface="微软雅黑" pitchFamily="34" charset="-122"/>
              </a:rPr>
              <a:t>计算腐蚀参数和预测腐蚀行为。</a:t>
            </a:r>
            <a:endParaRPr lang="en-US" altLang="zh-CN" sz="2000" dirty="0" smtClean="0">
              <a:solidFill>
                <a:srgbClr val="FFFF00"/>
              </a:solidFill>
              <a:latin typeface="微软雅黑" pitchFamily="34" charset="-122"/>
              <a:ea typeface="微软雅黑" pitchFamily="34" charset="-122"/>
            </a:endParaRPr>
          </a:p>
          <a:p>
            <a:pPr>
              <a:lnSpc>
                <a:spcPct val="150000"/>
              </a:lnSpc>
            </a:pPr>
            <a:endParaRPr lang="en-US" altLang="zh-CN" sz="2400" b="1" dirty="0" smtClean="0">
              <a:solidFill>
                <a:schemeClr val="tx1"/>
              </a:solidFill>
              <a:latin typeface="微软雅黑" pitchFamily="34" charset="-122"/>
              <a:ea typeface="微软雅黑" pitchFamily="34" charset="-122"/>
            </a:endParaRPr>
          </a:p>
          <a:p>
            <a:pPr marL="1524000" indent="-1524000">
              <a:lnSpc>
                <a:spcPct val="150000"/>
              </a:lnSpc>
            </a:pPr>
            <a:r>
              <a:rPr lang="zh-CN" altLang="en-US" sz="2400" b="1" dirty="0" smtClean="0">
                <a:solidFill>
                  <a:schemeClr val="tx1"/>
                </a:solidFill>
                <a:latin typeface="微软雅黑" pitchFamily="34" charset="-122"/>
                <a:ea typeface="微软雅黑" pitchFamily="34" charset="-122"/>
              </a:rPr>
              <a:t>建模准则：</a:t>
            </a:r>
            <a:r>
              <a:rPr lang="zh-CN" altLang="en-US" sz="2400" dirty="0" smtClean="0">
                <a:solidFill>
                  <a:schemeClr val="tx1"/>
                </a:solidFill>
                <a:latin typeface="微软雅黑" pitchFamily="34" charset="-122"/>
                <a:ea typeface="微软雅黑" pitchFamily="34" charset="-122"/>
              </a:rPr>
              <a:t>等效电路模型必须与腐蚀电极过程的结构和机理一致：</a:t>
            </a:r>
            <a:r>
              <a:rPr lang="en-US" altLang="zh-CN" sz="2400" dirty="0" smtClean="0">
                <a:solidFill>
                  <a:schemeClr val="tx1"/>
                </a:solidFill>
                <a:latin typeface="微软雅黑" pitchFamily="34" charset="-122"/>
                <a:ea typeface="微软雅黑" pitchFamily="34" charset="-122"/>
                <a:sym typeface="Symbol"/>
              </a:rPr>
              <a:t>EQCM BCP </a:t>
            </a:r>
          </a:p>
          <a:p>
            <a:pPr marL="447675">
              <a:lnSpc>
                <a:spcPct val="150000"/>
              </a:lnSpc>
            </a:pPr>
            <a:r>
              <a:rPr lang="en-US" altLang="zh-CN" sz="2000" dirty="0" smtClean="0">
                <a:solidFill>
                  <a:schemeClr val="tx1"/>
                </a:solidFill>
                <a:latin typeface="微软雅黑" pitchFamily="34" charset="-122"/>
                <a:ea typeface="微软雅黑" pitchFamily="34" charset="-122"/>
              </a:rPr>
              <a:t>EQC</a:t>
            </a:r>
            <a:r>
              <a:rPr lang="en-US" altLang="zh-CN" sz="2000" dirty="0" smtClean="0">
                <a:solidFill>
                  <a:schemeClr val="tx1"/>
                </a:solidFill>
                <a:latin typeface="微软雅黑" pitchFamily="34" charset="-122"/>
                <a:ea typeface="微软雅黑" pitchFamily="34" charset="-122"/>
                <a:sym typeface="Symbol"/>
              </a:rPr>
              <a:t> EIS</a:t>
            </a:r>
            <a:r>
              <a:rPr lang="zh-CN" altLang="en-US" sz="2000" dirty="0" smtClean="0">
                <a:solidFill>
                  <a:schemeClr val="tx1"/>
                </a:solidFill>
                <a:latin typeface="微软雅黑" pitchFamily="34" charset="-122"/>
                <a:ea typeface="微软雅黑" pitchFamily="34" charset="-122"/>
                <a:sym typeface="Symbol"/>
              </a:rPr>
              <a:t>通道虽然证实阻抗谱响应一致，但与</a:t>
            </a:r>
            <a:r>
              <a:rPr lang="en-US" altLang="zh-CN" sz="2000" dirty="0" smtClean="0">
                <a:solidFill>
                  <a:schemeClr val="tx1"/>
                </a:solidFill>
                <a:latin typeface="微软雅黑" pitchFamily="34" charset="-122"/>
                <a:ea typeface="微软雅黑" pitchFamily="34" charset="-122"/>
                <a:sym typeface="Symbol"/>
              </a:rPr>
              <a:t>BCP</a:t>
            </a:r>
            <a:r>
              <a:rPr lang="zh-CN" altLang="en-US" sz="2000" dirty="0" smtClean="0">
                <a:solidFill>
                  <a:schemeClr val="tx1"/>
                </a:solidFill>
                <a:latin typeface="微软雅黑" pitchFamily="34" charset="-122"/>
                <a:ea typeface="微软雅黑" pitchFamily="34" charset="-122"/>
                <a:sym typeface="Symbol"/>
              </a:rPr>
              <a:t>阻抗谱响应一致的</a:t>
            </a:r>
            <a:r>
              <a:rPr lang="en-US" altLang="zh-CN" sz="2000" dirty="0" smtClean="0">
                <a:solidFill>
                  <a:schemeClr val="tx1"/>
                </a:solidFill>
                <a:latin typeface="微软雅黑" pitchFamily="34" charset="-122"/>
                <a:ea typeface="微软雅黑" pitchFamily="34" charset="-122"/>
                <a:sym typeface="Symbol"/>
              </a:rPr>
              <a:t>EQC</a:t>
            </a:r>
            <a:r>
              <a:rPr lang="zh-CN" altLang="en-US" sz="2000" dirty="0" smtClean="0">
                <a:solidFill>
                  <a:schemeClr val="tx1"/>
                </a:solidFill>
                <a:latin typeface="微软雅黑" pitchFamily="34" charset="-122"/>
                <a:ea typeface="微软雅黑" pitchFamily="34" charset="-122"/>
                <a:sym typeface="Symbol"/>
              </a:rPr>
              <a:t>有多个，需要检验哪一个是</a:t>
            </a:r>
            <a:r>
              <a:rPr lang="en-US" altLang="zh-CN" sz="2000" dirty="0" smtClean="0">
                <a:solidFill>
                  <a:schemeClr val="tx1"/>
                </a:solidFill>
                <a:latin typeface="微软雅黑" pitchFamily="34" charset="-122"/>
                <a:ea typeface="微软雅黑" pitchFamily="34" charset="-122"/>
                <a:sym typeface="Symbol"/>
              </a:rPr>
              <a:t>BCP</a:t>
            </a:r>
            <a:r>
              <a:rPr lang="zh-CN" altLang="en-US" sz="2000" dirty="0" smtClean="0">
                <a:solidFill>
                  <a:schemeClr val="tx1"/>
                </a:solidFill>
                <a:latin typeface="微软雅黑" pitchFamily="34" charset="-122"/>
                <a:ea typeface="微软雅黑" pitchFamily="34" charset="-122"/>
                <a:sym typeface="Symbol"/>
              </a:rPr>
              <a:t>的</a:t>
            </a:r>
            <a:r>
              <a:rPr lang="en-US" altLang="zh-CN" sz="2000" dirty="0" smtClean="0">
                <a:solidFill>
                  <a:schemeClr val="tx1"/>
                </a:solidFill>
                <a:latin typeface="微软雅黑" pitchFamily="34" charset="-122"/>
                <a:ea typeface="微软雅黑" pitchFamily="34" charset="-122"/>
                <a:sym typeface="Symbol"/>
              </a:rPr>
              <a:t>EQCM</a:t>
            </a:r>
            <a:r>
              <a:rPr lang="zh-CN" altLang="en-US" sz="2000" dirty="0" smtClean="0">
                <a:solidFill>
                  <a:schemeClr val="tx1"/>
                </a:solidFill>
                <a:latin typeface="微软雅黑" pitchFamily="34" charset="-122"/>
                <a:ea typeface="微软雅黑" pitchFamily="34" charset="-122"/>
                <a:sym typeface="Symbol"/>
              </a:rPr>
              <a:t>。</a:t>
            </a:r>
            <a:endParaRPr lang="en-US" altLang="zh-CN" sz="2000" dirty="0" smtClean="0">
              <a:solidFill>
                <a:schemeClr val="tx1"/>
              </a:solidFill>
              <a:latin typeface="微软雅黑" pitchFamily="34" charset="-122"/>
              <a:ea typeface="微软雅黑" pitchFamily="34" charset="-122"/>
              <a:sym typeface="Symbol"/>
            </a:endParaRPr>
          </a:p>
          <a:p>
            <a:pPr marL="1260475" indent="-1260475">
              <a:lnSpc>
                <a:spcPct val="150000"/>
              </a:lnSpc>
            </a:pPr>
            <a:r>
              <a:rPr lang="zh-CN" altLang="en-US" sz="2000" b="1" dirty="0" smtClean="0">
                <a:solidFill>
                  <a:schemeClr val="tx1"/>
                </a:solidFill>
                <a:latin typeface="微软雅黑" pitchFamily="34" charset="-122"/>
                <a:ea typeface="微软雅黑" pitchFamily="34" charset="-122"/>
                <a:sym typeface="Symbol"/>
              </a:rPr>
              <a:t>检验方法</a:t>
            </a:r>
            <a:r>
              <a:rPr lang="zh-CN" altLang="en-US" sz="2000" dirty="0" smtClean="0">
                <a:solidFill>
                  <a:schemeClr val="tx1"/>
                </a:solidFill>
                <a:latin typeface="微软雅黑" pitchFamily="34" charset="-122"/>
                <a:ea typeface="微软雅黑" pitchFamily="34" charset="-122"/>
                <a:sym typeface="Symbol"/>
              </a:rPr>
              <a:t>：</a:t>
            </a:r>
            <a:r>
              <a:rPr lang="en-US" altLang="zh-CN" sz="2000" dirty="0" smtClean="0">
                <a:solidFill>
                  <a:schemeClr val="tx1"/>
                </a:solidFill>
                <a:latin typeface="微软雅黑" pitchFamily="34" charset="-122"/>
                <a:ea typeface="微软雅黑" pitchFamily="34" charset="-122"/>
                <a:sym typeface="Symbol"/>
              </a:rPr>
              <a:t>EQC WCE EQCM WCP BCP</a:t>
            </a:r>
            <a:r>
              <a:rPr lang="zh-CN" altLang="en-US" sz="2000" dirty="0" smtClean="0">
                <a:solidFill>
                  <a:schemeClr val="tx1"/>
                </a:solidFill>
                <a:latin typeface="微软雅黑" pitchFamily="34" charset="-122"/>
                <a:ea typeface="微软雅黑" pitchFamily="34" charset="-122"/>
                <a:sym typeface="Symbol"/>
              </a:rPr>
              <a:t>，简化</a:t>
            </a:r>
            <a:r>
              <a:rPr lang="en-US" altLang="zh-CN" sz="2000" dirty="0" smtClean="0">
                <a:solidFill>
                  <a:schemeClr val="tx1"/>
                </a:solidFill>
                <a:latin typeface="微软雅黑" pitchFamily="34" charset="-122"/>
                <a:ea typeface="微软雅黑" pitchFamily="34" charset="-122"/>
                <a:sym typeface="Symbol"/>
              </a:rPr>
              <a:t>EQC WCE BCP</a:t>
            </a:r>
            <a:r>
              <a:rPr lang="zh-CN" altLang="en-US" sz="2000" dirty="0" smtClean="0">
                <a:solidFill>
                  <a:schemeClr val="tx1"/>
                </a:solidFill>
                <a:latin typeface="微软雅黑" pitchFamily="34" charset="-122"/>
                <a:ea typeface="微软雅黑" pitchFamily="34" charset="-122"/>
                <a:sym typeface="Symbol"/>
              </a:rPr>
              <a:t>。</a:t>
            </a:r>
            <a:endParaRPr lang="en-US" altLang="zh-CN" sz="2000" dirty="0" smtClean="0">
              <a:solidFill>
                <a:schemeClr val="tx1"/>
              </a:solidFill>
              <a:latin typeface="微软雅黑" pitchFamily="34" charset="-122"/>
              <a:ea typeface="微软雅黑" pitchFamily="34" charset="-122"/>
              <a:sym typeface="Symbol"/>
            </a:endParaRPr>
          </a:p>
          <a:p>
            <a:pPr marL="1260475">
              <a:lnSpc>
                <a:spcPct val="150000"/>
              </a:lnSpc>
            </a:pPr>
            <a:r>
              <a:rPr lang="en-US" altLang="zh-CN" sz="2000" dirty="0" smtClean="0">
                <a:solidFill>
                  <a:srgbClr val="FFFF00"/>
                </a:solidFill>
                <a:latin typeface="微软雅黑" pitchFamily="34" charset="-122"/>
                <a:ea typeface="微软雅黑" pitchFamily="34" charset="-122"/>
              </a:rPr>
              <a:t>WCE</a:t>
            </a:r>
            <a:r>
              <a:rPr lang="zh-CN" altLang="en-US" sz="2000" dirty="0" smtClean="0">
                <a:solidFill>
                  <a:srgbClr val="FFFF00"/>
                </a:solidFill>
                <a:latin typeface="微软雅黑" pitchFamily="34" charset="-122"/>
                <a:ea typeface="微软雅黑" pitchFamily="34" charset="-122"/>
              </a:rPr>
              <a:t>结构属性排错法检验</a:t>
            </a:r>
            <a:r>
              <a:rPr lang="en-US" altLang="zh-CN" sz="2000" dirty="0" smtClean="0">
                <a:solidFill>
                  <a:srgbClr val="FFFF00"/>
                </a:solidFill>
                <a:latin typeface="微软雅黑" pitchFamily="34" charset="-122"/>
                <a:ea typeface="微软雅黑" pitchFamily="34" charset="-122"/>
              </a:rPr>
              <a:t>EQC</a:t>
            </a:r>
            <a:r>
              <a:rPr lang="zh-CN" altLang="en-US" sz="2000" dirty="0" smtClean="0">
                <a:solidFill>
                  <a:srgbClr val="FFFF00"/>
                </a:solidFill>
                <a:latin typeface="微软雅黑" pitchFamily="34" charset="-122"/>
                <a:ea typeface="微软雅黑" pitchFamily="34" charset="-122"/>
              </a:rPr>
              <a:t>，不通过则修正，通过者即为</a:t>
            </a:r>
            <a:r>
              <a:rPr lang="en-US" altLang="zh-CN" sz="2000" dirty="0" smtClean="0">
                <a:solidFill>
                  <a:srgbClr val="FFFF00"/>
                </a:solidFill>
                <a:latin typeface="微软雅黑" pitchFamily="34" charset="-122"/>
                <a:ea typeface="微软雅黑" pitchFamily="34" charset="-122"/>
              </a:rPr>
              <a:t>EQCM</a:t>
            </a:r>
            <a:r>
              <a:rPr lang="zh-CN" altLang="en-US" sz="2000" dirty="0" smtClean="0">
                <a:solidFill>
                  <a:srgbClr val="FFFF00"/>
                </a:solidFill>
                <a:latin typeface="微软雅黑" pitchFamily="34" charset="-122"/>
                <a:ea typeface="微软雅黑" pitchFamily="34" charset="-122"/>
              </a:rPr>
              <a:t>。</a:t>
            </a:r>
            <a:endParaRPr lang="en-US" altLang="zh-CN" sz="2000" dirty="0" smtClean="0">
              <a:solidFill>
                <a:srgbClr val="FFFF00"/>
              </a:solidFill>
              <a:latin typeface="微软雅黑" pitchFamily="34" charset="-122"/>
              <a:ea typeface="微软雅黑" pitchFamily="34" charset="-122"/>
            </a:endParaRPr>
          </a:p>
        </p:txBody>
      </p:sp>
      <p:sp>
        <p:nvSpPr>
          <p:cNvPr id="6" name="灯片编号占位符 3"/>
          <p:cNvSpPr>
            <a:spLocks noGrp="1"/>
          </p:cNvSpPr>
          <p:nvPr>
            <p:ph type="sldNum" sz="quarter" idx="12"/>
          </p:nvPr>
        </p:nvSpPr>
        <p:spPr>
          <a:xfrm>
            <a:off x="8543948" y="6400800"/>
            <a:ext cx="600052" cy="457200"/>
          </a:xfrm>
        </p:spPr>
        <p:txBody>
          <a:bodyPr/>
          <a:lstStyle/>
          <a:p>
            <a:pPr>
              <a:defRPr/>
            </a:pPr>
            <a:fld id="{705EF948-7358-4CA2-B872-583E31FB6E6A}" type="slidenum">
              <a:rPr lang="zh-CN" altLang="en-US" smtClean="0"/>
              <a:pPr>
                <a:defRPr/>
              </a:pPr>
              <a:t>23</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05EF948-7358-4CA2-B872-583E31FB6E6A}" type="slidenum">
              <a:rPr lang="zh-CN" altLang="en-US" smtClean="0"/>
              <a:pPr>
                <a:defRPr/>
              </a:pPr>
              <a:t>24</a:t>
            </a:fld>
            <a:endParaRPr lang="en-US" altLang="zh-CN"/>
          </a:p>
        </p:txBody>
      </p:sp>
      <p:sp>
        <p:nvSpPr>
          <p:cNvPr id="12" name="矩形 11"/>
          <p:cNvSpPr/>
          <p:nvPr/>
        </p:nvSpPr>
        <p:spPr>
          <a:xfrm>
            <a:off x="142844" y="142852"/>
            <a:ext cx="4572000" cy="5213735"/>
          </a:xfrm>
          <a:prstGeom prst="rect">
            <a:avLst/>
          </a:prstGeom>
        </p:spPr>
        <p:txBody>
          <a:bodyPr>
            <a:spAutoFit/>
          </a:bodyPr>
          <a:lstStyle/>
          <a:p>
            <a:pPr marL="342900" lvl="0" indent="-342900" eaLnBrk="0" hangingPunct="0">
              <a:lnSpc>
                <a:spcPct val="120000"/>
              </a:lnSpc>
              <a:spcBef>
                <a:spcPct val="20000"/>
              </a:spcBef>
              <a:buClr>
                <a:srgbClr val="FFFF00"/>
              </a:buClr>
              <a:buSzPct val="100000"/>
              <a:buFont typeface="+mj-lt"/>
              <a:buAutoNum type="arabicPeriod"/>
              <a:defRPr/>
            </a:pPr>
            <a:r>
              <a:rPr lang="en-US" altLang="zh-CN" sz="2400" b="1" kern="0" dirty="0" err="1" smtClean="0">
                <a:solidFill>
                  <a:srgbClr val="FFFF00"/>
                </a:solidFill>
                <a:latin typeface="微软雅黑" pitchFamily="34" charset="-122"/>
                <a:ea typeface="微软雅黑" pitchFamily="34" charset="-122"/>
              </a:rPr>
              <a:t>R</a:t>
            </a:r>
            <a:r>
              <a:rPr lang="en-US" altLang="zh-CN" sz="2400" b="1" kern="0" baseline="-25000" dirty="0" err="1" smtClean="0">
                <a:solidFill>
                  <a:srgbClr val="FFFF00"/>
                </a:solidFill>
                <a:latin typeface="微软雅黑" pitchFamily="34" charset="-122"/>
                <a:ea typeface="微软雅黑" pitchFamily="34" charset="-122"/>
              </a:rPr>
              <a:t>ct</a:t>
            </a:r>
            <a:r>
              <a:rPr lang="en-US" altLang="zh-CN" sz="2400" b="1" kern="0" baseline="-25000" dirty="0" smtClean="0">
                <a:solidFill>
                  <a:srgbClr val="FFFF00"/>
                </a:solidFill>
                <a:latin typeface="微软雅黑" pitchFamily="34" charset="-122"/>
                <a:ea typeface="微软雅黑" pitchFamily="34" charset="-122"/>
              </a:rPr>
              <a:t> </a:t>
            </a:r>
            <a:r>
              <a:rPr lang="zh-CN" altLang="en-US" sz="2400" b="1" kern="0" spc="300" dirty="0" smtClean="0">
                <a:solidFill>
                  <a:srgbClr val="FFFF00"/>
                </a:solidFill>
                <a:latin typeface="微软雅黑" pitchFamily="34" charset="-122"/>
                <a:ea typeface="微软雅黑" pitchFamily="34" charset="-122"/>
              </a:rPr>
              <a:t>和</a:t>
            </a:r>
            <a:r>
              <a:rPr lang="en-US" altLang="zh-CN" sz="2400" b="1" kern="0" spc="300" dirty="0" smtClean="0">
                <a:solidFill>
                  <a:srgbClr val="FFFF00"/>
                </a:solidFill>
                <a:latin typeface="微软雅黑" pitchFamily="34" charset="-122"/>
                <a:ea typeface="微软雅黑" pitchFamily="34" charset="-122"/>
              </a:rPr>
              <a:t>R</a:t>
            </a:r>
            <a:r>
              <a:rPr lang="en-US" altLang="zh-CN" sz="2400" b="1" kern="0" spc="300" baseline="-25000" dirty="0" smtClean="0">
                <a:solidFill>
                  <a:srgbClr val="FFFF00"/>
                </a:solidFill>
                <a:latin typeface="微软雅黑" pitchFamily="34" charset="-122"/>
                <a:ea typeface="微软雅黑" pitchFamily="34" charset="-122"/>
              </a:rPr>
              <a:t>p</a:t>
            </a:r>
            <a:r>
              <a:rPr lang="zh-CN" altLang="en-US" sz="2400" b="1" kern="0" spc="300" dirty="0" smtClean="0">
                <a:solidFill>
                  <a:srgbClr val="FFFF00"/>
                </a:solidFill>
                <a:latin typeface="微软雅黑" pitchFamily="34" charset="-122"/>
                <a:ea typeface="微软雅黑" pitchFamily="34" charset="-122"/>
              </a:rPr>
              <a:t>的合理使用</a:t>
            </a:r>
            <a:endParaRPr lang="en-US" altLang="zh-CN" sz="2400" b="1" kern="0" spc="300" dirty="0" smtClean="0">
              <a:solidFill>
                <a:srgbClr val="FFFF00"/>
              </a:solidFill>
              <a:latin typeface="微软雅黑" pitchFamily="34" charset="-122"/>
              <a:ea typeface="微软雅黑" pitchFamily="34" charset="-122"/>
            </a:endParaRPr>
          </a:p>
          <a:p>
            <a:pPr marL="803275" lvl="0" indent="-803275" eaLnBrk="0" hangingPunct="0">
              <a:lnSpc>
                <a:spcPct val="120000"/>
              </a:lnSpc>
              <a:spcBef>
                <a:spcPct val="20000"/>
              </a:spcBef>
              <a:buClr>
                <a:schemeClr val="tx1"/>
              </a:buClr>
              <a:buSzPct val="100000"/>
              <a:defRPr/>
            </a:pPr>
            <a:r>
              <a:rPr lang="en-US" altLang="zh-CN" sz="1600" b="1" kern="0" dirty="0" smtClean="0">
                <a:solidFill>
                  <a:schemeClr val="tx1"/>
                </a:solidFill>
                <a:latin typeface="微软雅黑" pitchFamily="34" charset="-122"/>
                <a:ea typeface="微软雅黑" pitchFamily="34" charset="-122"/>
              </a:rPr>
              <a:t>R</a:t>
            </a:r>
            <a:r>
              <a:rPr lang="en-US" altLang="zh-CN" sz="1600" b="1" kern="0" baseline="-25000" dirty="0" smtClean="0">
                <a:solidFill>
                  <a:schemeClr val="tx1"/>
                </a:solidFill>
                <a:latin typeface="微软雅黑" pitchFamily="34" charset="-122"/>
                <a:ea typeface="微软雅黑" pitchFamily="34" charset="-122"/>
              </a:rPr>
              <a:t>ct</a:t>
            </a:r>
            <a:r>
              <a:rPr lang="en-US" altLang="zh-CN" sz="1600" b="1" kern="0" dirty="0" smtClean="0">
                <a:solidFill>
                  <a:schemeClr val="tx1"/>
                </a:solidFill>
                <a:latin typeface="微软雅黑" pitchFamily="34" charset="-122"/>
                <a:ea typeface="微软雅黑" pitchFamily="34" charset="-122"/>
              </a:rPr>
              <a:t>——</a:t>
            </a:r>
            <a:r>
              <a:rPr lang="zh-CN" altLang="en-US" sz="1600" b="1" kern="0" dirty="0" smtClean="0">
                <a:solidFill>
                  <a:schemeClr val="tx1"/>
                </a:solidFill>
                <a:latin typeface="微软雅黑" pitchFamily="34" charset="-122"/>
                <a:ea typeface="微软雅黑" pitchFamily="34" charset="-122"/>
              </a:rPr>
              <a:t>单电极反应，电位函数，电荷迁移，金属表面；</a:t>
            </a:r>
            <a:endParaRPr lang="en-US" altLang="zh-CN" sz="1600" b="1" kern="0" dirty="0" smtClean="0">
              <a:solidFill>
                <a:schemeClr val="tx1"/>
              </a:solidFill>
              <a:latin typeface="微软雅黑" pitchFamily="34" charset="-122"/>
              <a:ea typeface="微软雅黑" pitchFamily="34" charset="-122"/>
            </a:endParaRPr>
          </a:p>
          <a:p>
            <a:pPr marL="803275" lvl="0" indent="-265113" eaLnBrk="0" hangingPunct="0">
              <a:lnSpc>
                <a:spcPct val="120000"/>
              </a:lnSpc>
              <a:spcBef>
                <a:spcPct val="20000"/>
              </a:spcBef>
              <a:buClr>
                <a:schemeClr val="tx1"/>
              </a:buClr>
              <a:buSzPct val="100000"/>
              <a:buFont typeface="Wingdings" pitchFamily="2" charset="2"/>
              <a:buChar char="l"/>
              <a:defRPr/>
            </a:pPr>
            <a:r>
              <a:rPr lang="zh-CN" altLang="en-US" sz="1600" kern="0" dirty="0" smtClean="0">
                <a:solidFill>
                  <a:schemeClr val="tx1"/>
                </a:solidFill>
                <a:latin typeface="微软雅黑" pitchFamily="34" charset="-122"/>
                <a:ea typeface="微软雅黑" pitchFamily="34" charset="-122"/>
              </a:rPr>
              <a:t>连接点一定发生电荷迁移过程，一定有电荷受体</a:t>
            </a:r>
            <a:r>
              <a:rPr lang="en-US" altLang="zh-CN" sz="1600" kern="0" dirty="0" smtClean="0">
                <a:solidFill>
                  <a:schemeClr val="tx1"/>
                </a:solidFill>
                <a:latin typeface="微软雅黑" pitchFamily="34" charset="-122"/>
                <a:ea typeface="微软雅黑" pitchFamily="34" charset="-122"/>
              </a:rPr>
              <a:t>/</a:t>
            </a:r>
            <a:r>
              <a:rPr lang="zh-CN" altLang="en-US" sz="1600" kern="0" dirty="0" smtClean="0">
                <a:solidFill>
                  <a:schemeClr val="tx1"/>
                </a:solidFill>
                <a:latin typeface="微软雅黑" pitchFamily="34" charset="-122"/>
                <a:ea typeface="微软雅黑" pitchFamily="34" charset="-122"/>
              </a:rPr>
              <a:t>供体；</a:t>
            </a:r>
            <a:endParaRPr lang="en-US" altLang="zh-CN" sz="1600" kern="0" dirty="0" smtClean="0">
              <a:solidFill>
                <a:schemeClr val="tx1"/>
              </a:solidFill>
              <a:latin typeface="微软雅黑" pitchFamily="34" charset="-122"/>
              <a:ea typeface="微软雅黑" pitchFamily="34" charset="-122"/>
            </a:endParaRPr>
          </a:p>
          <a:p>
            <a:pPr marL="803275" lvl="0" indent="-265113" eaLnBrk="0" hangingPunct="0">
              <a:lnSpc>
                <a:spcPct val="120000"/>
              </a:lnSpc>
              <a:spcBef>
                <a:spcPct val="20000"/>
              </a:spcBef>
              <a:buClr>
                <a:schemeClr val="tx1"/>
              </a:buClr>
              <a:buSzPct val="100000"/>
              <a:buFont typeface="Wingdings" pitchFamily="2" charset="2"/>
              <a:buChar char="l"/>
              <a:defRPr/>
            </a:pPr>
            <a:r>
              <a:rPr lang="zh-CN" altLang="en-US" sz="1600" kern="0" dirty="0" smtClean="0">
                <a:solidFill>
                  <a:schemeClr val="tx1"/>
                </a:solidFill>
                <a:latin typeface="微软雅黑" pitchFamily="34" charset="-122"/>
                <a:ea typeface="微软雅黑" pitchFamily="34" charset="-122"/>
              </a:rPr>
              <a:t>一定发生电荷转换；</a:t>
            </a:r>
            <a:endParaRPr lang="en-US" altLang="zh-CN" sz="1600" kern="0" dirty="0" smtClean="0">
              <a:solidFill>
                <a:schemeClr val="tx1"/>
              </a:solidFill>
              <a:latin typeface="微软雅黑" pitchFamily="34" charset="-122"/>
              <a:ea typeface="微软雅黑" pitchFamily="34" charset="-122"/>
            </a:endParaRPr>
          </a:p>
          <a:p>
            <a:pPr marL="803275" lvl="0" indent="-265113" eaLnBrk="0" hangingPunct="0">
              <a:lnSpc>
                <a:spcPct val="120000"/>
              </a:lnSpc>
              <a:spcBef>
                <a:spcPct val="20000"/>
              </a:spcBef>
              <a:buClr>
                <a:schemeClr val="tx1"/>
              </a:buClr>
              <a:buSzPct val="100000"/>
              <a:buFont typeface="Wingdings" pitchFamily="2" charset="2"/>
              <a:buChar char="l"/>
              <a:defRPr/>
            </a:pPr>
            <a:r>
              <a:rPr lang="zh-CN" altLang="en-US" sz="1600" kern="0" dirty="0" smtClean="0">
                <a:solidFill>
                  <a:schemeClr val="tx1"/>
                </a:solidFill>
                <a:latin typeface="微软雅黑" pitchFamily="34" charset="-122"/>
                <a:ea typeface="微软雅黑" pitchFamily="34" charset="-122"/>
              </a:rPr>
              <a:t>在腐蚀电位下属于指定的单电极过程；</a:t>
            </a:r>
            <a:endParaRPr lang="en-US" altLang="zh-CN" sz="1600" kern="0" dirty="0" smtClean="0">
              <a:solidFill>
                <a:schemeClr val="tx1"/>
              </a:solidFill>
              <a:latin typeface="微软雅黑" pitchFamily="34" charset="-122"/>
              <a:ea typeface="微软雅黑" pitchFamily="34" charset="-122"/>
            </a:endParaRPr>
          </a:p>
          <a:p>
            <a:pPr marL="803275" lvl="0" indent="-265113" eaLnBrk="0" hangingPunct="0">
              <a:lnSpc>
                <a:spcPct val="120000"/>
              </a:lnSpc>
              <a:spcBef>
                <a:spcPct val="20000"/>
              </a:spcBef>
              <a:buClr>
                <a:schemeClr val="tx1"/>
              </a:buClr>
              <a:buSzPct val="100000"/>
              <a:buFont typeface="Wingdings" pitchFamily="2" charset="2"/>
              <a:buChar char="l"/>
              <a:defRPr/>
            </a:pPr>
            <a:r>
              <a:rPr lang="zh-CN" altLang="en-US" sz="1600" kern="0" dirty="0" smtClean="0">
                <a:solidFill>
                  <a:schemeClr val="tx1"/>
                </a:solidFill>
                <a:latin typeface="微软雅黑" pitchFamily="34" charset="-122"/>
                <a:ea typeface="微软雅黑" pitchFamily="34" charset="-122"/>
              </a:rPr>
              <a:t>不能直接计算腐蚀速度；</a:t>
            </a:r>
            <a:endParaRPr lang="en-US" altLang="zh-CN" sz="1600" kern="0" dirty="0" smtClean="0">
              <a:solidFill>
                <a:schemeClr val="tx1"/>
              </a:solidFill>
              <a:latin typeface="微软雅黑" pitchFamily="34" charset="-122"/>
              <a:ea typeface="微软雅黑" pitchFamily="34" charset="-122"/>
            </a:endParaRPr>
          </a:p>
          <a:p>
            <a:pPr marL="720725" indent="-720725" eaLnBrk="0" hangingPunct="0">
              <a:lnSpc>
                <a:spcPct val="120000"/>
              </a:lnSpc>
              <a:spcBef>
                <a:spcPct val="20000"/>
              </a:spcBef>
              <a:buClr>
                <a:schemeClr val="tx1"/>
              </a:buClr>
              <a:buSzPct val="100000"/>
              <a:defRPr/>
            </a:pPr>
            <a:r>
              <a:rPr lang="en-US" altLang="zh-CN" sz="1600" b="1" kern="0" dirty="0" smtClean="0">
                <a:solidFill>
                  <a:schemeClr val="tx1"/>
                </a:solidFill>
                <a:latin typeface="微软雅黑" pitchFamily="34" charset="-122"/>
                <a:ea typeface="微软雅黑" pitchFamily="34" charset="-122"/>
              </a:rPr>
              <a:t>R</a:t>
            </a:r>
            <a:r>
              <a:rPr lang="en-US" altLang="zh-CN" sz="1600" b="1" kern="0" baseline="-25000" dirty="0" smtClean="0">
                <a:solidFill>
                  <a:schemeClr val="tx1"/>
                </a:solidFill>
                <a:latin typeface="微软雅黑" pitchFamily="34" charset="-122"/>
                <a:ea typeface="微软雅黑" pitchFamily="34" charset="-122"/>
              </a:rPr>
              <a:t>p</a:t>
            </a:r>
            <a:r>
              <a:rPr lang="en-US" altLang="zh-CN" sz="1600" b="1" kern="0" dirty="0" smtClean="0">
                <a:solidFill>
                  <a:schemeClr val="tx1"/>
                </a:solidFill>
                <a:latin typeface="微软雅黑" pitchFamily="34" charset="-122"/>
                <a:ea typeface="微软雅黑" pitchFamily="34" charset="-122"/>
              </a:rPr>
              <a:t>——Stern</a:t>
            </a:r>
            <a:r>
              <a:rPr lang="zh-CN" altLang="en-US" sz="1600" b="1" kern="0" dirty="0" smtClean="0">
                <a:solidFill>
                  <a:schemeClr val="tx1"/>
                </a:solidFill>
                <a:latin typeface="微软雅黑" pitchFamily="34" charset="-122"/>
                <a:ea typeface="微软雅黑" pitchFamily="34" charset="-122"/>
              </a:rPr>
              <a:t>公式，可计算腐蚀速度；</a:t>
            </a:r>
            <a:r>
              <a:rPr lang="en-US" altLang="zh-CN" sz="1600" b="1" kern="0" dirty="0" err="1" smtClean="0">
                <a:solidFill>
                  <a:schemeClr val="tx1"/>
                </a:solidFill>
                <a:latin typeface="微软雅黑" pitchFamily="34" charset="-122"/>
                <a:ea typeface="微软雅黑" pitchFamily="34" charset="-122"/>
              </a:rPr>
              <a:t>E</a:t>
            </a:r>
            <a:r>
              <a:rPr lang="en-US" altLang="zh-CN" sz="1600" b="1" kern="0" baseline="-25000" dirty="0" err="1" smtClean="0">
                <a:solidFill>
                  <a:schemeClr val="tx1"/>
                </a:solidFill>
                <a:latin typeface="微软雅黑" pitchFamily="34" charset="-122"/>
                <a:ea typeface="微软雅黑" pitchFamily="34" charset="-122"/>
              </a:rPr>
              <a:t>corr</a:t>
            </a:r>
            <a:r>
              <a:rPr lang="zh-CN" altLang="en-US" sz="1600" b="1" kern="0" dirty="0" smtClean="0">
                <a:solidFill>
                  <a:schemeClr val="tx1"/>
                </a:solidFill>
                <a:latin typeface="微软雅黑" pitchFamily="34" charset="-122"/>
                <a:ea typeface="微软雅黑" pitchFamily="34" charset="-122"/>
              </a:rPr>
              <a:t>耦合反应电阻；</a:t>
            </a:r>
            <a:endParaRPr lang="en-US" altLang="zh-CN" sz="1600" b="1" kern="0" dirty="0" smtClean="0">
              <a:solidFill>
                <a:schemeClr val="tx1"/>
              </a:solidFill>
              <a:latin typeface="微软雅黑" pitchFamily="34" charset="-122"/>
              <a:ea typeface="微软雅黑" pitchFamily="34" charset="-122"/>
            </a:endParaRPr>
          </a:p>
          <a:p>
            <a:pPr marL="803275" indent="-265113" eaLnBrk="0" hangingPunct="0">
              <a:lnSpc>
                <a:spcPct val="120000"/>
              </a:lnSpc>
              <a:spcBef>
                <a:spcPct val="20000"/>
              </a:spcBef>
              <a:buClr>
                <a:schemeClr val="tx1"/>
              </a:buClr>
              <a:buSzPct val="100000"/>
              <a:buFont typeface="Wingdings" pitchFamily="2" charset="2"/>
              <a:buChar char="l"/>
              <a:defRPr/>
            </a:pPr>
            <a:r>
              <a:rPr lang="zh-CN" altLang="en-US" sz="1600" kern="0" dirty="0" smtClean="0">
                <a:solidFill>
                  <a:schemeClr val="tx1"/>
                </a:solidFill>
                <a:latin typeface="微软雅黑" pitchFamily="34" charset="-122"/>
                <a:ea typeface="微软雅黑" pitchFamily="34" charset="-122"/>
              </a:rPr>
              <a:t>一定存在于</a:t>
            </a:r>
            <a:r>
              <a:rPr lang="en-US" altLang="zh-CN" sz="1600" kern="0" dirty="0" err="1" smtClean="0">
                <a:solidFill>
                  <a:schemeClr val="tx1"/>
                </a:solidFill>
                <a:latin typeface="微软雅黑" pitchFamily="34" charset="-122"/>
                <a:ea typeface="微软雅黑" pitchFamily="34" charset="-122"/>
              </a:rPr>
              <a:t>E</a:t>
            </a:r>
            <a:r>
              <a:rPr lang="en-US" altLang="zh-CN" sz="1600" b="1" kern="0" baseline="-25000" dirty="0" err="1" smtClean="0">
                <a:solidFill>
                  <a:schemeClr val="tx1"/>
                </a:solidFill>
                <a:latin typeface="微软雅黑" pitchFamily="34" charset="-122"/>
                <a:ea typeface="微软雅黑" pitchFamily="34" charset="-122"/>
              </a:rPr>
              <a:t>corr</a:t>
            </a:r>
            <a:r>
              <a:rPr lang="zh-CN" altLang="en-US" sz="1600" kern="0" dirty="0" smtClean="0">
                <a:solidFill>
                  <a:schemeClr val="tx1"/>
                </a:solidFill>
                <a:latin typeface="微软雅黑" pitchFamily="34" charset="-122"/>
                <a:ea typeface="微软雅黑" pitchFamily="34" charset="-122"/>
              </a:rPr>
              <a:t>；</a:t>
            </a:r>
            <a:endParaRPr lang="en-US" altLang="zh-CN" sz="1600" kern="0" dirty="0" smtClean="0">
              <a:solidFill>
                <a:schemeClr val="tx1"/>
              </a:solidFill>
              <a:latin typeface="微软雅黑" pitchFamily="34" charset="-122"/>
              <a:ea typeface="微软雅黑" pitchFamily="34" charset="-122"/>
            </a:endParaRPr>
          </a:p>
          <a:p>
            <a:pPr marL="803275" indent="-265113" eaLnBrk="0" hangingPunct="0">
              <a:lnSpc>
                <a:spcPct val="120000"/>
              </a:lnSpc>
              <a:spcBef>
                <a:spcPct val="20000"/>
              </a:spcBef>
              <a:buClr>
                <a:schemeClr val="tx1"/>
              </a:buClr>
              <a:buSzPct val="100000"/>
              <a:buFont typeface="Wingdings" pitchFamily="2" charset="2"/>
              <a:buChar char="l"/>
              <a:defRPr/>
            </a:pPr>
            <a:r>
              <a:rPr lang="en-US" altLang="zh-CN" sz="1600" kern="0" dirty="0" smtClean="0">
                <a:solidFill>
                  <a:schemeClr val="tx1"/>
                </a:solidFill>
                <a:latin typeface="微软雅黑" pitchFamily="34" charset="-122"/>
                <a:ea typeface="微软雅黑" pitchFamily="34" charset="-122"/>
              </a:rPr>
              <a:t>Stern</a:t>
            </a:r>
            <a:r>
              <a:rPr lang="zh-CN" altLang="en-US" sz="1600" kern="0" dirty="0" smtClean="0">
                <a:solidFill>
                  <a:schemeClr val="tx1"/>
                </a:solidFill>
                <a:latin typeface="微软雅黑" pitchFamily="34" charset="-122"/>
                <a:ea typeface="微软雅黑" pitchFamily="34" charset="-122"/>
              </a:rPr>
              <a:t>公式计算腐蚀速度；</a:t>
            </a:r>
            <a:endParaRPr lang="en-US" altLang="zh-CN" sz="1600" kern="0" dirty="0" smtClean="0">
              <a:solidFill>
                <a:schemeClr val="tx1"/>
              </a:solidFill>
              <a:latin typeface="微软雅黑" pitchFamily="34" charset="-122"/>
              <a:ea typeface="微软雅黑" pitchFamily="34" charset="-122"/>
            </a:endParaRPr>
          </a:p>
          <a:p>
            <a:pPr marL="803275" indent="-265113" eaLnBrk="0" hangingPunct="0">
              <a:lnSpc>
                <a:spcPct val="120000"/>
              </a:lnSpc>
              <a:spcBef>
                <a:spcPct val="20000"/>
              </a:spcBef>
              <a:buClr>
                <a:schemeClr val="tx1"/>
              </a:buClr>
              <a:buSzPct val="100000"/>
              <a:buFont typeface="Wingdings" pitchFamily="2" charset="2"/>
              <a:buChar char="l"/>
              <a:defRPr/>
            </a:pPr>
            <a:r>
              <a:rPr lang="zh-CN" altLang="en-US" sz="1600" kern="0" dirty="0" smtClean="0">
                <a:solidFill>
                  <a:schemeClr val="tx1"/>
                </a:solidFill>
                <a:latin typeface="微软雅黑" pitchFamily="34" charset="-122"/>
                <a:ea typeface="微软雅黑" pitchFamily="34" charset="-122"/>
              </a:rPr>
              <a:t>多电极耦合电阻；</a:t>
            </a:r>
            <a:endParaRPr lang="en-US" altLang="zh-CN" sz="1600" kern="0" dirty="0" smtClean="0">
              <a:solidFill>
                <a:schemeClr val="tx1"/>
              </a:solidFill>
              <a:latin typeface="微软雅黑" pitchFamily="34" charset="-122"/>
              <a:ea typeface="微软雅黑" pitchFamily="34" charset="-122"/>
            </a:endParaRPr>
          </a:p>
          <a:p>
            <a:pPr marL="803275" indent="-265113" eaLnBrk="0" hangingPunct="0">
              <a:lnSpc>
                <a:spcPct val="120000"/>
              </a:lnSpc>
              <a:spcBef>
                <a:spcPct val="20000"/>
              </a:spcBef>
              <a:buClr>
                <a:schemeClr val="tx1"/>
              </a:buClr>
              <a:buSzPct val="100000"/>
              <a:buFont typeface="Wingdings" pitchFamily="2" charset="2"/>
              <a:buChar char="l"/>
              <a:defRPr/>
            </a:pPr>
            <a:endParaRPr lang="en-US" altLang="zh-CN" sz="1600" kern="0" dirty="0" smtClean="0">
              <a:solidFill>
                <a:schemeClr val="tx1"/>
              </a:solidFill>
              <a:latin typeface="微软雅黑" pitchFamily="34" charset="-122"/>
              <a:ea typeface="微软雅黑" pitchFamily="34" charset="-122"/>
            </a:endParaRPr>
          </a:p>
          <a:p>
            <a:pPr marL="720725" indent="-720725" eaLnBrk="0" hangingPunct="0">
              <a:lnSpc>
                <a:spcPct val="120000"/>
              </a:lnSpc>
              <a:spcBef>
                <a:spcPct val="20000"/>
              </a:spcBef>
              <a:buClr>
                <a:schemeClr val="tx1"/>
              </a:buClr>
              <a:buSzPct val="100000"/>
              <a:defRPr/>
            </a:pPr>
            <a:endParaRPr lang="en-US" altLang="zh-CN" sz="1600" b="1" kern="0" dirty="0" smtClean="0">
              <a:solidFill>
                <a:schemeClr val="tx1"/>
              </a:solidFill>
              <a:latin typeface="微软雅黑" pitchFamily="34" charset="-122"/>
              <a:ea typeface="微软雅黑" pitchFamily="34" charset="-122"/>
            </a:endParaRPr>
          </a:p>
        </p:txBody>
      </p:sp>
      <p:pic>
        <p:nvPicPr>
          <p:cNvPr id="565259" name="Picture 11"/>
          <p:cNvPicPr>
            <a:picLocks noChangeAspect="1" noChangeArrowheads="1"/>
          </p:cNvPicPr>
          <p:nvPr/>
        </p:nvPicPr>
        <p:blipFill>
          <a:blip r:embed="rId2" cstate="print"/>
          <a:srcRect/>
          <a:stretch>
            <a:fillRect/>
          </a:stretch>
        </p:blipFill>
        <p:spPr bwMode="auto">
          <a:xfrm>
            <a:off x="5072066" y="714356"/>
            <a:ext cx="3905250" cy="2447925"/>
          </a:xfrm>
          <a:prstGeom prst="rect">
            <a:avLst/>
          </a:prstGeom>
          <a:noFill/>
          <a:ln w="9525">
            <a:noFill/>
            <a:miter lim="800000"/>
            <a:headEnd/>
            <a:tailEnd/>
          </a:ln>
          <a:effectLst/>
        </p:spPr>
      </p:pic>
      <p:pic>
        <p:nvPicPr>
          <p:cNvPr id="565260" name="Picture 12"/>
          <p:cNvPicPr>
            <a:picLocks noChangeAspect="1" noChangeArrowheads="1"/>
          </p:cNvPicPr>
          <p:nvPr/>
        </p:nvPicPr>
        <p:blipFill>
          <a:blip r:embed="rId3" cstate="print"/>
          <a:srcRect/>
          <a:stretch>
            <a:fillRect/>
          </a:stretch>
        </p:blipFill>
        <p:spPr bwMode="auto">
          <a:xfrm>
            <a:off x="5072066" y="4071942"/>
            <a:ext cx="3971925" cy="2609850"/>
          </a:xfrm>
          <a:prstGeom prst="rect">
            <a:avLst/>
          </a:prstGeom>
          <a:noFill/>
          <a:ln w="9525">
            <a:noFill/>
            <a:miter lim="800000"/>
            <a:headEnd/>
            <a:tailEnd/>
          </a:ln>
          <a:effectLst/>
        </p:spPr>
      </p:pic>
      <p:pic>
        <p:nvPicPr>
          <p:cNvPr id="565261" name="Picture 13"/>
          <p:cNvPicPr>
            <a:picLocks noChangeAspect="1" noChangeArrowheads="1"/>
          </p:cNvPicPr>
          <p:nvPr/>
        </p:nvPicPr>
        <p:blipFill>
          <a:blip r:embed="rId4" cstate="print"/>
          <a:srcRect/>
          <a:stretch>
            <a:fillRect/>
          </a:stretch>
        </p:blipFill>
        <p:spPr bwMode="auto">
          <a:xfrm>
            <a:off x="2928926" y="4500570"/>
            <a:ext cx="1914525" cy="2200275"/>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65259"/>
                                        </p:tgtEl>
                                        <p:attrNameLst>
                                          <p:attrName>style.visibility</p:attrName>
                                        </p:attrNameLst>
                                      </p:cBhvr>
                                      <p:to>
                                        <p:strVal val="visible"/>
                                      </p:to>
                                    </p:set>
                                    <p:animEffect transition="in" filter="slide(fromBottom)">
                                      <p:cBhvr>
                                        <p:cTn id="7" dur="500"/>
                                        <p:tgtEl>
                                          <p:spTgt spid="56525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65261"/>
                                        </p:tgtEl>
                                        <p:attrNameLst>
                                          <p:attrName>style.visibility</p:attrName>
                                        </p:attrNameLst>
                                      </p:cBhvr>
                                      <p:to>
                                        <p:strVal val="visible"/>
                                      </p:to>
                                    </p:set>
                                    <p:animEffect transition="in" filter="slide(fromBottom)">
                                      <p:cBhvr>
                                        <p:cTn id="12" dur="500"/>
                                        <p:tgtEl>
                                          <p:spTgt spid="56526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65260"/>
                                        </p:tgtEl>
                                        <p:attrNameLst>
                                          <p:attrName>style.visibility</p:attrName>
                                        </p:attrNameLst>
                                      </p:cBhvr>
                                      <p:to>
                                        <p:strVal val="visible"/>
                                      </p:to>
                                    </p:set>
                                    <p:animEffect transition="in" filter="slide(fromBottom)">
                                      <p:cBhvr>
                                        <p:cTn id="17" dur="500"/>
                                        <p:tgtEl>
                                          <p:spTgt spid="565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142852"/>
            <a:ext cx="4714908" cy="5143536"/>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2. </a:t>
            </a:r>
            <a:r>
              <a:rPr lang="zh-CN" altLang="en-US" sz="2400" b="1" dirty="0" smtClean="0">
                <a:solidFill>
                  <a:srgbClr val="FFFF00"/>
                </a:solidFill>
                <a:latin typeface="微软雅黑" pitchFamily="34" charset="-122"/>
                <a:ea typeface="微软雅黑" pitchFamily="34" charset="-122"/>
              </a:rPr>
              <a:t>有机涂层体系</a:t>
            </a:r>
            <a:endParaRPr lang="en-US" altLang="zh-CN" sz="2400" b="1" dirty="0" smtClean="0">
              <a:solidFill>
                <a:srgbClr val="FFFF00"/>
              </a:solidFill>
              <a:latin typeface="微软雅黑" pitchFamily="34" charset="-122"/>
              <a:ea typeface="微软雅黑" pitchFamily="34" charset="-122"/>
            </a:endParaRPr>
          </a:p>
          <a:p>
            <a:pPr>
              <a:lnSpc>
                <a:spcPct val="150000"/>
              </a:lnSpc>
              <a:buClr>
                <a:schemeClr val="tx1"/>
              </a:buClr>
              <a:buSzPct val="100000"/>
            </a:pPr>
            <a:r>
              <a:rPr lang="zh-CN" altLang="en-US" sz="1800" dirty="0" smtClean="0">
                <a:latin typeface="微软雅黑" pitchFamily="34" charset="-122"/>
                <a:ea typeface="微软雅黑" pitchFamily="34" charset="-122"/>
              </a:rPr>
              <a:t>完好涂层</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劣化涂层</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破损涂层</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失效涂层，演化连续性；</a:t>
            </a:r>
            <a:endParaRPr lang="en-US" altLang="zh-CN" sz="1800" dirty="0" smtClean="0">
              <a:latin typeface="微软雅黑" pitchFamily="34" charset="-122"/>
              <a:ea typeface="微软雅黑" pitchFamily="34" charset="-122"/>
            </a:endParaRPr>
          </a:p>
          <a:p>
            <a:pPr>
              <a:lnSpc>
                <a:spcPct val="150000"/>
              </a:lnSpc>
              <a:buClr>
                <a:schemeClr val="tx1"/>
              </a:buClr>
              <a:buSzPct val="100000"/>
            </a:pP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f </a:t>
            </a:r>
            <a:r>
              <a:rPr lang="en-US" altLang="zh-CN" sz="1800" dirty="0" smtClean="0">
                <a:latin typeface="微软雅黑" pitchFamily="34" charset="-122"/>
                <a:ea typeface="微软雅黑" pitchFamily="34" charset="-122"/>
              </a:rPr>
              <a:t>//</a:t>
            </a:r>
            <a:r>
              <a:rPr lang="en-US" altLang="zh-CN" sz="1800" dirty="0" err="1" smtClean="0">
                <a:latin typeface="微软雅黑" pitchFamily="34" charset="-122"/>
                <a:ea typeface="微软雅黑" pitchFamily="34" charset="-122"/>
              </a:rPr>
              <a:t>R</a:t>
            </a:r>
            <a:r>
              <a:rPr lang="en-US" altLang="zh-CN" sz="1800" baseline="-25000" dirty="0" err="1" smtClean="0">
                <a:latin typeface="微软雅黑" pitchFamily="34" charset="-122"/>
                <a:ea typeface="微软雅黑" pitchFamily="34" charset="-122"/>
              </a:rPr>
              <a:t>pore</a:t>
            </a:r>
            <a:r>
              <a:rPr lang="zh-CN" altLang="en-US" sz="1800" baseline="-25000" dirty="0" smtClean="0">
                <a:latin typeface="微软雅黑" pitchFamily="34" charset="-122"/>
                <a:ea typeface="微软雅黑" pitchFamily="34" charset="-122"/>
              </a:rPr>
              <a:t>，</a:t>
            </a:r>
            <a:r>
              <a:rPr lang="en-US" altLang="zh-CN" sz="1800" baseline="-25000" dirty="0" smtClean="0">
                <a:latin typeface="微软雅黑" pitchFamily="34" charset="-122"/>
                <a:ea typeface="微软雅黑" pitchFamily="34" charset="-122"/>
              </a:rPr>
              <a:t>sol</a:t>
            </a:r>
            <a:r>
              <a:rPr lang="zh-CN" altLang="en-US" sz="1800" dirty="0" smtClean="0">
                <a:latin typeface="微软雅黑" pitchFamily="34" charset="-122"/>
                <a:ea typeface="微软雅黑" pitchFamily="34" charset="-122"/>
              </a:rPr>
              <a:t>为本质不同的并联通道；</a:t>
            </a:r>
            <a:endParaRPr lang="en-US" altLang="zh-CN" sz="1800" dirty="0" smtClean="0">
              <a:latin typeface="微软雅黑" pitchFamily="34" charset="-122"/>
              <a:ea typeface="微软雅黑" pitchFamily="34" charset="-122"/>
            </a:endParaRPr>
          </a:p>
          <a:p>
            <a:pPr>
              <a:lnSpc>
                <a:spcPct val="150000"/>
              </a:lnSpc>
              <a:buClr>
                <a:schemeClr val="tx1"/>
              </a:buClr>
              <a:buSzPct val="100000"/>
            </a:pP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p</a:t>
            </a:r>
            <a:r>
              <a:rPr lang="en-US" altLang="zh-CN" sz="1800" dirty="0" smtClean="0">
                <a:latin typeface="微软雅黑" pitchFamily="34" charset="-122"/>
                <a:ea typeface="微软雅黑" pitchFamily="34" charset="-122"/>
              </a:rPr>
              <a:t>//C</a:t>
            </a:r>
            <a:r>
              <a:rPr lang="en-US" altLang="zh-CN" sz="1800" baseline="-25000" dirty="0" smtClean="0">
                <a:latin typeface="微软雅黑" pitchFamily="34" charset="-122"/>
                <a:ea typeface="微软雅黑" pitchFamily="34" charset="-122"/>
              </a:rPr>
              <a:t>dl</a:t>
            </a:r>
            <a:r>
              <a:rPr lang="zh-CN" altLang="en-US" sz="1800" dirty="0" smtClean="0">
                <a:latin typeface="微软雅黑" pitchFamily="34" charset="-122"/>
                <a:ea typeface="微软雅黑" pitchFamily="34" charset="-122"/>
              </a:rPr>
              <a:t>需要提供溶液和电流通道；</a:t>
            </a:r>
            <a:endParaRPr lang="en-US" altLang="zh-CN" sz="1800" dirty="0" smtClean="0">
              <a:latin typeface="微软雅黑" pitchFamily="34" charset="-122"/>
              <a:ea typeface="微软雅黑" pitchFamily="34" charset="-122"/>
            </a:endParaRPr>
          </a:p>
          <a:p>
            <a:pPr>
              <a:lnSpc>
                <a:spcPct val="150000"/>
              </a:lnSpc>
              <a:buClr>
                <a:schemeClr val="tx1"/>
              </a:buClr>
              <a:buSzPct val="100000"/>
            </a:pP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f</a:t>
            </a:r>
            <a:r>
              <a:rPr lang="zh-CN" altLang="en-US" sz="1800" dirty="0" smtClean="0">
                <a:latin typeface="微软雅黑" pitchFamily="34" charset="-122"/>
                <a:ea typeface="微软雅黑" pitchFamily="34" charset="-122"/>
              </a:rPr>
              <a:t>无溶液通道；电阻极大，可视为断路；</a:t>
            </a:r>
            <a:endParaRPr lang="en-US" altLang="zh-CN" sz="1800" dirty="0" smtClean="0">
              <a:latin typeface="微软雅黑" pitchFamily="34" charset="-122"/>
              <a:ea typeface="微软雅黑" pitchFamily="34" charset="-122"/>
            </a:endParaRPr>
          </a:p>
          <a:p>
            <a:pPr>
              <a:lnSpc>
                <a:spcPct val="150000"/>
              </a:lnSpc>
              <a:buClr>
                <a:schemeClr val="tx1"/>
              </a:buClr>
              <a:buSzPct val="100000"/>
            </a:pP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f</a:t>
            </a:r>
            <a:r>
              <a:rPr lang="zh-CN" altLang="en-US" sz="1800" dirty="0" smtClean="0">
                <a:latin typeface="微软雅黑" pitchFamily="34" charset="-122"/>
                <a:ea typeface="微软雅黑" pitchFamily="34" charset="-122"/>
              </a:rPr>
              <a:t>和</a:t>
            </a:r>
            <a:r>
              <a:rPr lang="en-US" altLang="zh-CN" sz="1800" dirty="0" smtClean="0">
                <a:latin typeface="微软雅黑" pitchFamily="34" charset="-122"/>
                <a:ea typeface="微软雅黑" pitchFamily="34" charset="-122"/>
              </a:rPr>
              <a:t>C</a:t>
            </a:r>
            <a:r>
              <a:rPr lang="en-US" altLang="zh-CN" sz="1800" baseline="-25000" dirty="0" smtClean="0">
                <a:latin typeface="微软雅黑" pitchFamily="34" charset="-122"/>
                <a:ea typeface="微软雅黑" pitchFamily="34" charset="-122"/>
              </a:rPr>
              <a:t>f</a:t>
            </a:r>
            <a:r>
              <a:rPr lang="zh-CN" altLang="en-US" sz="1800" dirty="0" smtClean="0">
                <a:latin typeface="微软雅黑" pitchFamily="34" charset="-122"/>
                <a:ea typeface="微软雅黑" pitchFamily="34" charset="-122"/>
              </a:rPr>
              <a:t>为涂层体器件两种属性，连接端不能分离；</a:t>
            </a:r>
            <a:endParaRPr lang="en-US" altLang="zh-CN" sz="1800" dirty="0" smtClean="0">
              <a:latin typeface="微软雅黑" pitchFamily="34" charset="-122"/>
              <a:ea typeface="微软雅黑" pitchFamily="34" charset="-122"/>
            </a:endParaRPr>
          </a:p>
          <a:p>
            <a:pPr>
              <a:lnSpc>
                <a:spcPct val="150000"/>
              </a:lnSpc>
              <a:buClr>
                <a:schemeClr val="tx1"/>
              </a:buClr>
              <a:buSzPct val="100000"/>
            </a:pPr>
            <a:r>
              <a:rPr lang="en-US" altLang="zh-CN" sz="1800" dirty="0" err="1" smtClean="0">
                <a:latin typeface="微软雅黑" pitchFamily="34" charset="-122"/>
                <a:ea typeface="微软雅黑" pitchFamily="34" charset="-122"/>
              </a:rPr>
              <a:t>R</a:t>
            </a:r>
            <a:r>
              <a:rPr lang="en-US" altLang="zh-CN" sz="1800" baseline="-25000" dirty="0" err="1" smtClean="0">
                <a:latin typeface="微软雅黑" pitchFamily="34" charset="-122"/>
                <a:ea typeface="微软雅黑" pitchFamily="34" charset="-122"/>
              </a:rPr>
              <a:t>pore,sol</a:t>
            </a:r>
            <a:r>
              <a:rPr lang="zh-CN" altLang="en-US" sz="1800" dirty="0" smtClean="0">
                <a:latin typeface="微软雅黑" pitchFamily="34" charset="-122"/>
                <a:ea typeface="微软雅黑" pitchFamily="34" charset="-122"/>
              </a:rPr>
              <a:t>电阻很小，为主要电流通道，并提供溶液通道；</a:t>
            </a:r>
            <a:endParaRPr lang="en-US" altLang="zh-CN" sz="1800" dirty="0" smtClean="0">
              <a:latin typeface="微软雅黑" pitchFamily="34" charset="-122"/>
              <a:ea typeface="微软雅黑" pitchFamily="34" charset="-122"/>
            </a:endParaRPr>
          </a:p>
          <a:p>
            <a:pPr>
              <a:lnSpc>
                <a:spcPct val="150000"/>
              </a:lnSpc>
              <a:buClr>
                <a:schemeClr val="tx1"/>
              </a:buClr>
              <a:buSzPct val="100000"/>
            </a:pPr>
            <a:endParaRPr lang="en-US" altLang="zh-CN" sz="1800" dirty="0" smtClean="0">
              <a:latin typeface="微软雅黑" pitchFamily="34" charset="-122"/>
              <a:ea typeface="微软雅黑" pitchFamily="34" charset="-122"/>
            </a:endParaRPr>
          </a:p>
          <a:p>
            <a:pPr>
              <a:lnSpc>
                <a:spcPct val="150000"/>
              </a:lnSpc>
              <a:buClr>
                <a:schemeClr val="tx1"/>
              </a:buClr>
              <a:buSzPct val="100000"/>
            </a:pPr>
            <a:endParaRPr lang="zh-CN" altLang="en-US" sz="1800"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705EF948-7358-4CA2-B872-583E31FB6E6A}" type="slidenum">
              <a:rPr lang="zh-CN" altLang="en-US" smtClean="0"/>
              <a:pPr>
                <a:defRPr/>
              </a:pPr>
              <a:t>25</a:t>
            </a:fld>
            <a:endParaRPr lang="en-US" altLang="zh-CN"/>
          </a:p>
        </p:txBody>
      </p:sp>
      <p:pic>
        <p:nvPicPr>
          <p:cNvPr id="566274" name="Picture 2"/>
          <p:cNvPicPr>
            <a:picLocks noChangeAspect="1" noChangeArrowheads="1"/>
          </p:cNvPicPr>
          <p:nvPr/>
        </p:nvPicPr>
        <p:blipFill>
          <a:blip r:embed="rId2" cstate="print"/>
          <a:srcRect/>
          <a:stretch>
            <a:fillRect/>
          </a:stretch>
        </p:blipFill>
        <p:spPr bwMode="auto">
          <a:xfrm>
            <a:off x="5500694" y="142852"/>
            <a:ext cx="3333740" cy="1873562"/>
          </a:xfrm>
          <a:prstGeom prst="rect">
            <a:avLst/>
          </a:prstGeom>
          <a:noFill/>
          <a:ln w="9525">
            <a:noFill/>
            <a:miter lim="800000"/>
            <a:headEnd/>
            <a:tailEnd/>
          </a:ln>
          <a:effectLst/>
        </p:spPr>
      </p:pic>
      <p:pic>
        <p:nvPicPr>
          <p:cNvPr id="566277" name="Picture 5"/>
          <p:cNvPicPr>
            <a:picLocks noChangeAspect="1" noChangeArrowheads="1"/>
          </p:cNvPicPr>
          <p:nvPr/>
        </p:nvPicPr>
        <p:blipFill>
          <a:blip r:embed="rId3" cstate="print"/>
          <a:srcRect/>
          <a:stretch>
            <a:fillRect/>
          </a:stretch>
        </p:blipFill>
        <p:spPr bwMode="auto">
          <a:xfrm>
            <a:off x="5429256" y="2071678"/>
            <a:ext cx="3495675" cy="3248025"/>
          </a:xfrm>
          <a:prstGeom prst="rect">
            <a:avLst/>
          </a:prstGeom>
          <a:noFill/>
          <a:ln w="9525">
            <a:noFill/>
            <a:miter lim="800000"/>
            <a:headEnd/>
            <a:tailEnd/>
          </a:ln>
          <a:effectLst/>
        </p:spPr>
      </p:pic>
      <p:pic>
        <p:nvPicPr>
          <p:cNvPr id="566279" name="Picture 7"/>
          <p:cNvPicPr>
            <a:picLocks noChangeAspect="1" noChangeArrowheads="1"/>
          </p:cNvPicPr>
          <p:nvPr/>
        </p:nvPicPr>
        <p:blipFill>
          <a:blip r:embed="rId4" cstate="print"/>
          <a:srcRect/>
          <a:stretch>
            <a:fillRect/>
          </a:stretch>
        </p:blipFill>
        <p:spPr bwMode="auto">
          <a:xfrm>
            <a:off x="5286380" y="2071678"/>
            <a:ext cx="3709985" cy="2447924"/>
          </a:xfrm>
          <a:prstGeom prst="rect">
            <a:avLst/>
          </a:prstGeom>
          <a:noFill/>
          <a:ln w="9525">
            <a:noFill/>
            <a:miter lim="800000"/>
            <a:headEnd/>
            <a:tailEnd/>
          </a:ln>
          <a:effectLst/>
        </p:spPr>
      </p:pic>
      <p:pic>
        <p:nvPicPr>
          <p:cNvPr id="566275" name="Picture 3"/>
          <p:cNvPicPr>
            <a:picLocks noChangeAspect="1" noChangeArrowheads="1"/>
          </p:cNvPicPr>
          <p:nvPr/>
        </p:nvPicPr>
        <p:blipFill>
          <a:blip r:embed="rId5" cstate="print"/>
          <a:srcRect/>
          <a:stretch>
            <a:fillRect/>
          </a:stretch>
        </p:blipFill>
        <p:spPr bwMode="auto">
          <a:xfrm>
            <a:off x="5286380" y="4500570"/>
            <a:ext cx="3714776" cy="2143140"/>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66274"/>
                                        </p:tgtEl>
                                        <p:attrNameLst>
                                          <p:attrName>style.visibility</p:attrName>
                                        </p:attrNameLst>
                                      </p:cBhvr>
                                      <p:to>
                                        <p:strVal val="visible"/>
                                      </p:to>
                                    </p:set>
                                    <p:animEffect transition="in" filter="slide(fromBottom)">
                                      <p:cBhvr>
                                        <p:cTn id="7" dur="500"/>
                                        <p:tgtEl>
                                          <p:spTgt spid="56627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66277"/>
                                        </p:tgtEl>
                                        <p:attrNameLst>
                                          <p:attrName>style.visibility</p:attrName>
                                        </p:attrNameLst>
                                      </p:cBhvr>
                                      <p:to>
                                        <p:strVal val="visible"/>
                                      </p:to>
                                    </p:set>
                                    <p:animEffect transition="in" filter="slide(fromBottom)">
                                      <p:cBhvr>
                                        <p:cTn id="12" dur="500"/>
                                        <p:tgtEl>
                                          <p:spTgt spid="56627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66279"/>
                                        </p:tgtEl>
                                        <p:attrNameLst>
                                          <p:attrName>style.visibility</p:attrName>
                                        </p:attrNameLst>
                                      </p:cBhvr>
                                      <p:to>
                                        <p:strVal val="visible"/>
                                      </p:to>
                                    </p:set>
                                    <p:animEffect transition="in" filter="slide(fromBottom)">
                                      <p:cBhvr>
                                        <p:cTn id="17" dur="500"/>
                                        <p:tgtEl>
                                          <p:spTgt spid="56627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66275"/>
                                        </p:tgtEl>
                                        <p:attrNameLst>
                                          <p:attrName>style.visibility</p:attrName>
                                        </p:attrNameLst>
                                      </p:cBhvr>
                                      <p:to>
                                        <p:strVal val="visible"/>
                                      </p:to>
                                    </p:set>
                                    <p:animEffect transition="in" filter="slide(fromBottom)">
                                      <p:cBhvr>
                                        <p:cTn id="22" dur="500"/>
                                        <p:tgtEl>
                                          <p:spTgt spid="566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14282" y="142852"/>
            <a:ext cx="3286148" cy="6357982"/>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3. </a:t>
            </a:r>
            <a:r>
              <a:rPr lang="zh-CN" altLang="en-US" sz="2400" b="1" dirty="0" smtClean="0">
                <a:solidFill>
                  <a:srgbClr val="FFFF00"/>
                </a:solidFill>
                <a:latin typeface="微软雅黑" pitchFamily="34" charset="-122"/>
                <a:ea typeface="微软雅黑" pitchFamily="34" charset="-122"/>
              </a:rPr>
              <a:t>致密导电膜体系</a:t>
            </a:r>
            <a:endParaRPr lang="en-US" altLang="zh-CN" sz="2400" b="1" dirty="0" smtClean="0">
              <a:solidFill>
                <a:srgbClr val="FFFF00"/>
              </a:solidFill>
              <a:latin typeface="微软雅黑" pitchFamily="34" charset="-122"/>
              <a:ea typeface="微软雅黑" pitchFamily="34" charset="-122"/>
            </a:endParaRPr>
          </a:p>
          <a:p>
            <a:pPr marL="628650">
              <a:lnSpc>
                <a:spcPct val="150000"/>
              </a:lnSpc>
              <a:buClr>
                <a:schemeClr val="tx1"/>
              </a:buClr>
              <a:buSzPct val="100000"/>
            </a:pP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f</a:t>
            </a:r>
            <a:r>
              <a:rPr lang="en-US" altLang="zh-CN" sz="2000" dirty="0" smtClean="0">
                <a:latin typeface="微软雅黑" pitchFamily="34" charset="-122"/>
                <a:ea typeface="微软雅黑" pitchFamily="34" charset="-122"/>
              </a:rPr>
              <a:t>//Q</a:t>
            </a:r>
            <a:r>
              <a:rPr lang="zh-CN" altLang="en-US" sz="2000" dirty="0" smtClean="0">
                <a:latin typeface="微软雅黑" pitchFamily="34" charset="-122"/>
                <a:ea typeface="微软雅黑" pitchFamily="34" charset="-122"/>
              </a:rPr>
              <a:t>致密导电膜不能提供溶液给</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ct</a:t>
            </a:r>
            <a:r>
              <a:rPr lang="en-US" altLang="zh-CN" sz="2000" dirty="0" smtClean="0">
                <a:latin typeface="微软雅黑" pitchFamily="34" charset="-122"/>
                <a:ea typeface="微软雅黑" pitchFamily="34" charset="-122"/>
              </a:rPr>
              <a:t>//C</a:t>
            </a:r>
            <a:r>
              <a:rPr lang="en-US" altLang="zh-CN" sz="2000" baseline="-25000" dirty="0"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marL="628650">
              <a:lnSpc>
                <a:spcPct val="150000"/>
              </a:lnSpc>
              <a:buClr>
                <a:schemeClr val="tx1"/>
              </a:buClr>
              <a:buSzPct val="100000"/>
            </a:pPr>
            <a:r>
              <a:rPr lang="en-US" altLang="zh-CN" sz="2000" dirty="0" smtClean="0">
                <a:latin typeface="微软雅黑" pitchFamily="34" charset="-122"/>
                <a:ea typeface="微软雅黑" pitchFamily="34" charset="-122"/>
              </a:rPr>
              <a:t>Q</a:t>
            </a:r>
            <a:r>
              <a:rPr lang="zh-CN" altLang="en-US" sz="2000" dirty="0" smtClean="0">
                <a:latin typeface="微软雅黑" pitchFamily="34" charset="-122"/>
                <a:ea typeface="微软雅黑" pitchFamily="34" charset="-122"/>
              </a:rPr>
              <a:t>物理意义不明确；</a:t>
            </a:r>
            <a:endParaRPr lang="en-US" altLang="zh-CN" sz="2000" dirty="0" smtClean="0">
              <a:latin typeface="微软雅黑" pitchFamily="34" charset="-122"/>
              <a:ea typeface="微软雅黑" pitchFamily="34" charset="-122"/>
            </a:endParaRPr>
          </a:p>
          <a:p>
            <a:pPr marL="628650">
              <a:lnSpc>
                <a:spcPct val="150000"/>
              </a:lnSpc>
              <a:buClr>
                <a:schemeClr val="tx1"/>
              </a:buClr>
              <a:buSzPct val="100000"/>
            </a:pP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f</a:t>
            </a:r>
            <a:r>
              <a:rPr lang="en-US" altLang="zh-CN" sz="2000" dirty="0" smtClean="0">
                <a:latin typeface="微软雅黑" pitchFamily="34" charset="-122"/>
                <a:ea typeface="微软雅黑" pitchFamily="34" charset="-122"/>
              </a:rPr>
              <a:t>//Q</a:t>
            </a:r>
            <a:r>
              <a:rPr lang="zh-CN" altLang="en-US" sz="2000" dirty="0" smtClean="0">
                <a:latin typeface="微软雅黑" pitchFamily="34" charset="-122"/>
                <a:ea typeface="微软雅黑" pitchFamily="34" charset="-122"/>
              </a:rPr>
              <a:t>是导电膜，与基体金属阻抗和导电方式相近，可视为一体；不影响</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ct</a:t>
            </a:r>
            <a:r>
              <a:rPr lang="en-US" altLang="zh-CN" sz="2000" dirty="0" smtClean="0">
                <a:latin typeface="微软雅黑" pitchFamily="34" charset="-122"/>
                <a:ea typeface="微软雅黑" pitchFamily="34" charset="-122"/>
              </a:rPr>
              <a:t>//C</a:t>
            </a:r>
            <a:r>
              <a:rPr lang="en-US" altLang="zh-CN" sz="2000" baseline="-25000" dirty="0"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组件功能。</a:t>
            </a:r>
            <a:endParaRPr lang="zh-CN" altLang="en-US" sz="2000"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758262" y="6400800"/>
            <a:ext cx="385738" cy="457200"/>
          </a:xfrm>
        </p:spPr>
        <p:txBody>
          <a:bodyPr/>
          <a:lstStyle/>
          <a:p>
            <a:pPr>
              <a:defRPr/>
            </a:pPr>
            <a:fld id="{6C08D3DA-9DCF-48F7-B5C9-7A500865FC2E}" type="slidenum">
              <a:rPr lang="zh-CN" altLang="en-US" smtClean="0"/>
              <a:pPr>
                <a:defRPr/>
              </a:pPr>
              <a:t>26</a:t>
            </a:fld>
            <a:endParaRPr lang="en-US" altLang="zh-CN" dirty="0"/>
          </a:p>
        </p:txBody>
      </p:sp>
      <p:pic>
        <p:nvPicPr>
          <p:cNvPr id="569347" name="Picture 3"/>
          <p:cNvPicPr>
            <a:picLocks noChangeAspect="1" noChangeArrowheads="1"/>
          </p:cNvPicPr>
          <p:nvPr/>
        </p:nvPicPr>
        <p:blipFill>
          <a:blip r:embed="rId2" cstate="print"/>
          <a:srcRect/>
          <a:stretch>
            <a:fillRect/>
          </a:stretch>
        </p:blipFill>
        <p:spPr bwMode="auto">
          <a:xfrm>
            <a:off x="3714744" y="2214554"/>
            <a:ext cx="5218491" cy="2071702"/>
          </a:xfrm>
          <a:prstGeom prst="rect">
            <a:avLst/>
          </a:prstGeom>
          <a:noFill/>
          <a:ln w="9525">
            <a:noFill/>
            <a:miter lim="800000"/>
            <a:headEnd/>
            <a:tailEnd/>
          </a:ln>
          <a:effectLst/>
        </p:spPr>
      </p:pic>
      <p:pic>
        <p:nvPicPr>
          <p:cNvPr id="569350" name="Picture 6"/>
          <p:cNvPicPr>
            <a:picLocks noChangeAspect="1" noChangeArrowheads="1"/>
          </p:cNvPicPr>
          <p:nvPr/>
        </p:nvPicPr>
        <p:blipFill>
          <a:blip r:embed="rId3" cstate="print"/>
          <a:srcRect/>
          <a:stretch>
            <a:fillRect/>
          </a:stretch>
        </p:blipFill>
        <p:spPr bwMode="auto">
          <a:xfrm>
            <a:off x="3714744" y="4429132"/>
            <a:ext cx="5286412" cy="2063764"/>
          </a:xfrm>
          <a:prstGeom prst="rect">
            <a:avLst/>
          </a:prstGeom>
          <a:noFill/>
          <a:ln w="9525">
            <a:noFill/>
            <a:miter lim="800000"/>
            <a:headEnd/>
            <a:tailEnd/>
          </a:ln>
          <a:effectLst/>
        </p:spPr>
      </p:pic>
      <p:pic>
        <p:nvPicPr>
          <p:cNvPr id="574466" name="Picture 2"/>
          <p:cNvPicPr>
            <a:picLocks noChangeAspect="1" noChangeArrowheads="1"/>
          </p:cNvPicPr>
          <p:nvPr/>
        </p:nvPicPr>
        <p:blipFill>
          <a:blip r:embed="rId4" cstate="print"/>
          <a:srcRect/>
          <a:stretch>
            <a:fillRect/>
          </a:stretch>
        </p:blipFill>
        <p:spPr bwMode="auto">
          <a:xfrm>
            <a:off x="5643570" y="214290"/>
            <a:ext cx="3276600" cy="5172075"/>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69347"/>
                                        </p:tgtEl>
                                        <p:attrNameLst>
                                          <p:attrName>style.visibility</p:attrName>
                                        </p:attrNameLst>
                                      </p:cBhvr>
                                      <p:to>
                                        <p:strVal val="visible"/>
                                      </p:to>
                                    </p:set>
                                    <p:animEffect transition="in" filter="slide(fromBottom)">
                                      <p:cBhvr>
                                        <p:cTn id="7" dur="500"/>
                                        <p:tgtEl>
                                          <p:spTgt spid="56934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74466"/>
                                        </p:tgtEl>
                                        <p:attrNameLst>
                                          <p:attrName>style.visibility</p:attrName>
                                        </p:attrNameLst>
                                      </p:cBhvr>
                                      <p:to>
                                        <p:strVal val="visible"/>
                                      </p:to>
                                    </p:set>
                                    <p:animEffect transition="in" filter="slide(fromBottom)">
                                      <p:cBhvr>
                                        <p:cTn id="12" dur="500"/>
                                        <p:tgtEl>
                                          <p:spTgt spid="57446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xit" presetSubtype="4" fill="hold" nodeType="clickEffect">
                                  <p:stCondLst>
                                    <p:cond delay="0"/>
                                  </p:stCondLst>
                                  <p:childTnLst>
                                    <p:animEffect transition="out" filter="slide(fromBottom)">
                                      <p:cBhvr>
                                        <p:cTn id="16" dur="500"/>
                                        <p:tgtEl>
                                          <p:spTgt spid="574466"/>
                                        </p:tgtEl>
                                      </p:cBhvr>
                                    </p:animEffect>
                                    <p:set>
                                      <p:cBhvr>
                                        <p:cTn id="17" dur="1" fill="hold">
                                          <p:stCondLst>
                                            <p:cond delay="499"/>
                                          </p:stCondLst>
                                        </p:cTn>
                                        <p:tgtEl>
                                          <p:spTgt spid="57446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69350"/>
                                        </p:tgtEl>
                                        <p:attrNameLst>
                                          <p:attrName>style.visibility</p:attrName>
                                        </p:attrNameLst>
                                      </p:cBhvr>
                                      <p:to>
                                        <p:strVal val="visible"/>
                                      </p:to>
                                    </p:set>
                                    <p:animEffect transition="in" filter="slide(fromBottom)">
                                      <p:cBhvr>
                                        <p:cTn id="22" dur="500"/>
                                        <p:tgtEl>
                                          <p:spTgt spid="569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85720" y="142852"/>
            <a:ext cx="7772400" cy="428628"/>
          </a:xfrm>
        </p:spPr>
        <p:txBody>
          <a:bodyPr/>
          <a:lstStyle/>
          <a:p>
            <a:pPr lvl="0">
              <a:buNone/>
            </a:pPr>
            <a:r>
              <a:rPr lang="zh-CN" altLang="en-US" sz="2000" b="1" dirty="0" smtClean="0">
                <a:latin typeface="微软雅黑" pitchFamily="34" charset="-122"/>
                <a:ea typeface="微软雅黑" pitchFamily="34" charset="-122"/>
              </a:rPr>
              <a:t>铝合金</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有机涂层</a:t>
            </a:r>
            <a:r>
              <a:rPr lang="en-US" altLang="zh-CN" sz="2000" b="1" dirty="0" smtClean="0">
                <a:latin typeface="微软雅黑" pitchFamily="34" charset="-122"/>
                <a:ea typeface="微软雅黑" pitchFamily="34" charset="-122"/>
              </a:rPr>
              <a:t>/</a:t>
            </a:r>
            <a:r>
              <a:rPr lang="en-US" altLang="zh-CN" sz="2000" b="1" dirty="0" err="1" smtClean="0">
                <a:latin typeface="微软雅黑" pitchFamily="34" charset="-122"/>
                <a:ea typeface="微软雅黑" pitchFamily="34" charset="-122"/>
              </a:rPr>
              <a:t>NaCl</a:t>
            </a:r>
            <a:r>
              <a:rPr lang="zh-CN" altLang="en-US" sz="2000" b="1" dirty="0" smtClean="0">
                <a:latin typeface="微软雅黑" pitchFamily="34" charset="-122"/>
                <a:ea typeface="微软雅黑" pitchFamily="34" charset="-122"/>
              </a:rPr>
              <a:t>溶液：模型无效</a:t>
            </a:r>
            <a:endParaRPr lang="en-US" altLang="zh-CN" sz="2000" b="1" dirty="0" smtClean="0">
              <a:latin typeface="微软雅黑" pitchFamily="34" charset="-122"/>
              <a:ea typeface="微软雅黑" pitchFamily="34" charset="-122"/>
            </a:endParaRPr>
          </a:p>
          <a:p>
            <a:pPr>
              <a:buNone/>
            </a:pPr>
            <a:endParaRPr lang="zh-CN" altLang="en-US" sz="2000" b="1"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572528" y="6400800"/>
            <a:ext cx="571472" cy="457200"/>
          </a:xfrm>
        </p:spPr>
        <p:txBody>
          <a:bodyPr/>
          <a:lstStyle/>
          <a:p>
            <a:pPr>
              <a:defRPr/>
            </a:pPr>
            <a:fld id="{6C08D3DA-9DCF-48F7-B5C9-7A500865FC2E}" type="slidenum">
              <a:rPr lang="zh-CN" altLang="en-US" smtClean="0"/>
              <a:pPr>
                <a:defRPr/>
              </a:pPr>
              <a:t>27</a:t>
            </a:fld>
            <a:endParaRPr lang="en-US" altLang="zh-CN" dirty="0"/>
          </a:p>
        </p:txBody>
      </p:sp>
      <p:pic>
        <p:nvPicPr>
          <p:cNvPr id="568322" name="Picture 2"/>
          <p:cNvPicPr>
            <a:picLocks noChangeAspect="1" noChangeArrowheads="1"/>
          </p:cNvPicPr>
          <p:nvPr/>
        </p:nvPicPr>
        <p:blipFill>
          <a:blip r:embed="rId2" cstate="print"/>
          <a:srcRect/>
          <a:stretch>
            <a:fillRect/>
          </a:stretch>
        </p:blipFill>
        <p:spPr bwMode="auto">
          <a:xfrm>
            <a:off x="1857356" y="4286256"/>
            <a:ext cx="5572164" cy="2362727"/>
          </a:xfrm>
          <a:prstGeom prst="rect">
            <a:avLst/>
          </a:prstGeom>
          <a:noFill/>
          <a:ln w="9525">
            <a:noFill/>
            <a:miter lim="800000"/>
            <a:headEnd/>
            <a:tailEnd/>
          </a:ln>
          <a:effectLst/>
        </p:spPr>
      </p:pic>
      <p:sp>
        <p:nvSpPr>
          <p:cNvPr id="5" name="内容占位符 3"/>
          <p:cNvSpPr txBox="1">
            <a:spLocks/>
          </p:cNvSpPr>
          <p:nvPr/>
        </p:nvSpPr>
        <p:spPr>
          <a:xfrm>
            <a:off x="500034" y="642918"/>
            <a:ext cx="8501122" cy="2857520"/>
          </a:xfrm>
          <a:prstGeom prst="rect">
            <a:avLst/>
          </a:prstGeom>
        </p:spPr>
        <p:txBody>
          <a:bodyPr/>
          <a:lstStyle/>
          <a:p>
            <a:pPr marL="342900" lvl="0" indent="-342900" eaLnBrk="0" hangingPunct="0">
              <a:lnSpc>
                <a:spcPct val="150000"/>
              </a:lnSpc>
              <a:spcBef>
                <a:spcPct val="20000"/>
              </a:spcBef>
              <a:buClr>
                <a:schemeClr val="tx1"/>
              </a:buClr>
              <a:buSzPct val="80000"/>
              <a:buFont typeface="Wingdings" pitchFamily="2" charset="2"/>
              <a:buChar char="l"/>
              <a:defRPr/>
            </a:pPr>
            <a:r>
              <a:rPr lang="zh-CN" altLang="en-US" sz="1800" kern="0" dirty="0" smtClean="0">
                <a:solidFill>
                  <a:schemeClr val="tx1"/>
                </a:solidFill>
                <a:latin typeface="微软雅黑" pitchFamily="34" charset="-122"/>
                <a:ea typeface="微软雅黑" pitchFamily="34" charset="-122"/>
              </a:rPr>
              <a:t>扩散电阻和电容</a:t>
            </a:r>
            <a:r>
              <a:rPr lang="en-US" altLang="zh-CN" sz="1800" kern="0" dirty="0" err="1" smtClean="0">
                <a:solidFill>
                  <a:schemeClr val="tx1"/>
                </a:solidFill>
                <a:latin typeface="微软雅黑" pitchFamily="34" charset="-122"/>
                <a:ea typeface="微软雅黑" pitchFamily="34" charset="-122"/>
              </a:rPr>
              <a:t>R</a:t>
            </a:r>
            <a:r>
              <a:rPr lang="en-US" altLang="zh-CN" sz="1800" kern="0" baseline="-25000" dirty="0" err="1" smtClean="0">
                <a:solidFill>
                  <a:schemeClr val="tx1"/>
                </a:solidFill>
                <a:latin typeface="微软雅黑" pitchFamily="34" charset="-122"/>
                <a:ea typeface="微软雅黑" pitchFamily="34" charset="-122"/>
              </a:rPr>
              <a:t>diff</a:t>
            </a:r>
            <a:r>
              <a:rPr lang="en-US" altLang="zh-CN" sz="1800" kern="0" dirty="0" smtClean="0">
                <a:solidFill>
                  <a:schemeClr val="tx1"/>
                </a:solidFill>
                <a:latin typeface="微软雅黑" pitchFamily="34" charset="-122"/>
                <a:ea typeface="微软雅黑" pitchFamily="34" charset="-122"/>
              </a:rPr>
              <a:t>//</a:t>
            </a:r>
            <a:r>
              <a:rPr lang="en-US" altLang="zh-CN" sz="1800" kern="0" dirty="0" err="1" smtClean="0">
                <a:solidFill>
                  <a:schemeClr val="tx1"/>
                </a:solidFill>
                <a:latin typeface="微软雅黑" pitchFamily="34" charset="-122"/>
                <a:ea typeface="微软雅黑" pitchFamily="34" charset="-122"/>
              </a:rPr>
              <a:t>C</a:t>
            </a:r>
            <a:r>
              <a:rPr lang="en-US" altLang="zh-CN" sz="1800" kern="0" baseline="-25000" dirty="0" err="1" smtClean="0">
                <a:solidFill>
                  <a:schemeClr val="tx1"/>
                </a:solidFill>
                <a:latin typeface="微软雅黑" pitchFamily="34" charset="-122"/>
                <a:ea typeface="微软雅黑" pitchFamily="34" charset="-122"/>
              </a:rPr>
              <a:t>diff</a:t>
            </a:r>
            <a:r>
              <a:rPr lang="zh-CN" altLang="en-US" sz="1800" kern="0" dirty="0" smtClean="0">
                <a:solidFill>
                  <a:schemeClr val="tx1"/>
                </a:solidFill>
                <a:latin typeface="微软雅黑" pitchFamily="34" charset="-122"/>
                <a:ea typeface="微软雅黑" pitchFamily="34" charset="-122"/>
              </a:rPr>
              <a:t>未指明扩散载体，铝合金膜？涂层？何种带电载体扩散？</a:t>
            </a:r>
            <a:endParaRPr lang="en-US" altLang="zh-CN" sz="1800" kern="0" dirty="0" smtClean="0">
              <a:solidFill>
                <a:schemeClr val="tx1"/>
              </a:solidFill>
              <a:latin typeface="微软雅黑" pitchFamily="34" charset="-122"/>
              <a:ea typeface="微软雅黑" pitchFamily="34" charset="-122"/>
            </a:endParaRPr>
          </a:p>
          <a:p>
            <a:pPr marL="342900" lvl="0" indent="-342900" eaLnBrk="0" hangingPunct="0">
              <a:lnSpc>
                <a:spcPct val="150000"/>
              </a:lnSpc>
              <a:spcBef>
                <a:spcPct val="20000"/>
              </a:spcBef>
              <a:buClr>
                <a:schemeClr val="tx1"/>
              </a:buClr>
              <a:buSzPct val="80000"/>
              <a:buFont typeface="Wingdings" pitchFamily="2" charset="2"/>
              <a:buChar char="l"/>
              <a:defRPr/>
            </a:pPr>
            <a:r>
              <a:rPr lang="en-US" altLang="zh-CN" sz="1800" kern="0" dirty="0" err="1" smtClean="0">
                <a:solidFill>
                  <a:schemeClr val="tx1"/>
                </a:solidFill>
                <a:latin typeface="微软雅黑" pitchFamily="34" charset="-122"/>
                <a:ea typeface="微软雅黑" pitchFamily="34" charset="-122"/>
              </a:rPr>
              <a:t>R</a:t>
            </a:r>
            <a:r>
              <a:rPr lang="en-US" altLang="zh-CN" sz="1800" kern="0" baseline="-25000" dirty="0" err="1" smtClean="0">
                <a:solidFill>
                  <a:schemeClr val="tx1"/>
                </a:solidFill>
                <a:latin typeface="微软雅黑" pitchFamily="34" charset="-122"/>
                <a:ea typeface="微软雅黑" pitchFamily="34" charset="-122"/>
              </a:rPr>
              <a:t>diff</a:t>
            </a:r>
            <a:r>
              <a:rPr lang="en-US" altLang="zh-CN" sz="1800" kern="0" dirty="0" smtClean="0">
                <a:solidFill>
                  <a:schemeClr val="tx1"/>
                </a:solidFill>
                <a:latin typeface="微软雅黑" pitchFamily="34" charset="-122"/>
                <a:ea typeface="微软雅黑" pitchFamily="34" charset="-122"/>
              </a:rPr>
              <a:t>//</a:t>
            </a:r>
            <a:r>
              <a:rPr lang="en-US" altLang="zh-CN" sz="1800" kern="0" dirty="0" err="1" smtClean="0">
                <a:solidFill>
                  <a:schemeClr val="tx1"/>
                </a:solidFill>
                <a:latin typeface="微软雅黑" pitchFamily="34" charset="-122"/>
                <a:ea typeface="微软雅黑" pitchFamily="34" charset="-122"/>
              </a:rPr>
              <a:t>C</a:t>
            </a:r>
            <a:r>
              <a:rPr lang="en-US" altLang="zh-CN" sz="1800" kern="0" baseline="-25000" dirty="0" err="1" smtClean="0">
                <a:solidFill>
                  <a:schemeClr val="tx1"/>
                </a:solidFill>
                <a:latin typeface="微软雅黑" pitchFamily="34" charset="-122"/>
                <a:ea typeface="微软雅黑" pitchFamily="34" charset="-122"/>
              </a:rPr>
              <a:t>diff</a:t>
            </a:r>
            <a:r>
              <a:rPr lang="zh-CN" altLang="en-US" sz="1800" kern="0" dirty="0" smtClean="0">
                <a:solidFill>
                  <a:schemeClr val="tx1"/>
                </a:solidFill>
                <a:latin typeface="微软雅黑" pitchFamily="34" charset="-122"/>
                <a:ea typeface="微软雅黑" pitchFamily="34" charset="-122"/>
              </a:rPr>
              <a:t>模拟</a:t>
            </a: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扩散行为</a:t>
            </a:r>
            <a:r>
              <a:rPr lang="zh-CN" altLang="en-US" sz="1800" kern="0" dirty="0" smtClean="0">
                <a:solidFill>
                  <a:schemeClr val="tx1"/>
                </a:solidFill>
                <a:latin typeface="微软雅黑" pitchFamily="34" charset="-122"/>
                <a:ea typeface="微软雅黑" pitchFamily="34" charset="-122"/>
              </a:rPr>
              <a:t>需要证明；</a:t>
            </a:r>
            <a:endParaRPr lang="en-US" altLang="zh-CN" sz="1800" kern="0" dirty="0" smtClean="0">
              <a:solidFill>
                <a:schemeClr val="tx1"/>
              </a:solidFill>
              <a:latin typeface="微软雅黑" pitchFamily="34" charset="-122"/>
              <a:ea typeface="微软雅黑" pitchFamily="34" charset="-122"/>
            </a:endParaRPr>
          </a:p>
          <a:p>
            <a:pPr marL="342900" indent="-342900" eaLnBrk="0" hangingPunct="0">
              <a:lnSpc>
                <a:spcPct val="150000"/>
              </a:lnSpc>
              <a:spcBef>
                <a:spcPct val="20000"/>
              </a:spcBef>
              <a:buClr>
                <a:schemeClr val="tx1"/>
              </a:buClr>
              <a:buSzPct val="80000"/>
              <a:buFont typeface="Wingdings" pitchFamily="2" charset="2"/>
              <a:buChar char="l"/>
              <a:defRPr/>
            </a:pPr>
            <a:r>
              <a:rPr lang="en-US" altLang="zh-CN" sz="1800" kern="0" dirty="0" smtClean="0">
                <a:solidFill>
                  <a:schemeClr val="tx1"/>
                </a:solidFill>
                <a:latin typeface="微软雅黑" pitchFamily="34" charset="-122"/>
                <a:ea typeface="微软雅黑" pitchFamily="34" charset="-122"/>
              </a:rPr>
              <a:t>R</a:t>
            </a:r>
            <a:r>
              <a:rPr lang="en-US" altLang="zh-CN" sz="1800" kern="0" baseline="-25000" dirty="0" smtClean="0">
                <a:solidFill>
                  <a:schemeClr val="tx1"/>
                </a:solidFill>
                <a:latin typeface="微软雅黑" pitchFamily="34" charset="-122"/>
                <a:ea typeface="微软雅黑" pitchFamily="34" charset="-122"/>
              </a:rPr>
              <a:t>ct</a:t>
            </a:r>
            <a:r>
              <a:rPr lang="zh-CN" altLang="en-US" sz="1800" kern="0" dirty="0" smtClean="0">
                <a:solidFill>
                  <a:schemeClr val="tx1"/>
                </a:solidFill>
                <a:latin typeface="微软雅黑" pitchFamily="34" charset="-122"/>
                <a:ea typeface="微软雅黑" pitchFamily="34" charset="-122"/>
              </a:rPr>
              <a:t>电荷向</a:t>
            </a:r>
            <a:r>
              <a:rPr lang="en-US" altLang="zh-CN" sz="1800" kern="0" dirty="0" err="1" smtClean="0">
                <a:solidFill>
                  <a:schemeClr val="tx1"/>
                </a:solidFill>
                <a:latin typeface="微软雅黑" pitchFamily="34" charset="-122"/>
                <a:ea typeface="微软雅黑" pitchFamily="34" charset="-122"/>
              </a:rPr>
              <a:t>R</a:t>
            </a:r>
            <a:r>
              <a:rPr lang="en-US" altLang="zh-CN" sz="1800" kern="0" baseline="-25000" dirty="0" err="1" smtClean="0">
                <a:solidFill>
                  <a:schemeClr val="tx1"/>
                </a:solidFill>
                <a:latin typeface="微软雅黑" pitchFamily="34" charset="-122"/>
                <a:ea typeface="微软雅黑" pitchFamily="34" charset="-122"/>
              </a:rPr>
              <a:t>diff</a:t>
            </a:r>
            <a:r>
              <a:rPr lang="en-US" altLang="zh-CN" sz="1800" kern="0" dirty="0" smtClean="0">
                <a:solidFill>
                  <a:schemeClr val="tx1"/>
                </a:solidFill>
                <a:latin typeface="微软雅黑" pitchFamily="34" charset="-122"/>
                <a:ea typeface="微软雅黑" pitchFamily="34" charset="-122"/>
              </a:rPr>
              <a:t>//</a:t>
            </a:r>
            <a:r>
              <a:rPr lang="en-US" altLang="zh-CN" sz="1800" kern="0" dirty="0" err="1" smtClean="0">
                <a:solidFill>
                  <a:schemeClr val="tx1"/>
                </a:solidFill>
                <a:latin typeface="微软雅黑" pitchFamily="34" charset="-122"/>
                <a:ea typeface="微软雅黑" pitchFamily="34" charset="-122"/>
              </a:rPr>
              <a:t>C</a:t>
            </a:r>
            <a:r>
              <a:rPr lang="en-US" altLang="zh-CN" sz="1800" kern="0" baseline="-25000" dirty="0" err="1" smtClean="0">
                <a:solidFill>
                  <a:schemeClr val="tx1"/>
                </a:solidFill>
                <a:latin typeface="微软雅黑" pitchFamily="34" charset="-122"/>
                <a:ea typeface="微软雅黑" pitchFamily="34" charset="-122"/>
              </a:rPr>
              <a:t>diff</a:t>
            </a:r>
            <a:r>
              <a:rPr lang="zh-CN" altLang="en-US" sz="1800" kern="0" dirty="0" smtClean="0">
                <a:solidFill>
                  <a:schemeClr val="tx1"/>
                </a:solidFill>
                <a:latin typeface="微软雅黑" pitchFamily="34" charset="-122"/>
                <a:ea typeface="微软雅黑" pitchFamily="34" charset="-122"/>
              </a:rPr>
              <a:t>迁移？</a:t>
            </a:r>
            <a:r>
              <a:rPr lang="en-US" altLang="zh-CN" sz="1800" kern="0" dirty="0" smtClean="0">
                <a:solidFill>
                  <a:srgbClr val="00FF00"/>
                </a:solidFill>
                <a:latin typeface="微软雅黑" pitchFamily="34" charset="-122"/>
                <a:ea typeface="微软雅黑" pitchFamily="34" charset="-122"/>
              </a:rPr>
              <a:t> </a:t>
            </a:r>
            <a:endParaRPr lang="en-US" altLang="zh-CN" sz="1800" kern="0" dirty="0" smtClean="0">
              <a:solidFill>
                <a:schemeClr val="tx1"/>
              </a:solidFill>
              <a:latin typeface="微软雅黑" pitchFamily="34" charset="-122"/>
              <a:ea typeface="微软雅黑" pitchFamily="34" charset="-122"/>
            </a:endParaRPr>
          </a:p>
          <a:p>
            <a:pPr marL="342900" indent="-342900" eaLnBrk="0" hangingPunct="0">
              <a:lnSpc>
                <a:spcPct val="150000"/>
              </a:lnSpc>
              <a:spcBef>
                <a:spcPct val="20000"/>
              </a:spcBef>
              <a:buClr>
                <a:schemeClr val="tx1"/>
              </a:buClr>
              <a:buSzPct val="80000"/>
              <a:buFont typeface="Wingdings" pitchFamily="2" charset="2"/>
              <a:buChar char="l"/>
              <a:defRPr/>
            </a:pPr>
            <a:r>
              <a:rPr lang="en-US" altLang="zh-CN" sz="1800" kern="0" dirty="0" err="1" smtClean="0">
                <a:solidFill>
                  <a:schemeClr val="tx1"/>
                </a:solidFill>
                <a:latin typeface="微软雅黑" pitchFamily="34" charset="-122"/>
                <a:ea typeface="微软雅黑" pitchFamily="34" charset="-122"/>
              </a:rPr>
              <a:t>C</a:t>
            </a:r>
            <a:r>
              <a:rPr lang="en-US" altLang="zh-CN" sz="1800" kern="0" baseline="-25000" dirty="0" err="1" smtClean="0">
                <a:solidFill>
                  <a:schemeClr val="tx1"/>
                </a:solidFill>
                <a:latin typeface="微软雅黑" pitchFamily="34" charset="-122"/>
                <a:ea typeface="微软雅黑" pitchFamily="34" charset="-122"/>
              </a:rPr>
              <a:t>d</a:t>
            </a:r>
            <a:r>
              <a:rPr lang="zh-CN" altLang="en-US" sz="1800" kern="0" dirty="0" smtClean="0">
                <a:solidFill>
                  <a:schemeClr val="tx1"/>
                </a:solidFill>
                <a:latin typeface="微软雅黑" pitchFamily="34" charset="-122"/>
                <a:ea typeface="微软雅黑" pitchFamily="34" charset="-122"/>
              </a:rPr>
              <a:t>和</a:t>
            </a:r>
            <a:r>
              <a:rPr lang="en-US" altLang="zh-CN" sz="1800" kern="0" dirty="0" smtClean="0">
                <a:solidFill>
                  <a:schemeClr val="tx1"/>
                </a:solidFill>
                <a:latin typeface="微软雅黑" pitchFamily="34" charset="-122"/>
                <a:ea typeface="微软雅黑" pitchFamily="34" charset="-122"/>
              </a:rPr>
              <a:t>C</a:t>
            </a:r>
            <a:r>
              <a:rPr lang="en-US" altLang="zh-CN" sz="1800" kern="0" baseline="-25000" dirty="0" smtClean="0">
                <a:solidFill>
                  <a:schemeClr val="tx1"/>
                </a:solidFill>
                <a:latin typeface="微软雅黑" pitchFamily="34" charset="-122"/>
                <a:ea typeface="微软雅黑" pitchFamily="34" charset="-122"/>
              </a:rPr>
              <a:t>c</a:t>
            </a:r>
            <a:r>
              <a:rPr lang="zh-CN" altLang="en-US" sz="1800" kern="0" dirty="0" smtClean="0">
                <a:solidFill>
                  <a:schemeClr val="tx1"/>
                </a:solidFill>
                <a:latin typeface="微软雅黑" pitchFamily="34" charset="-122"/>
                <a:ea typeface="微软雅黑" pitchFamily="34" charset="-122"/>
              </a:rPr>
              <a:t>能跨越涂层和合金膜连接基体金属？</a:t>
            </a:r>
            <a:endParaRPr lang="en-US" altLang="zh-CN" sz="1800" b="1" kern="0" dirty="0" smtClean="0">
              <a:solidFill>
                <a:srgbClr val="FFFF00"/>
              </a:solidFill>
              <a:latin typeface="微软雅黑" pitchFamily="34" charset="-122"/>
              <a:ea typeface="微软雅黑" pitchFamily="34" charset="-122"/>
            </a:endParaRPr>
          </a:p>
          <a:p>
            <a:pPr marL="342900" indent="-342900" eaLnBrk="0" hangingPunct="0">
              <a:lnSpc>
                <a:spcPct val="150000"/>
              </a:lnSpc>
              <a:spcBef>
                <a:spcPct val="20000"/>
              </a:spcBef>
              <a:buClr>
                <a:schemeClr val="tx1"/>
              </a:buClr>
              <a:buSzPct val="80000"/>
              <a:buFont typeface="Wingdings" pitchFamily="2" charset="2"/>
              <a:buChar char="l"/>
              <a:defRPr/>
            </a:pPr>
            <a:r>
              <a:rPr lang="en-US" altLang="zh-CN" sz="1800" kern="0" dirty="0" err="1" smtClean="0">
                <a:solidFill>
                  <a:schemeClr val="tx1"/>
                </a:solidFill>
                <a:latin typeface="微软雅黑" pitchFamily="34" charset="-122"/>
                <a:ea typeface="微软雅黑" pitchFamily="34" charset="-122"/>
              </a:rPr>
              <a:t>R</a:t>
            </a:r>
            <a:r>
              <a:rPr lang="en-US" altLang="zh-CN" sz="1800" kern="0" baseline="-25000" dirty="0" err="1" smtClean="0">
                <a:solidFill>
                  <a:schemeClr val="tx1"/>
                </a:solidFill>
                <a:latin typeface="微软雅黑" pitchFamily="34" charset="-122"/>
                <a:ea typeface="微软雅黑" pitchFamily="34" charset="-122"/>
              </a:rPr>
              <a:t>c</a:t>
            </a:r>
            <a:r>
              <a:rPr lang="zh-CN" altLang="en-US" sz="1800" kern="0" dirty="0" smtClean="0">
                <a:solidFill>
                  <a:schemeClr val="tx1"/>
                </a:solidFill>
                <a:latin typeface="微软雅黑" pitchFamily="34" charset="-122"/>
                <a:ea typeface="微软雅黑" pitchFamily="34" charset="-122"/>
              </a:rPr>
              <a:t>和</a:t>
            </a:r>
            <a:r>
              <a:rPr lang="en-US" altLang="zh-CN" sz="1800" kern="0" dirty="0" smtClean="0">
                <a:solidFill>
                  <a:schemeClr val="tx1"/>
                </a:solidFill>
                <a:latin typeface="微软雅黑" pitchFamily="34" charset="-122"/>
                <a:ea typeface="微软雅黑" pitchFamily="34" charset="-122"/>
              </a:rPr>
              <a:t>C</a:t>
            </a:r>
            <a:r>
              <a:rPr lang="en-US" altLang="zh-CN" sz="1800" kern="0" baseline="-25000" dirty="0" smtClean="0">
                <a:solidFill>
                  <a:schemeClr val="tx1"/>
                </a:solidFill>
                <a:latin typeface="微软雅黑" pitchFamily="34" charset="-122"/>
                <a:ea typeface="微软雅黑" pitchFamily="34" charset="-122"/>
              </a:rPr>
              <a:t>c</a:t>
            </a:r>
            <a:r>
              <a:rPr lang="zh-CN" altLang="en-US" sz="1800" kern="0" dirty="0" smtClean="0">
                <a:solidFill>
                  <a:schemeClr val="tx1"/>
                </a:solidFill>
                <a:latin typeface="微软雅黑" pitchFamily="34" charset="-122"/>
                <a:ea typeface="微软雅黑" pitchFamily="34" charset="-122"/>
              </a:rPr>
              <a:t>涂层膜两种属性应连接同端；</a:t>
            </a:r>
            <a:endParaRPr lang="en-US" altLang="zh-CN" sz="1800" kern="0" dirty="0" smtClean="0">
              <a:solidFill>
                <a:schemeClr val="tx1"/>
              </a:solidFill>
              <a:latin typeface="微软雅黑" pitchFamily="34" charset="-122"/>
              <a:ea typeface="微软雅黑" pitchFamily="34" charset="-122"/>
            </a:endParaRPr>
          </a:p>
          <a:p>
            <a:pPr marL="342900" indent="-342900" eaLnBrk="0" hangingPunct="0">
              <a:lnSpc>
                <a:spcPct val="150000"/>
              </a:lnSpc>
              <a:spcBef>
                <a:spcPct val="20000"/>
              </a:spcBef>
              <a:buClr>
                <a:schemeClr val="tx1"/>
              </a:buClr>
              <a:buSzPct val="80000"/>
              <a:buFont typeface="Wingdings" pitchFamily="2" charset="2"/>
              <a:buChar char="l"/>
              <a:defRPr/>
            </a:pPr>
            <a:r>
              <a:rPr lang="zh-CN" altLang="en-US" sz="1800" kern="0" dirty="0" smtClean="0">
                <a:solidFill>
                  <a:schemeClr val="tx1"/>
                </a:solidFill>
                <a:latin typeface="微软雅黑" pitchFamily="34" charset="-122"/>
                <a:ea typeface="微软雅黑" pitchFamily="34" charset="-122"/>
              </a:rPr>
              <a:t>涂层多孔</a:t>
            </a:r>
            <a:r>
              <a:rPr lang="en-US" altLang="zh-CN" sz="1800" kern="0" dirty="0" err="1" smtClean="0">
                <a:solidFill>
                  <a:schemeClr val="tx1"/>
                </a:solidFill>
                <a:latin typeface="微软雅黑" pitchFamily="34" charset="-122"/>
                <a:ea typeface="微软雅黑" pitchFamily="34" charset="-122"/>
              </a:rPr>
              <a:t>R</a:t>
            </a:r>
            <a:r>
              <a:rPr lang="en-US" altLang="zh-CN" sz="1800" kern="0" baseline="-25000" dirty="0" err="1" smtClean="0">
                <a:solidFill>
                  <a:schemeClr val="tx1"/>
                </a:solidFill>
                <a:latin typeface="微软雅黑" pitchFamily="34" charset="-122"/>
                <a:ea typeface="微软雅黑" pitchFamily="34" charset="-122"/>
              </a:rPr>
              <a:t>c</a:t>
            </a:r>
            <a:r>
              <a:rPr lang="zh-CN" altLang="en-US" sz="1800" kern="0" dirty="0" smtClean="0">
                <a:solidFill>
                  <a:schemeClr val="tx1"/>
                </a:solidFill>
                <a:latin typeface="微软雅黑" pitchFamily="34" charset="-122"/>
                <a:ea typeface="微软雅黑" pitchFamily="34" charset="-122"/>
              </a:rPr>
              <a:t>和应为</a:t>
            </a:r>
            <a:r>
              <a:rPr lang="en-US" altLang="zh-CN" sz="1800" kern="0" dirty="0" smtClean="0">
                <a:solidFill>
                  <a:schemeClr val="tx1"/>
                </a:solidFill>
                <a:latin typeface="微软雅黑" pitchFamily="34" charset="-122"/>
                <a:ea typeface="微软雅黑" pitchFamily="34" charset="-122"/>
              </a:rPr>
              <a:t>R</a:t>
            </a:r>
            <a:r>
              <a:rPr lang="en-US" altLang="zh-CN" sz="1800" kern="0" baseline="-25000" dirty="0" smtClean="0">
                <a:solidFill>
                  <a:schemeClr val="tx1"/>
                </a:solidFill>
                <a:latin typeface="微软雅黑" pitchFamily="34" charset="-122"/>
                <a:ea typeface="微软雅黑" pitchFamily="34" charset="-122"/>
              </a:rPr>
              <a:t>pore,sol</a:t>
            </a:r>
            <a:r>
              <a:rPr lang="zh-CN" altLang="en-US" sz="1800" kern="0" dirty="0" smtClean="0">
                <a:solidFill>
                  <a:schemeClr val="tx1"/>
                </a:solidFill>
                <a:latin typeface="微软雅黑" pitchFamily="34" charset="-122"/>
                <a:ea typeface="微软雅黑" pitchFamily="34" charset="-122"/>
              </a:rPr>
              <a:t>；如无孔则不能提供溶液通道；</a:t>
            </a:r>
            <a:endParaRPr lang="en-US" altLang="zh-CN" sz="1800" kern="0" dirty="0" smtClean="0">
              <a:solidFill>
                <a:schemeClr val="tx1"/>
              </a:solidFill>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85720" y="142852"/>
            <a:ext cx="8429684" cy="3714776"/>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4. </a:t>
            </a:r>
            <a:r>
              <a:rPr lang="zh-CN" altLang="en-US" sz="2400" b="1" dirty="0" smtClean="0">
                <a:solidFill>
                  <a:srgbClr val="FFFF00"/>
                </a:solidFill>
                <a:latin typeface="微软雅黑" pitchFamily="34" charset="-122"/>
                <a:ea typeface="微软雅黑" pitchFamily="34" charset="-122"/>
              </a:rPr>
              <a:t>多孔腐蚀产物膜体系</a:t>
            </a:r>
            <a:endParaRPr lang="en-US" altLang="zh-CN" sz="2400" b="1" dirty="0" smtClean="0">
              <a:solidFill>
                <a:srgbClr val="FFFF00"/>
              </a:solidFill>
              <a:latin typeface="微软雅黑" pitchFamily="34" charset="-122"/>
              <a:ea typeface="微软雅黑" pitchFamily="34" charset="-122"/>
            </a:endParaRPr>
          </a:p>
          <a:p>
            <a:pPr>
              <a:lnSpc>
                <a:spcPct val="150000"/>
              </a:lnSpc>
              <a:buClr>
                <a:schemeClr val="tx1"/>
              </a:buClr>
              <a:buSzPct val="100000"/>
            </a:pPr>
            <a:r>
              <a:rPr lang="zh-CN" altLang="en-US" sz="2000" dirty="0" smtClean="0">
                <a:latin typeface="微软雅黑" pitchFamily="34" charset="-122"/>
                <a:ea typeface="微软雅黑" pitchFamily="34" charset="-122"/>
              </a:rPr>
              <a:t>腐蚀产物膜应存在</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f</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pore,sol</a:t>
            </a:r>
            <a:r>
              <a:rPr lang="zh-CN" altLang="en-US" sz="2000" dirty="0" smtClean="0">
                <a:latin typeface="微软雅黑" pitchFamily="34" charset="-122"/>
                <a:ea typeface="微软雅黑" pitchFamily="34" charset="-122"/>
              </a:rPr>
              <a:t>并联导电供水通道</a:t>
            </a:r>
            <a:r>
              <a:rPr lang="en-US" altLang="zh-CN" sz="2000" dirty="0" smtClean="0">
                <a:latin typeface="微软雅黑" pitchFamily="34" charset="-122"/>
                <a:ea typeface="微软雅黑" pitchFamily="34" charset="-122"/>
              </a:rPr>
              <a:t>, R</a:t>
            </a:r>
            <a:r>
              <a:rPr lang="en-US" altLang="zh-CN" sz="2000" baseline="-25000" dirty="0" smtClean="0">
                <a:latin typeface="微软雅黑" pitchFamily="34" charset="-122"/>
                <a:ea typeface="微软雅黑" pitchFamily="34" charset="-122"/>
              </a:rPr>
              <a:t>f</a:t>
            </a:r>
            <a:r>
              <a:rPr lang="zh-CN" altLang="en-US" sz="2000" dirty="0" smtClean="0">
                <a:latin typeface="微软雅黑" pitchFamily="34" charset="-122"/>
                <a:ea typeface="微软雅黑" pitchFamily="34" charset="-122"/>
              </a:rPr>
              <a:t>不能供水；</a:t>
            </a:r>
            <a:endParaRPr lang="en-US" altLang="zh-CN" sz="2000" dirty="0" smtClean="0">
              <a:latin typeface="微软雅黑" pitchFamily="34" charset="-122"/>
              <a:ea typeface="微软雅黑" pitchFamily="34" charset="-122"/>
            </a:endParaRPr>
          </a:p>
          <a:p>
            <a:pPr>
              <a:lnSpc>
                <a:spcPct val="150000"/>
              </a:lnSpc>
              <a:buClr>
                <a:schemeClr val="tx1"/>
              </a:buClr>
              <a:buSzPct val="100000"/>
            </a:pPr>
            <a:r>
              <a:rPr lang="en-US" altLang="zh-CN" sz="2000" dirty="0" smtClean="0">
                <a:latin typeface="微软雅黑" pitchFamily="34" charset="-122"/>
                <a:ea typeface="微软雅黑" pitchFamily="34" charset="-122"/>
              </a:rPr>
              <a:t>Q</a:t>
            </a:r>
            <a:r>
              <a:rPr lang="zh-CN" altLang="en-US" sz="2000" dirty="0" smtClean="0">
                <a:latin typeface="微软雅黑" pitchFamily="34" charset="-122"/>
                <a:ea typeface="微软雅黑" pitchFamily="34" charset="-122"/>
              </a:rPr>
              <a:t>物理意义不明确，应该为</a:t>
            </a:r>
            <a:r>
              <a:rPr lang="en-US" altLang="zh-CN" sz="2000" dirty="0" smtClean="0">
                <a:latin typeface="微软雅黑" pitchFamily="34" charset="-122"/>
                <a:ea typeface="微软雅黑" pitchFamily="34" charset="-122"/>
              </a:rPr>
              <a:t>Q</a:t>
            </a:r>
            <a:r>
              <a:rPr lang="en-US" altLang="zh-CN" sz="2000" baseline="-25000" dirty="0" smtClean="0">
                <a:latin typeface="微软雅黑" pitchFamily="34" charset="-122"/>
                <a:ea typeface="微软雅黑" pitchFamily="34" charset="-122"/>
              </a:rPr>
              <a:t>c</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buClr>
                <a:schemeClr val="tx1"/>
              </a:buClr>
              <a:buSzPct val="100000"/>
            </a:pPr>
            <a:r>
              <a:rPr lang="en-US" altLang="zh-CN" sz="2000" dirty="0" smtClean="0">
                <a:latin typeface="微软雅黑" pitchFamily="34" charset="-122"/>
                <a:ea typeface="微软雅黑" pitchFamily="34" charset="-122"/>
              </a:rPr>
              <a:t>Q</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f</a:t>
            </a:r>
            <a:r>
              <a:rPr lang="zh-CN" altLang="en-US" sz="2000" dirty="0" smtClean="0">
                <a:latin typeface="微软雅黑" pitchFamily="34" charset="-122"/>
                <a:ea typeface="微软雅黑" pitchFamily="34" charset="-122"/>
              </a:rPr>
              <a:t>同属于腐蚀产物膜过程，应该连接于相同端；</a:t>
            </a:r>
            <a:endParaRPr lang="en-US" altLang="zh-CN" sz="2000" dirty="0" smtClean="0">
              <a:latin typeface="微软雅黑" pitchFamily="34" charset="-122"/>
              <a:ea typeface="微软雅黑" pitchFamily="34" charset="-122"/>
            </a:endParaRPr>
          </a:p>
          <a:p>
            <a:pPr>
              <a:lnSpc>
                <a:spcPct val="150000"/>
              </a:lnSpc>
              <a:buClr>
                <a:schemeClr val="tx1"/>
              </a:buClr>
              <a:buSzPct val="100000"/>
            </a:pPr>
            <a:r>
              <a:rPr lang="en-US" altLang="zh-CN" sz="2000" dirty="0" smtClean="0">
                <a:latin typeface="微软雅黑" pitchFamily="34" charset="-122"/>
                <a:ea typeface="微软雅黑" pitchFamily="34" charset="-122"/>
              </a:rPr>
              <a:t>Q</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f</a:t>
            </a:r>
            <a:r>
              <a:rPr lang="zh-CN" altLang="en-US" sz="2000" dirty="0" smtClean="0">
                <a:latin typeface="微软雅黑" pitchFamily="34" charset="-122"/>
                <a:ea typeface="微软雅黑" pitchFamily="34" charset="-122"/>
              </a:rPr>
              <a:t>不提供溶液，应直接连接与金属表面；</a:t>
            </a:r>
            <a:endParaRPr lang="en-US" altLang="zh-CN" sz="2000" dirty="0" smtClean="0">
              <a:latin typeface="微软雅黑" pitchFamily="34" charset="-122"/>
              <a:ea typeface="微软雅黑" pitchFamily="34" charset="-122"/>
            </a:endParaRPr>
          </a:p>
          <a:p>
            <a:pPr>
              <a:lnSpc>
                <a:spcPct val="150000"/>
              </a:lnSpc>
              <a:buClr>
                <a:schemeClr val="tx1"/>
              </a:buClr>
              <a:buSzPct val="100000"/>
            </a:pPr>
            <a:r>
              <a:rPr lang="en-US" altLang="zh-CN" sz="2000" dirty="0" err="1" smtClean="0">
                <a:latin typeface="微软雅黑" pitchFamily="34" charset="-122"/>
                <a:ea typeface="微软雅黑" pitchFamily="34" charset="-122"/>
              </a:rPr>
              <a:t>R</a:t>
            </a:r>
            <a:r>
              <a:rPr lang="en-US" altLang="zh-CN" sz="2000" baseline="-25000" dirty="0" err="1" smtClean="0">
                <a:latin typeface="微软雅黑" pitchFamily="34" charset="-122"/>
                <a:ea typeface="微软雅黑" pitchFamily="34" charset="-122"/>
              </a:rPr>
              <a:t>pore,sol</a:t>
            </a:r>
            <a:r>
              <a:rPr lang="zh-CN" altLang="en-US" sz="2000" dirty="0" smtClean="0">
                <a:latin typeface="微软雅黑" pitchFamily="34" charset="-122"/>
                <a:ea typeface="微软雅黑" pitchFamily="34" charset="-122"/>
              </a:rPr>
              <a:t>应连接于</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ct</a:t>
            </a:r>
            <a:r>
              <a:rPr lang="en-US" altLang="zh-CN" sz="2000" dirty="0" smtClean="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C</a:t>
            </a:r>
            <a:r>
              <a:rPr lang="en-US" altLang="zh-CN" sz="2000" baseline="-25000" dirty="0" err="1"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，并提供溶液；</a:t>
            </a:r>
            <a:endParaRPr lang="en-US" altLang="zh-CN" sz="2000" dirty="0" smtClean="0">
              <a:latin typeface="微软雅黑" pitchFamily="34" charset="-122"/>
              <a:ea typeface="微软雅黑" pitchFamily="34" charset="-122"/>
            </a:endParaRPr>
          </a:p>
          <a:p>
            <a:pPr>
              <a:lnSpc>
                <a:spcPct val="150000"/>
              </a:lnSpc>
              <a:buClr>
                <a:schemeClr val="tx1"/>
              </a:buClr>
              <a:buSzPct val="100000"/>
            </a:pPr>
            <a:r>
              <a:rPr lang="en-US" altLang="zh-CN" sz="2000" dirty="0" smtClean="0">
                <a:latin typeface="微软雅黑" pitchFamily="34" charset="-122"/>
                <a:ea typeface="微软雅黑" pitchFamily="34" charset="-122"/>
              </a:rPr>
              <a:t>W</a:t>
            </a:r>
            <a:r>
              <a:rPr lang="zh-CN" altLang="en-US" sz="2000" dirty="0" smtClean="0">
                <a:latin typeface="微软雅黑" pitchFamily="34" charset="-122"/>
                <a:ea typeface="微软雅黑" pitchFamily="34" charset="-122"/>
              </a:rPr>
              <a:t>应连接于</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ct</a:t>
            </a:r>
            <a:r>
              <a:rPr lang="en-US" altLang="zh-CN" sz="2000" dirty="0" smtClean="0">
                <a:latin typeface="微软雅黑" pitchFamily="34" charset="-122"/>
                <a:ea typeface="微软雅黑" pitchFamily="34" charset="-122"/>
              </a:rPr>
              <a:t>;</a:t>
            </a:r>
            <a:endParaRPr lang="zh-CN" altLang="en-US" sz="2000" baseline="-25000"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572528" y="6400800"/>
            <a:ext cx="571472" cy="457200"/>
          </a:xfrm>
        </p:spPr>
        <p:txBody>
          <a:bodyPr/>
          <a:lstStyle/>
          <a:p>
            <a:pPr>
              <a:defRPr/>
            </a:pPr>
            <a:fld id="{6C08D3DA-9DCF-48F7-B5C9-7A500865FC2E}" type="slidenum">
              <a:rPr lang="zh-CN" altLang="en-US" smtClean="0"/>
              <a:pPr>
                <a:defRPr/>
              </a:pPr>
              <a:t>28</a:t>
            </a:fld>
            <a:endParaRPr lang="en-US" altLang="zh-CN" dirty="0"/>
          </a:p>
        </p:txBody>
      </p:sp>
      <p:pic>
        <p:nvPicPr>
          <p:cNvPr id="570370" name="Picture 2"/>
          <p:cNvPicPr>
            <a:picLocks noChangeAspect="1" noChangeArrowheads="1"/>
          </p:cNvPicPr>
          <p:nvPr/>
        </p:nvPicPr>
        <p:blipFill>
          <a:blip r:embed="rId2" cstate="print"/>
          <a:srcRect/>
          <a:stretch>
            <a:fillRect/>
          </a:stretch>
        </p:blipFill>
        <p:spPr bwMode="auto">
          <a:xfrm>
            <a:off x="2714612" y="4795846"/>
            <a:ext cx="5143536" cy="1737372"/>
          </a:xfrm>
          <a:prstGeom prst="rect">
            <a:avLst/>
          </a:prstGeom>
          <a:noFill/>
          <a:ln w="9525">
            <a:noFill/>
            <a:miter lim="800000"/>
            <a:headEnd/>
            <a:tailEnd/>
          </a:ln>
          <a:effectLst/>
        </p:spPr>
      </p:pic>
      <p:pic>
        <p:nvPicPr>
          <p:cNvPr id="572417" name="Picture 1"/>
          <p:cNvPicPr>
            <a:picLocks noChangeAspect="1" noChangeArrowheads="1"/>
          </p:cNvPicPr>
          <p:nvPr/>
        </p:nvPicPr>
        <p:blipFill>
          <a:blip r:embed="rId3" cstate="print"/>
          <a:srcRect/>
          <a:stretch>
            <a:fillRect/>
          </a:stretch>
        </p:blipFill>
        <p:spPr bwMode="auto">
          <a:xfrm>
            <a:off x="2714612" y="4152904"/>
            <a:ext cx="5153044" cy="2385296"/>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570370"/>
                                        </p:tgtEl>
                                      </p:cBhvr>
                                    </p:animEffect>
                                    <p:set>
                                      <p:cBhvr>
                                        <p:cTn id="7" dur="1" fill="hold">
                                          <p:stCondLst>
                                            <p:cond delay="499"/>
                                          </p:stCondLst>
                                        </p:cTn>
                                        <p:tgtEl>
                                          <p:spTgt spid="57037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72417"/>
                                        </p:tgtEl>
                                        <p:attrNameLst>
                                          <p:attrName>style.visibility</p:attrName>
                                        </p:attrNameLst>
                                      </p:cBhvr>
                                      <p:to>
                                        <p:strVal val="visible"/>
                                      </p:to>
                                    </p:set>
                                    <p:animEffect transition="in" filter="box(in)">
                                      <p:cBhvr>
                                        <p:cTn id="12" dur="500"/>
                                        <p:tgtEl>
                                          <p:spTgt spid="572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28596" y="214290"/>
            <a:ext cx="7772400" cy="2071702"/>
          </a:xfrm>
        </p:spPr>
        <p:txBody>
          <a:bodyPr/>
          <a:lstStyle/>
          <a:p>
            <a:pPr>
              <a:lnSpc>
                <a:spcPct val="150000"/>
              </a:lnSpc>
              <a:buNone/>
            </a:pPr>
            <a:r>
              <a:rPr lang="zh-CN" altLang="en-US" sz="2000" b="1" dirty="0" smtClean="0">
                <a:latin typeface="微软雅黑" pitchFamily="34" charset="-122"/>
                <a:ea typeface="微软雅黑" pitchFamily="34" charset="-122"/>
              </a:rPr>
              <a:t>疏松腐蚀产物膜</a:t>
            </a:r>
            <a:r>
              <a:rPr lang="en-US" altLang="zh-CN" sz="2000" b="1" dirty="0" smtClean="0">
                <a:latin typeface="微软雅黑" pitchFamily="34" charset="-122"/>
                <a:ea typeface="微软雅黑" pitchFamily="34" charset="-122"/>
              </a:rPr>
              <a:t>R</a:t>
            </a:r>
            <a:r>
              <a:rPr lang="en-US" altLang="zh-CN" sz="2000" b="1" baseline="-25000" dirty="0" smtClean="0">
                <a:latin typeface="微软雅黑" pitchFamily="34" charset="-122"/>
                <a:ea typeface="微软雅黑" pitchFamily="34" charset="-122"/>
              </a:rPr>
              <a:t>f</a:t>
            </a:r>
          </a:p>
          <a:p>
            <a:pPr>
              <a:lnSpc>
                <a:spcPct val="150000"/>
              </a:lnSpc>
              <a:buClr>
                <a:schemeClr val="tx1"/>
              </a:buClr>
              <a:buSzPct val="100000"/>
            </a:pPr>
            <a:r>
              <a:rPr lang="zh-CN" altLang="en-US" sz="2000" dirty="0" smtClean="0">
                <a:latin typeface="微软雅黑" pitchFamily="34" charset="-122"/>
                <a:ea typeface="微软雅黑" pitchFamily="34" charset="-122"/>
              </a:rPr>
              <a:t>腐蚀产物膜是电化学惰性的，不能提供和接受电荷；</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ct</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Q</a:t>
            </a:r>
            <a:r>
              <a:rPr lang="en-US" altLang="zh-CN" sz="2000" baseline="-25000" dirty="0"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不能形成于腐蚀产物膜表面；</a:t>
            </a:r>
            <a:endParaRPr lang="en-US" altLang="zh-CN" sz="2000" dirty="0" smtClean="0">
              <a:latin typeface="微软雅黑" pitchFamily="34" charset="-122"/>
              <a:ea typeface="微软雅黑" pitchFamily="34" charset="-122"/>
            </a:endParaRPr>
          </a:p>
          <a:p>
            <a:pPr>
              <a:lnSpc>
                <a:spcPct val="150000"/>
              </a:lnSpc>
              <a:buClr>
                <a:schemeClr val="tx1"/>
              </a:buClr>
              <a:buSzPct val="100000"/>
            </a:pPr>
            <a:endParaRPr lang="zh-CN" altLang="en-US" sz="2000"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643966" y="6400800"/>
            <a:ext cx="500034" cy="457200"/>
          </a:xfrm>
        </p:spPr>
        <p:txBody>
          <a:bodyPr/>
          <a:lstStyle/>
          <a:p>
            <a:pPr>
              <a:defRPr/>
            </a:pPr>
            <a:fld id="{6C08D3DA-9DCF-48F7-B5C9-7A500865FC2E}" type="slidenum">
              <a:rPr lang="zh-CN" altLang="en-US" smtClean="0"/>
              <a:pPr>
                <a:defRPr/>
              </a:pPr>
              <a:t>29</a:t>
            </a:fld>
            <a:endParaRPr lang="en-US" altLang="zh-CN"/>
          </a:p>
        </p:txBody>
      </p:sp>
      <p:pic>
        <p:nvPicPr>
          <p:cNvPr id="571395" name="Picture 3"/>
          <p:cNvPicPr>
            <a:picLocks noChangeAspect="1" noChangeArrowheads="1"/>
          </p:cNvPicPr>
          <p:nvPr/>
        </p:nvPicPr>
        <p:blipFill>
          <a:blip r:embed="rId2" cstate="print"/>
          <a:srcRect/>
          <a:stretch>
            <a:fillRect/>
          </a:stretch>
        </p:blipFill>
        <p:spPr bwMode="auto">
          <a:xfrm>
            <a:off x="1142976" y="1928802"/>
            <a:ext cx="6760456" cy="2262186"/>
          </a:xfrm>
          <a:prstGeom prst="rect">
            <a:avLst/>
          </a:prstGeom>
          <a:noFill/>
          <a:ln w="9525">
            <a:noFill/>
            <a:miter lim="800000"/>
            <a:headEnd/>
            <a:tailEnd/>
          </a:ln>
          <a:effectLst/>
        </p:spPr>
      </p:pic>
      <p:pic>
        <p:nvPicPr>
          <p:cNvPr id="6" name="Picture 1"/>
          <p:cNvPicPr>
            <a:picLocks noChangeAspect="1" noChangeArrowheads="1"/>
          </p:cNvPicPr>
          <p:nvPr/>
        </p:nvPicPr>
        <p:blipFill>
          <a:blip r:embed="rId3" cstate="print"/>
          <a:srcRect/>
          <a:stretch>
            <a:fillRect/>
          </a:stretch>
        </p:blipFill>
        <p:spPr bwMode="auto">
          <a:xfrm>
            <a:off x="1857356" y="4214818"/>
            <a:ext cx="5153044" cy="2385296"/>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571395"/>
                                        </p:tgtEl>
                                      </p:cBhvr>
                                    </p:animEffect>
                                    <p:set>
                                      <p:cBhvr>
                                        <p:cTn id="7" dur="1" fill="hold">
                                          <p:stCondLst>
                                            <p:cond delay="499"/>
                                          </p:stCondLst>
                                        </p:cTn>
                                        <p:tgtEl>
                                          <p:spTgt spid="57139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lide(fromBottom)">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14290"/>
            <a:ext cx="9144000" cy="428628"/>
          </a:xfrm>
        </p:spPr>
        <p:txBody>
          <a:bodyPr/>
          <a:lstStyle/>
          <a:p>
            <a:r>
              <a:rPr lang="en-US" altLang="zh-CN" sz="2400" b="1" dirty="0" smtClean="0">
                <a:solidFill>
                  <a:srgbClr val="FFFF00"/>
                </a:solidFill>
                <a:latin typeface="微软雅黑" pitchFamily="34" charset="-122"/>
                <a:ea typeface="微软雅黑" pitchFamily="34" charset="-122"/>
              </a:rPr>
              <a:t>4.4  </a:t>
            </a:r>
            <a:r>
              <a:rPr lang="zh-CN" altLang="en-US" sz="2400" b="1" dirty="0" smtClean="0">
                <a:solidFill>
                  <a:srgbClr val="FFFF00"/>
                </a:solidFill>
                <a:latin typeface="微软雅黑" pitchFamily="34" charset="-122"/>
                <a:ea typeface="微软雅黑" pitchFamily="34" charset="-122"/>
              </a:rPr>
              <a:t>腐蚀电化学等效电路模型解析有效性准则与检验方法</a:t>
            </a:r>
            <a:endParaRPr lang="zh-CN" altLang="en-US" sz="2400" b="1" dirty="0">
              <a:solidFill>
                <a:srgbClr val="FFFF00"/>
              </a:solidFill>
              <a:latin typeface="微软雅黑" pitchFamily="34" charset="-122"/>
              <a:ea typeface="微软雅黑" pitchFamily="34" charset="-122"/>
            </a:endParaRPr>
          </a:p>
        </p:txBody>
      </p:sp>
      <p:sp>
        <p:nvSpPr>
          <p:cNvPr id="3" name="内容占位符 2"/>
          <p:cNvSpPr>
            <a:spLocks noGrp="1"/>
          </p:cNvSpPr>
          <p:nvPr>
            <p:ph idx="1"/>
          </p:nvPr>
        </p:nvSpPr>
        <p:spPr>
          <a:xfrm>
            <a:off x="214282" y="764704"/>
            <a:ext cx="8929718" cy="5976664"/>
          </a:xfrm>
        </p:spPr>
        <p:txBody>
          <a:bodyPr/>
          <a:lstStyle/>
          <a:p>
            <a:pPr marL="0" indent="0">
              <a:lnSpc>
                <a:spcPct val="150000"/>
              </a:lnSpc>
              <a:buClr>
                <a:srgbClr val="FFC000"/>
              </a:buClr>
              <a:buSzPct val="100000"/>
              <a:buNone/>
            </a:pPr>
            <a:r>
              <a:rPr lang="en-US" altLang="zh-CN" sz="2000" b="1" dirty="0" smtClean="0">
                <a:effectLst>
                  <a:outerShdw blurRad="38100" dist="38100" dir="2700000" algn="tl">
                    <a:srgbClr val="000000">
                      <a:alpha val="43137"/>
                    </a:srgbClr>
                  </a:outerShdw>
                </a:effectLst>
                <a:latin typeface="微软雅黑" pitchFamily="34" charset="-122"/>
                <a:ea typeface="微软雅黑" pitchFamily="34" charset="-122"/>
              </a:rPr>
              <a:t>4.4.1 </a:t>
            </a:r>
            <a:r>
              <a:rPr lang="zh-CN" altLang="en-US" sz="2000" b="1" dirty="0" smtClean="0">
                <a:effectLst>
                  <a:outerShdw blurRad="38100" dist="38100" dir="2700000" algn="tl">
                    <a:srgbClr val="000000">
                      <a:alpha val="43137"/>
                    </a:srgbClr>
                  </a:outerShdw>
                </a:effectLst>
                <a:latin typeface="微软雅黑" pitchFamily="34" charset="-122"/>
                <a:ea typeface="微软雅黑" pitchFamily="34" charset="-122"/>
              </a:rPr>
              <a:t>等效电路</a:t>
            </a:r>
            <a:r>
              <a:rPr lang="zh-CN" altLang="en-US" sz="2000" b="1" dirty="0" smtClean="0">
                <a:effectLst>
                  <a:outerShdw blurRad="38100" dist="38100" dir="2700000" algn="tl">
                    <a:srgbClr val="000000">
                      <a:alpha val="43137"/>
                    </a:srgbClr>
                  </a:outerShdw>
                </a:effectLst>
                <a:latin typeface="微软雅黑" pitchFamily="34" charset="-122"/>
                <a:ea typeface="微软雅黑" pitchFamily="34" charset="-122"/>
                <a:sym typeface="Symbol"/>
              </a:rPr>
              <a:t></a:t>
            </a:r>
            <a:r>
              <a:rPr lang="zh-CN" altLang="en-US" sz="2000" b="1" dirty="0" smtClean="0">
                <a:effectLst>
                  <a:outerShdw blurRad="38100" dist="38100" dir="2700000" algn="tl">
                    <a:srgbClr val="000000">
                      <a:alpha val="43137"/>
                    </a:srgbClr>
                  </a:outerShdw>
                </a:effectLst>
                <a:latin typeface="微软雅黑" pitchFamily="34" charset="-122"/>
                <a:ea typeface="微软雅黑" pitchFamily="34" charset="-122"/>
              </a:rPr>
              <a:t>模型 ：</a:t>
            </a:r>
            <a:r>
              <a:rPr lang="en-US" altLang="zh-CN" sz="2000" b="1" dirty="0" smtClean="0">
                <a:effectLst>
                  <a:outerShdw blurRad="38100" dist="38100" dir="2700000" algn="tl">
                    <a:srgbClr val="000000">
                      <a:alpha val="43137"/>
                    </a:srgbClr>
                  </a:outerShdw>
                </a:effectLst>
                <a:latin typeface="微软雅黑" pitchFamily="34" charset="-122"/>
                <a:ea typeface="微软雅黑" pitchFamily="34" charset="-122"/>
              </a:rPr>
              <a:t>EQC——EQCM  </a:t>
            </a:r>
            <a:r>
              <a:rPr lang="zh-CN" altLang="en-US" sz="2000" b="1" dirty="0" smtClean="0">
                <a:effectLst>
                  <a:outerShdw blurRad="38100" dist="38100" dir="2700000" algn="tl">
                    <a:srgbClr val="000000">
                      <a:alpha val="43137"/>
                    </a:srgbClr>
                  </a:outerShdw>
                </a:effectLst>
                <a:latin typeface="微软雅黑" pitchFamily="34" charset="-122"/>
                <a:ea typeface="微软雅黑" pitchFamily="34" charset="-122"/>
              </a:rPr>
              <a:t>必须满足的有效性准则</a:t>
            </a:r>
            <a:endParaRPr lang="en-US" altLang="zh-CN" sz="2000" b="1" dirty="0" smtClean="0">
              <a:effectLst>
                <a:outerShdw blurRad="38100" dist="38100" dir="2700000" algn="tl">
                  <a:srgbClr val="000000">
                    <a:alpha val="43137"/>
                  </a:srgbClr>
                </a:outerShdw>
              </a:effectLst>
              <a:latin typeface="微软雅黑" pitchFamily="34" charset="-122"/>
              <a:ea typeface="微软雅黑" pitchFamily="34" charset="-122"/>
            </a:endParaRPr>
          </a:p>
          <a:p>
            <a:pPr marL="0" indent="541338">
              <a:lnSpc>
                <a:spcPct val="150000"/>
              </a:lnSpc>
              <a:buClr>
                <a:srgbClr val="FFFF00"/>
              </a:buClr>
              <a:buSzPct val="100000"/>
              <a:buAutoNum type="arabicPeriod"/>
            </a:pPr>
            <a:r>
              <a:rPr lang="zh-CN" altLang="en-US" sz="2000" b="1" dirty="0" smtClean="0">
                <a:latin typeface="微软雅黑" pitchFamily="34" charset="-122"/>
                <a:ea typeface="微软雅黑" pitchFamily="34" charset="-122"/>
              </a:rPr>
              <a:t>等效电路与腐蚀过程的</a:t>
            </a:r>
            <a:r>
              <a:rPr lang="zh-CN" altLang="en-US" sz="2000" b="1" dirty="0" smtClean="0">
                <a:solidFill>
                  <a:srgbClr val="FFC000"/>
                </a:solidFill>
                <a:latin typeface="微软雅黑" pitchFamily="34" charset="-122"/>
                <a:ea typeface="微软雅黑" pitchFamily="34" charset="-122"/>
              </a:rPr>
              <a:t>阻抗谱响应一致</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536575" indent="4763">
              <a:lnSpc>
                <a:spcPct val="150000"/>
              </a:lnSpc>
              <a:buClr>
                <a:srgbClr val="FFC000"/>
              </a:buClr>
              <a:buSzPct val="100000"/>
              <a:buNone/>
            </a:pPr>
            <a:r>
              <a:rPr lang="zh-CN" altLang="en-US" sz="1600" dirty="0" smtClean="0">
                <a:latin typeface="微软雅黑" pitchFamily="34" charset="-122"/>
                <a:ea typeface="微软雅黑" pitchFamily="34" charset="-122"/>
              </a:rPr>
              <a:t>电路具有电路结构等效变换同时保持阻抗谱响应不变的性质。阻抗谱不一致则一定不是等效电路；阻抗谱一致则是等效电路，但不一定是等效电路模型，还需要进一步验证。</a:t>
            </a:r>
            <a:endParaRPr lang="en-US" altLang="zh-CN" sz="1600" dirty="0" smtClean="0">
              <a:latin typeface="微软雅黑" pitchFamily="34" charset="-122"/>
              <a:ea typeface="微软雅黑" pitchFamily="34" charset="-122"/>
            </a:endParaRPr>
          </a:p>
          <a:p>
            <a:pPr marL="0" indent="541338">
              <a:lnSpc>
                <a:spcPct val="150000"/>
              </a:lnSpc>
              <a:buClr>
                <a:srgbClr val="FFFF00"/>
              </a:buClr>
              <a:buSzPct val="100000"/>
              <a:buFont typeface="+mj-lt"/>
              <a:buAutoNum type="arabicPeriod" startAt="2"/>
            </a:pPr>
            <a:r>
              <a:rPr lang="zh-CN" altLang="en-US" sz="2000" b="1" dirty="0" smtClean="0">
                <a:latin typeface="微软雅黑" pitchFamily="34" charset="-122"/>
                <a:ea typeface="微软雅黑" pitchFamily="34" charset="-122"/>
              </a:rPr>
              <a:t>等效电路与腐蚀过程</a:t>
            </a:r>
            <a:r>
              <a:rPr lang="zh-CN" altLang="en-US" sz="2000" b="1" dirty="0" smtClean="0">
                <a:solidFill>
                  <a:srgbClr val="FFC000"/>
                </a:solidFill>
                <a:latin typeface="微软雅黑" pitchFamily="34" charset="-122"/>
                <a:ea typeface="微软雅黑" pitchFamily="34" charset="-122"/>
              </a:rPr>
              <a:t>机理性质结构一致</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0" indent="541338">
              <a:lnSpc>
                <a:spcPct val="150000"/>
              </a:lnSpc>
              <a:buClr>
                <a:srgbClr val="FFC000"/>
              </a:buClr>
              <a:buSzPct val="100000"/>
              <a:buNone/>
            </a:pPr>
            <a:r>
              <a:rPr lang="zh-CN" altLang="en-US" sz="1600" dirty="0" smtClean="0">
                <a:latin typeface="微软雅黑" pitchFamily="34" charset="-122"/>
                <a:ea typeface="微软雅黑" pitchFamily="34" charset="-122"/>
              </a:rPr>
              <a:t>等效电路必须</a:t>
            </a:r>
            <a:r>
              <a:rPr lang="zh-CN" altLang="en-US" sz="1600" b="1" dirty="0" smtClean="0">
                <a:latin typeface="微软雅黑" pitchFamily="34" charset="-122"/>
                <a:ea typeface="微软雅黑" pitchFamily="34" charset="-122"/>
              </a:rPr>
              <a:t>与腐蚀过程结构一致</a:t>
            </a:r>
            <a:r>
              <a:rPr lang="zh-CN" altLang="en-US" sz="1600" dirty="0" smtClean="0">
                <a:latin typeface="微软雅黑" pitchFamily="34" charset="-122"/>
                <a:ea typeface="微软雅黑" pitchFamily="34" charset="-122"/>
              </a:rPr>
              <a:t>，才能确认为该腐蚀过程</a:t>
            </a:r>
            <a:r>
              <a:rPr lang="zh-CN" altLang="en-US" sz="1600" b="1" dirty="0" smtClean="0">
                <a:latin typeface="微软雅黑" pitchFamily="34" charset="-122"/>
                <a:ea typeface="微软雅黑" pitchFamily="34" charset="-122"/>
              </a:rPr>
              <a:t>等效电路模型</a:t>
            </a:r>
            <a:r>
              <a:rPr lang="zh-CN" altLang="en-US" sz="1600" dirty="0" smtClean="0">
                <a:latin typeface="微软雅黑" pitchFamily="34" charset="-122"/>
                <a:ea typeface="微软雅黑" pitchFamily="34" charset="-122"/>
              </a:rPr>
              <a:t>。</a:t>
            </a:r>
            <a:endParaRPr lang="en-US" altLang="zh-CN" sz="1600" b="1" dirty="0" smtClean="0">
              <a:solidFill>
                <a:srgbClr val="00FF00"/>
              </a:solidFill>
              <a:latin typeface="微软雅黑" pitchFamily="34" charset="-122"/>
              <a:ea typeface="微软雅黑" pitchFamily="34" charset="-122"/>
            </a:endParaRPr>
          </a:p>
          <a:p>
            <a:pPr marL="1073150" indent="-447675">
              <a:lnSpc>
                <a:spcPct val="150000"/>
              </a:lnSpc>
              <a:buClr>
                <a:srgbClr val="FFC000"/>
              </a:buClr>
              <a:buSzPct val="100000"/>
              <a:buFont typeface="Wingdings" pitchFamily="2" charset="2"/>
              <a:buChar char="u"/>
            </a:pPr>
            <a:r>
              <a:rPr lang="zh-CN" altLang="en-US" sz="1600" dirty="0" smtClean="0">
                <a:latin typeface="微软雅黑" pitchFamily="34" charset="-122"/>
                <a:ea typeface="微软雅黑" pitchFamily="34" charset="-122"/>
              </a:rPr>
              <a:t>等效电路模型元件性质与相应腐蚀过程</a:t>
            </a:r>
            <a:r>
              <a:rPr lang="zh-CN" altLang="en-US" sz="1600" b="1" dirty="0" smtClean="0">
                <a:solidFill>
                  <a:srgbClr val="FFFF00"/>
                </a:solidFill>
                <a:latin typeface="微软雅黑" pitchFamily="34" charset="-122"/>
                <a:ea typeface="微软雅黑" pitchFamily="34" charset="-122"/>
              </a:rPr>
              <a:t>机构性质一致</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1073150" indent="-447675">
              <a:lnSpc>
                <a:spcPct val="150000"/>
              </a:lnSpc>
              <a:buClr>
                <a:srgbClr val="FFC000"/>
              </a:buClr>
              <a:buSzPct val="100000"/>
              <a:buFont typeface="Wingdings" pitchFamily="2" charset="2"/>
              <a:buChar char="u"/>
            </a:pPr>
            <a:r>
              <a:rPr lang="zh-CN" altLang="en-US" sz="1600" dirty="0" smtClean="0">
                <a:latin typeface="微软雅黑" pitchFamily="34" charset="-122"/>
                <a:ea typeface="微软雅黑" pitchFamily="34" charset="-122"/>
              </a:rPr>
              <a:t>等效电路模型和腐蚀机构</a:t>
            </a:r>
            <a:r>
              <a:rPr lang="zh-CN" altLang="en-US" sz="1600" b="1" dirty="0" smtClean="0">
                <a:solidFill>
                  <a:srgbClr val="FFFF00"/>
                </a:solidFill>
                <a:latin typeface="微软雅黑" pitchFamily="34" charset="-122"/>
                <a:ea typeface="微软雅黑" pitchFamily="34" charset="-122"/>
              </a:rPr>
              <a:t>整体和局部一致</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1073150" indent="-447675">
              <a:lnSpc>
                <a:spcPct val="150000"/>
              </a:lnSpc>
              <a:buClr>
                <a:srgbClr val="FFC000"/>
              </a:buClr>
              <a:buSzPct val="100000"/>
              <a:buFont typeface="Wingdings" pitchFamily="2" charset="2"/>
              <a:buChar char="u"/>
            </a:pPr>
            <a:r>
              <a:rPr lang="zh-CN" altLang="en-US" sz="1600" dirty="0" smtClean="0">
                <a:latin typeface="微软雅黑" pitchFamily="34" charset="-122"/>
                <a:ea typeface="微软雅黑" pitchFamily="34" charset="-122"/>
              </a:rPr>
              <a:t>模型的</a:t>
            </a:r>
            <a:r>
              <a:rPr lang="zh-CN" altLang="en-US" sz="1600" b="1" dirty="0" smtClean="0">
                <a:solidFill>
                  <a:srgbClr val="FFFF00"/>
                </a:solidFill>
                <a:latin typeface="微软雅黑" pitchFamily="34" charset="-122"/>
                <a:ea typeface="微软雅黑" pitchFamily="34" charset="-122"/>
              </a:rPr>
              <a:t>完备性</a:t>
            </a:r>
            <a:r>
              <a:rPr lang="zh-CN" altLang="en-US" sz="1600" dirty="0" smtClean="0">
                <a:latin typeface="微软雅黑" pitchFamily="34" charset="-122"/>
                <a:ea typeface="微软雅黑" pitchFamily="34" charset="-122"/>
              </a:rPr>
              <a:t>：演化过程、失效过程、组合构成；</a:t>
            </a:r>
            <a:endParaRPr lang="en-US" altLang="zh-CN" sz="1600" dirty="0" smtClean="0">
              <a:latin typeface="微软雅黑" pitchFamily="34" charset="-122"/>
              <a:ea typeface="微软雅黑" pitchFamily="34" charset="-122"/>
            </a:endParaRPr>
          </a:p>
          <a:p>
            <a:pPr marL="623888" indent="-623888">
              <a:lnSpc>
                <a:spcPct val="150000"/>
              </a:lnSpc>
              <a:buClr>
                <a:srgbClr val="FFC000"/>
              </a:buClr>
              <a:buSzPct val="100000"/>
              <a:buFont typeface="Wingdings" pitchFamily="2" charset="2"/>
              <a:buChar char="u"/>
            </a:pPr>
            <a:r>
              <a:rPr lang="zh-CN" altLang="en-US" sz="1600" b="1" dirty="0" smtClean="0">
                <a:solidFill>
                  <a:srgbClr val="FFFF00"/>
                </a:solidFill>
                <a:latin typeface="微软雅黑" pitchFamily="34" charset="-122"/>
                <a:ea typeface="微软雅黑" pitchFamily="34" charset="-122"/>
              </a:rPr>
              <a:t>等效电路模型的价值</a:t>
            </a:r>
            <a:r>
              <a:rPr lang="en-US" altLang="zh-CN" sz="1600" dirty="0" smtClean="0">
                <a:latin typeface="微软雅黑" pitchFamily="34" charset="-122"/>
                <a:ea typeface="微软雅黑" pitchFamily="34" charset="-122"/>
              </a:rPr>
              <a:t>——</a:t>
            </a:r>
            <a:r>
              <a:rPr lang="zh-CN" altLang="en-US" sz="1600" b="1" dirty="0" smtClean="0">
                <a:solidFill>
                  <a:srgbClr val="FFFF00"/>
                </a:solidFill>
                <a:latin typeface="微软雅黑" pitchFamily="34" charset="-122"/>
                <a:ea typeface="微软雅黑" pitchFamily="34" charset="-122"/>
              </a:rPr>
              <a:t>是腐蚀过程机理的表达，因而具有计算腐蚀速度、预测腐蚀行为和评价设备寿命的功能；</a:t>
            </a:r>
            <a:endParaRPr lang="en-US" altLang="zh-CN" sz="1600" b="1" dirty="0" smtClean="0">
              <a:solidFill>
                <a:srgbClr val="FFFF00"/>
              </a:solidFill>
              <a:latin typeface="微软雅黑" pitchFamily="34" charset="-122"/>
              <a:ea typeface="微软雅黑" pitchFamily="34" charset="-122"/>
            </a:endParaRPr>
          </a:p>
          <a:p>
            <a:pPr marL="0" indent="541338" algn="ctr">
              <a:lnSpc>
                <a:spcPct val="150000"/>
              </a:lnSpc>
              <a:buClr>
                <a:srgbClr val="FFC000"/>
              </a:buClr>
              <a:buSzPct val="100000"/>
              <a:buNone/>
            </a:pPr>
            <a:r>
              <a:rPr lang="zh-CN" altLang="en-US" sz="2000" b="1" dirty="0" smtClean="0">
                <a:solidFill>
                  <a:srgbClr val="00FF00"/>
                </a:solidFill>
                <a:latin typeface="微软雅黑" pitchFamily="34" charset="-122"/>
                <a:ea typeface="微软雅黑" pitchFamily="34" charset="-122"/>
              </a:rPr>
              <a:t>检验等效电路模型的阻抗响应一致性和腐蚀过程结构性质一致性</a:t>
            </a:r>
            <a:endParaRPr lang="en-US" altLang="zh-CN" sz="2000" b="1" dirty="0" smtClean="0">
              <a:solidFill>
                <a:srgbClr val="00FF00"/>
              </a:solidFill>
              <a:latin typeface="微软雅黑" pitchFamily="34" charset="-122"/>
              <a:ea typeface="微软雅黑" pitchFamily="34" charset="-122"/>
            </a:endParaRPr>
          </a:p>
          <a:p>
            <a:pPr marL="0" indent="541338" algn="ctr">
              <a:lnSpc>
                <a:spcPct val="150000"/>
              </a:lnSpc>
              <a:buClr>
                <a:srgbClr val="FFC000"/>
              </a:buClr>
              <a:buSzPct val="100000"/>
              <a:buNone/>
            </a:pPr>
            <a:r>
              <a:rPr lang="zh-CN" altLang="en-US" sz="2000" b="1" dirty="0" smtClean="0">
                <a:solidFill>
                  <a:srgbClr val="00FF00"/>
                </a:solidFill>
                <a:latin typeface="微软雅黑" pitchFamily="34" charset="-122"/>
                <a:ea typeface="微软雅黑" pitchFamily="34" charset="-122"/>
              </a:rPr>
              <a:t>是等效电路模型解析方法的必不可少的一个步骤。</a:t>
            </a:r>
          </a:p>
        </p:txBody>
      </p:sp>
      <p:sp>
        <p:nvSpPr>
          <p:cNvPr id="4" name="灯片编号占位符 3"/>
          <p:cNvSpPr>
            <a:spLocks noGrp="1"/>
          </p:cNvSpPr>
          <p:nvPr>
            <p:ph type="sldNum" sz="quarter" idx="12"/>
          </p:nvPr>
        </p:nvSpPr>
        <p:spPr>
          <a:xfrm>
            <a:off x="8810636" y="6400800"/>
            <a:ext cx="333364" cy="457200"/>
          </a:xfrm>
        </p:spPr>
        <p:txBody>
          <a:bodyPr/>
          <a:lstStyle/>
          <a:p>
            <a:pPr>
              <a:defRPr/>
            </a:pPr>
            <a:fld id="{705EF948-7358-4CA2-B872-583E31FB6E6A}" type="slidenum">
              <a:rPr lang="zh-CN" altLang="en-US" smtClean="0"/>
              <a:pPr>
                <a:defRPr/>
              </a:pPr>
              <a:t>3</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14282" y="142852"/>
            <a:ext cx="8429684" cy="2928958"/>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5. </a:t>
            </a:r>
            <a:r>
              <a:rPr lang="zh-CN" altLang="en-US" sz="2400" b="1" dirty="0" smtClean="0">
                <a:solidFill>
                  <a:srgbClr val="FFFF00"/>
                </a:solidFill>
                <a:latin typeface="微软雅黑" pitchFamily="34" charset="-122"/>
                <a:ea typeface="微软雅黑" pitchFamily="34" charset="-122"/>
              </a:rPr>
              <a:t>破损金属镀层钢材体系</a:t>
            </a:r>
            <a:endParaRPr lang="en-US" altLang="zh-CN" sz="2400" b="1" dirty="0" smtClean="0">
              <a:latin typeface="微软雅黑" pitchFamily="34" charset="-122"/>
              <a:ea typeface="微软雅黑" pitchFamily="34" charset="-122"/>
            </a:endParaRPr>
          </a:p>
          <a:p>
            <a:pPr marL="720725" indent="-365125">
              <a:lnSpc>
                <a:spcPct val="150000"/>
              </a:lnSpc>
              <a:buClr>
                <a:schemeClr val="tx1"/>
              </a:buClr>
              <a:buSzPct val="100000"/>
            </a:pPr>
            <a:r>
              <a:rPr lang="en-US" altLang="zh-CN" sz="1800" dirty="0" err="1" smtClean="0">
                <a:latin typeface="微软雅黑" pitchFamily="34" charset="-122"/>
                <a:ea typeface="微软雅黑" pitchFamily="34" charset="-122"/>
              </a:rPr>
              <a:t>Zw</a:t>
            </a:r>
            <a:r>
              <a:rPr lang="zh-CN" altLang="en-US" sz="1800" dirty="0" smtClean="0">
                <a:latin typeface="微软雅黑" pitchFamily="34" charset="-122"/>
                <a:ea typeface="微软雅黑" pitchFamily="34" charset="-122"/>
              </a:rPr>
              <a:t>扩散过程右侧连接何元件？</a:t>
            </a:r>
            <a:r>
              <a:rPr lang="en-US" altLang="zh-CN" sz="1800" dirty="0" err="1" smtClean="0">
                <a:latin typeface="微软雅黑" pitchFamily="34" charset="-122"/>
                <a:ea typeface="微软雅黑" pitchFamily="34" charset="-122"/>
              </a:rPr>
              <a:t>Zw</a:t>
            </a:r>
            <a:r>
              <a:rPr lang="zh-CN" altLang="en-US" sz="1800" dirty="0" smtClean="0">
                <a:latin typeface="微软雅黑" pitchFamily="34" charset="-122"/>
                <a:ea typeface="微软雅黑" pitchFamily="34" charset="-122"/>
              </a:rPr>
              <a:t>扩散过程不能电荷迁移，在此起何作用？表面膜位于基体金属之下？</a:t>
            </a:r>
            <a:endParaRPr lang="en-US" altLang="zh-CN" sz="1800" dirty="0" smtClean="0">
              <a:latin typeface="微软雅黑" pitchFamily="34" charset="-122"/>
              <a:ea typeface="微软雅黑" pitchFamily="34" charset="-122"/>
            </a:endParaRPr>
          </a:p>
          <a:p>
            <a:pPr marL="720725" indent="-365125">
              <a:lnSpc>
                <a:spcPct val="150000"/>
              </a:lnSpc>
              <a:buClr>
                <a:schemeClr val="tx1"/>
              </a:buClr>
              <a:buSzPct val="100000"/>
            </a:pPr>
            <a:r>
              <a:rPr lang="en-US" altLang="zh-CN" sz="1800" dirty="0" smtClean="0">
                <a:latin typeface="微软雅黑" pitchFamily="34" charset="-122"/>
                <a:ea typeface="微软雅黑" pitchFamily="34" charset="-122"/>
              </a:rPr>
              <a:t>Q</a:t>
            </a:r>
            <a:r>
              <a:rPr lang="en-US" altLang="zh-CN" sz="1800" baseline="-25000" dirty="0" smtClean="0">
                <a:latin typeface="微软雅黑" pitchFamily="34" charset="-122"/>
                <a:ea typeface="微软雅黑" pitchFamily="34" charset="-122"/>
              </a:rPr>
              <a:t>dl</a:t>
            </a: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ct2</a:t>
            </a:r>
            <a:r>
              <a:rPr lang="zh-CN" altLang="en-US" sz="1800" dirty="0" smtClean="0">
                <a:latin typeface="微软雅黑" pitchFamily="34" charset="-122"/>
                <a:ea typeface="微软雅黑" pitchFamily="34" charset="-122"/>
              </a:rPr>
              <a:t>连接基体金属，则应撤销</a:t>
            </a:r>
            <a:r>
              <a:rPr lang="en-US" altLang="zh-CN" sz="1800" dirty="0" err="1" smtClean="0">
                <a:latin typeface="微软雅黑" pitchFamily="34" charset="-122"/>
                <a:ea typeface="微软雅黑" pitchFamily="34" charset="-122"/>
              </a:rPr>
              <a:t>Zw</a:t>
            </a:r>
            <a:r>
              <a:rPr lang="zh-CN" altLang="en-US" sz="1800" dirty="0" smtClean="0">
                <a:latin typeface="微软雅黑" pitchFamily="34" charset="-122"/>
                <a:ea typeface="微软雅黑" pitchFamily="34" charset="-122"/>
              </a:rPr>
              <a:t>，放于其他合适位置</a:t>
            </a:r>
            <a:r>
              <a:rPr lang="en-US" altLang="zh-CN" sz="1800" dirty="0" smtClean="0">
                <a:latin typeface="微软雅黑" pitchFamily="34" charset="-122"/>
                <a:ea typeface="微软雅黑" pitchFamily="34" charset="-122"/>
              </a:rPr>
              <a:t>;</a:t>
            </a:r>
          </a:p>
          <a:p>
            <a:pPr marL="720725" indent="-365125">
              <a:lnSpc>
                <a:spcPct val="150000"/>
              </a:lnSpc>
              <a:buClr>
                <a:schemeClr val="tx1"/>
              </a:buClr>
              <a:buSzPct val="100000"/>
            </a:pP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ct1</a:t>
            </a:r>
            <a:r>
              <a:rPr lang="en-US" altLang="zh-CN" sz="2000" dirty="0" smtClean="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C</a:t>
            </a:r>
            <a:r>
              <a:rPr lang="en-US" altLang="zh-CN" sz="2000" baseline="-25000" dirty="0" err="1"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在镀锌层表面过程，</a:t>
            </a:r>
            <a:r>
              <a:rPr lang="en-US" altLang="zh-CN" sz="2000" dirty="0" smtClean="0">
                <a:latin typeface="微软雅黑" pitchFamily="34" charset="-122"/>
                <a:ea typeface="微软雅黑" pitchFamily="34" charset="-122"/>
              </a:rPr>
              <a:t> C</a:t>
            </a:r>
            <a:r>
              <a:rPr lang="en-US" altLang="zh-CN" sz="2000" baseline="-25000" dirty="0"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连接于何处？</a:t>
            </a:r>
            <a:r>
              <a:rPr lang="en-US" altLang="zh-CN" sz="2000" dirty="0" smtClean="0">
                <a:latin typeface="微软雅黑" pitchFamily="34" charset="-122"/>
                <a:ea typeface="微软雅黑" pitchFamily="34" charset="-122"/>
              </a:rPr>
              <a:t> R</a:t>
            </a:r>
            <a:r>
              <a:rPr lang="en-US" altLang="zh-CN" sz="2000" baseline="-25000" dirty="0" smtClean="0">
                <a:latin typeface="微软雅黑" pitchFamily="34" charset="-122"/>
                <a:ea typeface="微软雅黑" pitchFamily="34" charset="-122"/>
              </a:rPr>
              <a:t>ct1</a:t>
            </a:r>
            <a:r>
              <a:rPr lang="zh-CN" altLang="en-US" sz="2000" dirty="0" smtClean="0">
                <a:latin typeface="微软雅黑" pitchFamily="34" charset="-122"/>
                <a:ea typeface="微软雅黑" pitchFamily="34" charset="-122"/>
              </a:rPr>
              <a:t>为何连接于基体金属？</a:t>
            </a:r>
            <a:endParaRPr lang="en-US" altLang="zh-CN" sz="2000" dirty="0" smtClean="0">
              <a:latin typeface="微软雅黑" pitchFamily="34" charset="-122"/>
              <a:ea typeface="微软雅黑" pitchFamily="34" charset="-122"/>
            </a:endParaRPr>
          </a:p>
          <a:p>
            <a:pPr marL="720725" indent="-365125">
              <a:lnSpc>
                <a:spcPct val="150000"/>
              </a:lnSpc>
              <a:buClr>
                <a:schemeClr val="tx1"/>
              </a:buClr>
              <a:buSzPct val="100000"/>
            </a:pPr>
            <a:r>
              <a:rPr lang="zh-CN" altLang="en-US" sz="2000" dirty="0" smtClean="0">
                <a:latin typeface="微软雅黑" pitchFamily="34" charset="-122"/>
                <a:ea typeface="微软雅黑" pitchFamily="34" charset="-122"/>
              </a:rPr>
              <a:t>按照（溶液</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锌层</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基体层</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溶液</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破损区基体</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结构重建等效电路。</a:t>
            </a:r>
            <a:endParaRPr lang="zh-CN" altLang="en-US" sz="2000"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6C08D3DA-9DCF-48F7-B5C9-7A500865FC2E}" type="slidenum">
              <a:rPr lang="zh-CN" altLang="en-US" smtClean="0"/>
              <a:pPr>
                <a:defRPr/>
              </a:pPr>
              <a:t>30</a:t>
            </a:fld>
            <a:endParaRPr lang="en-US" altLang="zh-CN"/>
          </a:p>
        </p:txBody>
      </p:sp>
      <p:pic>
        <p:nvPicPr>
          <p:cNvPr id="572419" name="Picture 3"/>
          <p:cNvPicPr>
            <a:picLocks noChangeAspect="1" noChangeArrowheads="1"/>
          </p:cNvPicPr>
          <p:nvPr/>
        </p:nvPicPr>
        <p:blipFill>
          <a:blip r:embed="rId2" cstate="print"/>
          <a:srcRect/>
          <a:stretch>
            <a:fillRect/>
          </a:stretch>
        </p:blipFill>
        <p:spPr bwMode="auto">
          <a:xfrm>
            <a:off x="1357290" y="3786190"/>
            <a:ext cx="6591300" cy="2857500"/>
          </a:xfrm>
          <a:prstGeom prst="rect">
            <a:avLst/>
          </a:prstGeom>
          <a:noFill/>
          <a:ln w="9525">
            <a:noFill/>
            <a:miter lim="800000"/>
            <a:headEnd/>
            <a:tailEnd/>
          </a:ln>
          <a:effectLst/>
        </p:spPr>
      </p:pic>
      <p:pic>
        <p:nvPicPr>
          <p:cNvPr id="570370" name="Picture 2"/>
          <p:cNvPicPr>
            <a:picLocks noChangeAspect="1" noChangeArrowheads="1"/>
          </p:cNvPicPr>
          <p:nvPr/>
        </p:nvPicPr>
        <p:blipFill>
          <a:blip r:embed="rId3" cstate="print"/>
          <a:srcRect/>
          <a:stretch>
            <a:fillRect/>
          </a:stretch>
        </p:blipFill>
        <p:spPr bwMode="auto">
          <a:xfrm>
            <a:off x="5000628" y="428604"/>
            <a:ext cx="3981450" cy="6257925"/>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72419"/>
                                        </p:tgtEl>
                                        <p:attrNameLst>
                                          <p:attrName>style.visibility</p:attrName>
                                        </p:attrNameLst>
                                      </p:cBhvr>
                                      <p:to>
                                        <p:strVal val="visible"/>
                                      </p:to>
                                    </p:set>
                                    <p:animEffect transition="in" filter="slide(fromBottom)">
                                      <p:cBhvr>
                                        <p:cTn id="7" dur="500"/>
                                        <p:tgtEl>
                                          <p:spTgt spid="57241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70370"/>
                                        </p:tgtEl>
                                        <p:attrNameLst>
                                          <p:attrName>style.visibility</p:attrName>
                                        </p:attrNameLst>
                                      </p:cBhvr>
                                      <p:to>
                                        <p:strVal val="visible"/>
                                      </p:to>
                                    </p:set>
                                    <p:animEffect transition="in" filter="slide(fromBottom)">
                                      <p:cBhvr>
                                        <p:cTn id="12" dur="500"/>
                                        <p:tgtEl>
                                          <p:spTgt spid="57037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xit" presetSubtype="4" fill="hold" nodeType="clickEffect">
                                  <p:stCondLst>
                                    <p:cond delay="0"/>
                                  </p:stCondLst>
                                  <p:childTnLst>
                                    <p:animEffect transition="out" filter="slide(fromBottom)">
                                      <p:cBhvr>
                                        <p:cTn id="16" dur="500"/>
                                        <p:tgtEl>
                                          <p:spTgt spid="570370"/>
                                        </p:tgtEl>
                                      </p:cBhvr>
                                    </p:animEffect>
                                    <p:set>
                                      <p:cBhvr>
                                        <p:cTn id="17" dur="1" fill="hold">
                                          <p:stCondLst>
                                            <p:cond delay="499"/>
                                          </p:stCondLst>
                                        </p:cTn>
                                        <p:tgtEl>
                                          <p:spTgt spid="57037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572419"/>
                                        </p:tgtEl>
                                      </p:cBhvr>
                                    </p:animEffect>
                                    <p:set>
                                      <p:cBhvr>
                                        <p:cTn id="22" dur="1" fill="hold">
                                          <p:stCondLst>
                                            <p:cond delay="499"/>
                                          </p:stCondLst>
                                        </p:cTn>
                                        <p:tgtEl>
                                          <p:spTgt spid="5724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85720" y="214290"/>
            <a:ext cx="7772400" cy="3000396"/>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6. </a:t>
            </a:r>
            <a:r>
              <a:rPr lang="zh-CN" altLang="en-US" sz="2400" b="1" dirty="0" smtClean="0">
                <a:solidFill>
                  <a:srgbClr val="FFFF00"/>
                </a:solidFill>
                <a:latin typeface="微软雅黑" pitchFamily="34" charset="-122"/>
                <a:ea typeface="微软雅黑" pitchFamily="34" charset="-122"/>
              </a:rPr>
              <a:t>土壤</a:t>
            </a:r>
            <a:r>
              <a:rPr lang="en-US" altLang="zh-CN" sz="2400" b="1" dirty="0" smtClean="0">
                <a:solidFill>
                  <a:srgbClr val="FFFF00"/>
                </a:solidFill>
                <a:latin typeface="微软雅黑" pitchFamily="34" charset="-122"/>
                <a:ea typeface="微软雅黑" pitchFamily="34" charset="-122"/>
              </a:rPr>
              <a:t>/</a:t>
            </a:r>
            <a:r>
              <a:rPr lang="zh-CN" altLang="en-US" sz="2400" b="1" dirty="0" smtClean="0">
                <a:solidFill>
                  <a:srgbClr val="FFFF00"/>
                </a:solidFill>
                <a:latin typeface="微软雅黑" pitchFamily="34" charset="-122"/>
                <a:ea typeface="微软雅黑" pitchFamily="34" charset="-122"/>
              </a:rPr>
              <a:t>钢材腐蚀体系（含感抗）</a:t>
            </a:r>
            <a:endParaRPr lang="en-US" altLang="zh-CN" sz="2400" b="1" dirty="0" smtClean="0">
              <a:solidFill>
                <a:srgbClr val="FFFF00"/>
              </a:solidFill>
              <a:latin typeface="微软雅黑" pitchFamily="34" charset="-122"/>
              <a:ea typeface="微软雅黑" pitchFamily="34" charset="-122"/>
            </a:endParaRPr>
          </a:p>
          <a:p>
            <a:pPr marL="628650">
              <a:lnSpc>
                <a:spcPct val="150000"/>
              </a:lnSpc>
              <a:buClr>
                <a:schemeClr val="tx1"/>
              </a:buClr>
            </a:pPr>
            <a:r>
              <a:rPr lang="en-US" altLang="zh-CN" sz="2000" dirty="0" err="1" smtClean="0">
                <a:latin typeface="微软雅黑" pitchFamily="34" charset="-122"/>
                <a:ea typeface="微软雅黑" pitchFamily="34" charset="-122"/>
              </a:rPr>
              <a:t>R</a:t>
            </a:r>
            <a:r>
              <a:rPr lang="en-US" altLang="zh-CN" sz="2000" baseline="-25000" dirty="0" err="1" smtClean="0">
                <a:latin typeface="微软雅黑" pitchFamily="34" charset="-122"/>
                <a:ea typeface="微软雅黑" pitchFamily="34" charset="-122"/>
              </a:rPr>
              <a:t>ct</a:t>
            </a:r>
            <a:r>
              <a:rPr lang="en-US" altLang="zh-CN" sz="2000" dirty="0" smtClean="0">
                <a:latin typeface="微软雅黑" pitchFamily="34" charset="-122"/>
                <a:ea typeface="微软雅黑" pitchFamily="34" charset="-122"/>
              </a:rPr>
              <a:t>//Q</a:t>
            </a:r>
            <a:r>
              <a:rPr lang="en-US" altLang="zh-CN" sz="2000" baseline="-25000" dirty="0"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不会形成在电化学惰性腐蚀产物膜上；</a:t>
            </a:r>
            <a:endParaRPr lang="en-US" altLang="zh-CN" sz="2000" dirty="0" smtClean="0">
              <a:latin typeface="微软雅黑" pitchFamily="34" charset="-122"/>
              <a:ea typeface="微软雅黑" pitchFamily="34" charset="-122"/>
            </a:endParaRPr>
          </a:p>
          <a:p>
            <a:pPr marL="628650">
              <a:lnSpc>
                <a:spcPct val="150000"/>
              </a:lnSpc>
              <a:buClr>
                <a:schemeClr val="tx1"/>
              </a:buClr>
            </a:pP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f</a:t>
            </a:r>
            <a:r>
              <a:rPr lang="en-US" altLang="zh-CN" sz="2000" dirty="0" smtClean="0">
                <a:latin typeface="微软雅黑" pitchFamily="34" charset="-122"/>
                <a:ea typeface="微软雅黑" pitchFamily="34" charset="-122"/>
              </a:rPr>
              <a:t>-L</a:t>
            </a:r>
            <a:r>
              <a:rPr lang="en-US" altLang="zh-CN" sz="2000" baseline="-25000" dirty="0" smtClean="0">
                <a:latin typeface="微软雅黑" pitchFamily="34" charset="-122"/>
                <a:ea typeface="微软雅黑" pitchFamily="34" charset="-122"/>
              </a:rPr>
              <a:t>f</a:t>
            </a:r>
            <a:r>
              <a:rPr lang="zh-CN" altLang="en-US" sz="2000" dirty="0" smtClean="0">
                <a:latin typeface="微软雅黑" pitchFamily="34" charset="-122"/>
                <a:ea typeface="微软雅黑" pitchFamily="34" charset="-122"/>
              </a:rPr>
              <a:t>为高阻抗电路，流过电流极小，作用可以忽略不计；</a:t>
            </a:r>
            <a:endParaRPr lang="en-US" altLang="zh-CN" sz="2000" dirty="0" smtClean="0">
              <a:latin typeface="微软雅黑" pitchFamily="34" charset="-122"/>
              <a:ea typeface="微软雅黑" pitchFamily="34" charset="-122"/>
            </a:endParaRPr>
          </a:p>
          <a:p>
            <a:pPr marL="628650">
              <a:lnSpc>
                <a:spcPct val="150000"/>
              </a:lnSpc>
              <a:buClr>
                <a:schemeClr val="tx1"/>
              </a:buClr>
            </a:pPr>
            <a:r>
              <a:rPr lang="zh-CN" altLang="en-US" sz="2000" dirty="0" smtClean="0">
                <a:latin typeface="微软雅黑" pitchFamily="34" charset="-122"/>
                <a:ea typeface="微软雅黑" pitchFamily="34" charset="-122"/>
              </a:rPr>
              <a:t>右侧电路没有溶液何来点蚀？</a:t>
            </a:r>
            <a:endParaRPr lang="en-US" altLang="zh-CN" sz="2000" dirty="0" smtClean="0">
              <a:latin typeface="微软雅黑" pitchFamily="34" charset="-122"/>
              <a:ea typeface="微软雅黑" pitchFamily="34" charset="-122"/>
            </a:endParaRPr>
          </a:p>
          <a:p>
            <a:pPr marL="628650">
              <a:lnSpc>
                <a:spcPct val="150000"/>
              </a:lnSpc>
              <a:buClr>
                <a:schemeClr val="tx1"/>
              </a:buClr>
            </a:pP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f</a:t>
            </a:r>
            <a:r>
              <a:rPr lang="zh-CN" altLang="en-US" sz="2000" dirty="0" smtClean="0">
                <a:latin typeface="微软雅黑" pitchFamily="34" charset="-122"/>
                <a:ea typeface="微软雅黑" pitchFamily="34" charset="-122"/>
              </a:rPr>
              <a:t>和</a:t>
            </a:r>
            <a:r>
              <a:rPr lang="en-US" altLang="zh-CN" sz="2000" dirty="0" err="1" smtClean="0">
                <a:latin typeface="微软雅黑" pitchFamily="34" charset="-122"/>
                <a:ea typeface="微软雅黑" pitchFamily="34" charset="-122"/>
              </a:rPr>
              <a:t>Q</a:t>
            </a:r>
            <a:r>
              <a:rPr lang="en-US" altLang="zh-CN" sz="2000" baseline="-25000" dirty="0" err="1" smtClean="0">
                <a:latin typeface="微软雅黑" pitchFamily="34" charset="-122"/>
                <a:ea typeface="微软雅黑" pitchFamily="34" charset="-122"/>
              </a:rPr>
              <a:t>f</a:t>
            </a:r>
            <a:r>
              <a:rPr lang="zh-CN" altLang="en-US" sz="2000" dirty="0" smtClean="0">
                <a:latin typeface="微软雅黑" pitchFamily="34" charset="-122"/>
                <a:ea typeface="微软雅黑" pitchFamily="34" charset="-122"/>
              </a:rPr>
              <a:t>同为膜组件，右端连接点不应分离，应同端连接；</a:t>
            </a:r>
            <a:endParaRPr lang="en-US" altLang="zh-CN" sz="2000" dirty="0" smtClean="0">
              <a:latin typeface="微软雅黑" pitchFamily="34" charset="-122"/>
              <a:ea typeface="微软雅黑" pitchFamily="34" charset="-122"/>
            </a:endParaRPr>
          </a:p>
          <a:p>
            <a:pPr>
              <a:lnSpc>
                <a:spcPct val="150000"/>
              </a:lnSpc>
            </a:pPr>
            <a:endParaRPr lang="zh-CN" altLang="en-US" sz="2000"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643966" y="6400800"/>
            <a:ext cx="500034" cy="457200"/>
          </a:xfrm>
        </p:spPr>
        <p:txBody>
          <a:bodyPr/>
          <a:lstStyle/>
          <a:p>
            <a:pPr>
              <a:defRPr/>
            </a:pPr>
            <a:fld id="{6C08D3DA-9DCF-48F7-B5C9-7A500865FC2E}" type="slidenum">
              <a:rPr lang="zh-CN" altLang="en-US" smtClean="0"/>
              <a:pPr>
                <a:defRPr/>
              </a:pPr>
              <a:t>31</a:t>
            </a:fld>
            <a:endParaRPr lang="en-US" altLang="zh-CN" dirty="0"/>
          </a:p>
        </p:txBody>
      </p:sp>
      <p:pic>
        <p:nvPicPr>
          <p:cNvPr id="573442" name="Picture 2"/>
          <p:cNvPicPr>
            <a:picLocks noChangeAspect="1" noChangeArrowheads="1"/>
          </p:cNvPicPr>
          <p:nvPr/>
        </p:nvPicPr>
        <p:blipFill>
          <a:blip r:embed="rId2" cstate="print"/>
          <a:srcRect/>
          <a:stretch>
            <a:fillRect/>
          </a:stretch>
        </p:blipFill>
        <p:spPr bwMode="auto">
          <a:xfrm>
            <a:off x="785786" y="3643314"/>
            <a:ext cx="7867650" cy="2333625"/>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14282" y="214290"/>
            <a:ext cx="8715436" cy="6500858"/>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7. </a:t>
            </a:r>
            <a:r>
              <a:rPr lang="zh-CN" altLang="en-US" sz="2400" b="1" dirty="0" smtClean="0">
                <a:solidFill>
                  <a:srgbClr val="FFFF00"/>
                </a:solidFill>
                <a:latin typeface="微软雅黑" pitchFamily="34" charset="-122"/>
                <a:ea typeface="微软雅黑" pitchFamily="34" charset="-122"/>
              </a:rPr>
              <a:t>微生物等功能膜</a:t>
            </a:r>
            <a:endParaRPr lang="en-US" altLang="zh-CN" sz="2400" b="1" dirty="0" smtClean="0">
              <a:solidFill>
                <a:srgbClr val="FFFF00"/>
              </a:solidFill>
              <a:latin typeface="微软雅黑" pitchFamily="34" charset="-122"/>
              <a:ea typeface="微软雅黑" pitchFamily="34" charset="-122"/>
            </a:endParaRPr>
          </a:p>
          <a:p>
            <a:pPr marL="803275" indent="-447675">
              <a:lnSpc>
                <a:spcPct val="150000"/>
              </a:lnSpc>
              <a:buClr>
                <a:srgbClr val="FFFF00"/>
              </a:buClr>
              <a:buFont typeface="Wingdings" pitchFamily="2" charset="2"/>
              <a:buChar char="u"/>
            </a:pPr>
            <a:r>
              <a:rPr lang="zh-CN" altLang="en-US" sz="2000" dirty="0" smtClean="0">
                <a:solidFill>
                  <a:srgbClr val="FFFF00"/>
                </a:solidFill>
                <a:latin typeface="微软雅黑" pitchFamily="34" charset="-122"/>
                <a:ea typeface="微软雅黑" pitchFamily="34" charset="-122"/>
              </a:rPr>
              <a:t>微生物膜</a:t>
            </a:r>
            <a:r>
              <a:rPr lang="zh-CN" altLang="en-US" sz="2000" dirty="0" smtClean="0">
                <a:latin typeface="微软雅黑" pitchFamily="34" charset="-122"/>
                <a:ea typeface="微软雅黑" pitchFamily="34" charset="-122"/>
              </a:rPr>
              <a:t>：水性膜（</a:t>
            </a:r>
            <a:r>
              <a:rPr lang="en-US" altLang="zh-CN" sz="2000" dirty="0" smtClean="0">
                <a:latin typeface="微软雅黑" pitchFamily="34" charset="-122"/>
                <a:ea typeface="微软雅黑" pitchFamily="34" charset="-122"/>
              </a:rPr>
              <a:t>95%</a:t>
            </a:r>
            <a:r>
              <a:rPr lang="zh-CN" altLang="en-US" sz="2000" dirty="0" smtClean="0">
                <a:latin typeface="微软雅黑" pitchFamily="34" charset="-122"/>
                <a:ea typeface="微软雅黑" pitchFamily="34" charset="-122"/>
              </a:rPr>
              <a:t>），通常膜阻抗</a:t>
            </a:r>
            <a:r>
              <a:rPr lang="zh-CN" altLang="en-US" sz="2000" dirty="0" smtClean="0">
                <a:latin typeface="微软雅黑" pitchFamily="34" charset="-122"/>
                <a:ea typeface="微软雅黑" pitchFamily="34" charset="-122"/>
                <a:sym typeface="Symbol"/>
              </a:rPr>
              <a:t>溶液阻抗，很难从阻抗响应中分辨，与溶液互溶，不存在明显的界限，不应视为独立组件；</a:t>
            </a:r>
            <a:endParaRPr lang="en-US" altLang="zh-CN" sz="2000" dirty="0" smtClean="0">
              <a:latin typeface="微软雅黑" pitchFamily="34" charset="-122"/>
              <a:ea typeface="微软雅黑" pitchFamily="34" charset="-122"/>
            </a:endParaRPr>
          </a:p>
          <a:p>
            <a:pPr marL="803275" indent="-447675">
              <a:lnSpc>
                <a:spcPct val="150000"/>
              </a:lnSpc>
              <a:buClr>
                <a:srgbClr val="FFFF00"/>
              </a:buClr>
              <a:buFont typeface="Wingdings" pitchFamily="2" charset="2"/>
              <a:buChar char="u"/>
            </a:pPr>
            <a:r>
              <a:rPr lang="zh-CN" altLang="en-US" sz="2000" dirty="0" smtClean="0">
                <a:solidFill>
                  <a:srgbClr val="FFFF00"/>
                </a:solidFill>
                <a:latin typeface="微软雅黑" pitchFamily="34" charset="-122"/>
                <a:ea typeface="微软雅黑" pitchFamily="34" charset="-122"/>
              </a:rPr>
              <a:t>自主装膜</a:t>
            </a:r>
            <a:r>
              <a:rPr lang="zh-CN" altLang="en-US" sz="2000" dirty="0" smtClean="0">
                <a:latin typeface="微软雅黑" pitchFamily="34" charset="-122"/>
                <a:ea typeface="微软雅黑" pitchFamily="34" charset="-122"/>
              </a:rPr>
              <a:t>：类似与分子定向排列多层膜；应独立测定其阻抗响应特征，导电性能，水分子致密性，荷电性，建立结构化模型，建立基础电学数据；</a:t>
            </a:r>
            <a:endParaRPr lang="en-US" altLang="zh-CN" sz="2000" dirty="0" smtClean="0">
              <a:latin typeface="微软雅黑" pitchFamily="34" charset="-122"/>
              <a:ea typeface="微软雅黑" pitchFamily="34" charset="-122"/>
            </a:endParaRPr>
          </a:p>
          <a:p>
            <a:pPr marL="803275" indent="-447675">
              <a:lnSpc>
                <a:spcPct val="150000"/>
              </a:lnSpc>
              <a:buClr>
                <a:srgbClr val="FFFF00"/>
              </a:buClr>
              <a:buFont typeface="Wingdings" pitchFamily="2" charset="2"/>
              <a:buChar char="u"/>
            </a:pPr>
            <a:r>
              <a:rPr lang="zh-CN" altLang="en-US" sz="2000" dirty="0" smtClean="0">
                <a:solidFill>
                  <a:srgbClr val="FFFF00"/>
                </a:solidFill>
                <a:latin typeface="微软雅黑" pitchFamily="34" charset="-122"/>
                <a:ea typeface="微软雅黑" pitchFamily="34" charset="-122"/>
              </a:rPr>
              <a:t>导电高分子膜</a:t>
            </a:r>
            <a:r>
              <a:rPr lang="zh-CN" altLang="en-US" sz="2000" dirty="0" smtClean="0">
                <a:latin typeface="微软雅黑" pitchFamily="34" charset="-122"/>
                <a:ea typeface="微软雅黑" pitchFamily="34" charset="-122"/>
              </a:rPr>
              <a:t>：离域</a:t>
            </a:r>
            <a:r>
              <a:rPr lang="zh-CN" altLang="en-US" sz="2000" dirty="0" smtClean="0">
                <a:latin typeface="微软雅黑" pitchFamily="34" charset="-122"/>
                <a:ea typeface="微软雅黑" pitchFamily="34" charset="-122"/>
                <a:sym typeface="Symbol"/>
              </a:rPr>
              <a:t></a:t>
            </a:r>
            <a:r>
              <a:rPr lang="zh-CN" altLang="en-US" sz="2000" dirty="0" smtClean="0">
                <a:latin typeface="微软雅黑" pitchFamily="34" charset="-122"/>
                <a:ea typeface="微软雅黑" pitchFamily="34" charset="-122"/>
              </a:rPr>
              <a:t>电子导电为主；电导率介于金属和半导体之间；致密性和孔隙率影响模拟等效元件性质；</a:t>
            </a:r>
            <a:endParaRPr lang="en-US" altLang="zh-CN" sz="2000" dirty="0" smtClean="0">
              <a:latin typeface="微软雅黑" pitchFamily="34" charset="-122"/>
              <a:ea typeface="微软雅黑" pitchFamily="34" charset="-122"/>
            </a:endParaRPr>
          </a:p>
          <a:p>
            <a:pPr marL="803275" indent="-447675">
              <a:lnSpc>
                <a:spcPct val="150000"/>
              </a:lnSpc>
              <a:buClr>
                <a:srgbClr val="FFFF00"/>
              </a:buClr>
              <a:buFont typeface="Wingdings" pitchFamily="2" charset="2"/>
              <a:buChar char="u"/>
            </a:pPr>
            <a:r>
              <a:rPr lang="zh-CN" altLang="en-US" sz="2000" dirty="0" smtClean="0">
                <a:solidFill>
                  <a:srgbClr val="FFFF00"/>
                </a:solidFill>
                <a:latin typeface="微软雅黑" pitchFamily="34" charset="-122"/>
                <a:ea typeface="微软雅黑" pitchFamily="34" charset="-122"/>
              </a:rPr>
              <a:t>疏水膜</a:t>
            </a:r>
            <a:r>
              <a:rPr lang="zh-CN" altLang="en-US" sz="2000" dirty="0" smtClean="0">
                <a:latin typeface="微软雅黑" pitchFamily="34" charset="-122"/>
                <a:ea typeface="微软雅黑" pitchFamily="34" charset="-122"/>
              </a:rPr>
              <a:t>：低表面能增加接触角，气体膜、油膜等；</a:t>
            </a:r>
            <a:r>
              <a:rPr lang="en-US" altLang="zh-CN" sz="2000" dirty="0" err="1" smtClean="0">
                <a:latin typeface="微软雅黑" pitchFamily="34" charset="-122"/>
                <a:ea typeface="微软雅黑" pitchFamily="34" charset="-122"/>
              </a:rPr>
              <a:t>icorr</a:t>
            </a:r>
            <a:r>
              <a:rPr lang="zh-CN" altLang="en-US" sz="2000" dirty="0" smtClean="0">
                <a:latin typeface="微软雅黑" pitchFamily="34" charset="-122"/>
                <a:ea typeface="微软雅黑" pitchFamily="34" charset="-122"/>
              </a:rPr>
              <a:t>降低起因于有效反应面积降低；</a:t>
            </a:r>
            <a:endParaRPr lang="en-US" altLang="zh-CN" sz="2000" dirty="0" smtClean="0">
              <a:latin typeface="微软雅黑" pitchFamily="34" charset="-122"/>
              <a:ea typeface="微软雅黑" pitchFamily="34" charset="-122"/>
            </a:endParaRPr>
          </a:p>
          <a:p>
            <a:pPr marL="803275" indent="-447675">
              <a:lnSpc>
                <a:spcPct val="150000"/>
              </a:lnSpc>
              <a:buClr>
                <a:srgbClr val="FFFF00"/>
              </a:buClr>
              <a:buFont typeface="Wingdings" pitchFamily="2" charset="2"/>
              <a:buChar char="u"/>
            </a:pPr>
            <a:r>
              <a:rPr lang="zh-CN" altLang="en-US" sz="2000" dirty="0" smtClean="0">
                <a:solidFill>
                  <a:srgbClr val="FFFF00"/>
                </a:solidFill>
                <a:latin typeface="微软雅黑" pitchFamily="34" charset="-122"/>
                <a:ea typeface="微软雅黑" pitchFamily="34" charset="-122"/>
              </a:rPr>
              <a:t>防污膜</a:t>
            </a:r>
            <a:r>
              <a:rPr lang="zh-CN" altLang="en-US" sz="2000" dirty="0" smtClean="0">
                <a:latin typeface="微软雅黑" pitchFamily="34" charset="-122"/>
                <a:ea typeface="微软雅黑" pitchFamily="34" charset="-122"/>
              </a:rPr>
              <a:t>：根据防污机理细化；</a:t>
            </a:r>
            <a:endParaRPr lang="en-US" altLang="zh-CN" sz="2000" dirty="0" smtClean="0">
              <a:latin typeface="微软雅黑" pitchFamily="34" charset="-122"/>
              <a:ea typeface="微软雅黑" pitchFamily="34" charset="-122"/>
            </a:endParaRPr>
          </a:p>
          <a:p>
            <a:pPr marL="803275" indent="-447675">
              <a:lnSpc>
                <a:spcPct val="150000"/>
              </a:lnSpc>
              <a:buClr>
                <a:srgbClr val="FFFF00"/>
              </a:buClr>
              <a:buFont typeface="Wingdings" pitchFamily="2" charset="2"/>
              <a:buChar char="u"/>
            </a:pPr>
            <a:r>
              <a:rPr lang="zh-CN" altLang="en-US" sz="2000" dirty="0" smtClean="0">
                <a:solidFill>
                  <a:srgbClr val="FFFF00"/>
                </a:solidFill>
                <a:latin typeface="微软雅黑" pitchFamily="34" charset="-122"/>
                <a:ea typeface="微软雅黑" pitchFamily="34" charset="-122"/>
              </a:rPr>
              <a:t>半透膜</a:t>
            </a:r>
            <a:r>
              <a:rPr lang="zh-CN" altLang="en-US" sz="2000" dirty="0" smtClean="0">
                <a:latin typeface="微软雅黑" pitchFamily="34" charset="-122"/>
                <a:ea typeface="微软雅黑" pitchFamily="34" charset="-122"/>
              </a:rPr>
              <a:t>：单向离子移动</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单向导电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二极管模拟元件；非线性。</a:t>
            </a:r>
            <a:endParaRPr lang="en-US" altLang="zh-CN" sz="2000" dirty="0" smtClean="0">
              <a:latin typeface="微软雅黑" pitchFamily="34" charset="-122"/>
              <a:ea typeface="微软雅黑" pitchFamily="34" charset="-122"/>
            </a:endParaRPr>
          </a:p>
          <a:p>
            <a:pPr>
              <a:lnSpc>
                <a:spcPct val="150000"/>
              </a:lnSpc>
              <a:buNone/>
            </a:pPr>
            <a:endParaRPr lang="en-US" altLang="zh-CN" sz="2000" b="1" dirty="0" smtClean="0">
              <a:latin typeface="微软雅黑" pitchFamily="34" charset="-122"/>
              <a:ea typeface="微软雅黑" pitchFamily="34" charset="-122"/>
            </a:endParaRPr>
          </a:p>
          <a:p>
            <a:pPr>
              <a:lnSpc>
                <a:spcPct val="150000"/>
              </a:lnSpc>
              <a:buNone/>
            </a:pPr>
            <a:endParaRPr lang="en-US" altLang="zh-CN" sz="2000" b="1" dirty="0" smtClean="0">
              <a:latin typeface="微软雅黑" pitchFamily="34" charset="-122"/>
              <a:ea typeface="微软雅黑" pitchFamily="34" charset="-122"/>
            </a:endParaRPr>
          </a:p>
          <a:p>
            <a:pPr>
              <a:lnSpc>
                <a:spcPct val="150000"/>
              </a:lnSpc>
              <a:buNone/>
            </a:pPr>
            <a:endParaRPr lang="zh-CN" altLang="en-US" sz="2000" b="1"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501090" y="6400800"/>
            <a:ext cx="642910" cy="457200"/>
          </a:xfrm>
        </p:spPr>
        <p:txBody>
          <a:bodyPr/>
          <a:lstStyle/>
          <a:p>
            <a:pPr>
              <a:defRPr/>
            </a:pPr>
            <a:fld id="{6C08D3DA-9DCF-48F7-B5C9-7A500865FC2E}" type="slidenum">
              <a:rPr lang="zh-CN" altLang="en-US" smtClean="0"/>
              <a:pPr>
                <a:defRPr/>
              </a:pPr>
              <a:t>32</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14282" y="142852"/>
            <a:ext cx="8929718" cy="2286016"/>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8.	</a:t>
            </a:r>
            <a:r>
              <a:rPr lang="en-US" sz="2400" b="1" dirty="0" smtClean="0">
                <a:solidFill>
                  <a:srgbClr val="FFFF00"/>
                </a:solidFill>
                <a:latin typeface="微软雅黑" pitchFamily="34" charset="-122"/>
                <a:ea typeface="微软雅黑" pitchFamily="34" charset="-122"/>
              </a:rPr>
              <a:t>Q</a:t>
            </a:r>
            <a:r>
              <a:rPr lang="zh-CN" altLang="en-US" sz="2400" b="1" dirty="0" smtClean="0">
                <a:solidFill>
                  <a:srgbClr val="FFFF00"/>
                </a:solidFill>
                <a:latin typeface="微软雅黑" pitchFamily="34" charset="-122"/>
                <a:ea typeface="微软雅黑" pitchFamily="34" charset="-122"/>
              </a:rPr>
              <a:t>元件合理使用</a:t>
            </a:r>
            <a:endParaRPr lang="en-US" altLang="zh-CN" sz="2400" b="1" dirty="0" smtClean="0">
              <a:solidFill>
                <a:srgbClr val="FFFF00"/>
              </a:solidFill>
              <a:latin typeface="微软雅黑" pitchFamily="34" charset="-122"/>
              <a:ea typeface="微软雅黑" pitchFamily="34" charset="-122"/>
              <a:sym typeface="Symbol"/>
            </a:endParaRPr>
          </a:p>
          <a:p>
            <a:pPr marL="720725" indent="-434975">
              <a:lnSpc>
                <a:spcPct val="150000"/>
              </a:lnSpc>
              <a:buClr>
                <a:schemeClr val="tx1"/>
              </a:buClr>
              <a:buSzPct val="100000"/>
              <a:buFont typeface="Wingdings" pitchFamily="2" charset="2"/>
              <a:buChar char="u"/>
            </a:pPr>
            <a:r>
              <a:rPr lang="en-US" altLang="zh-CN" sz="2000" b="1" dirty="0" smtClean="0">
                <a:latin typeface="微软雅黑" pitchFamily="34" charset="-122"/>
                <a:ea typeface="微软雅黑" pitchFamily="34" charset="-122"/>
              </a:rPr>
              <a:t>Q</a:t>
            </a:r>
            <a:r>
              <a:rPr lang="zh-CN" altLang="en-US" sz="2000" b="1" dirty="0" smtClean="0">
                <a:latin typeface="微软雅黑" pitchFamily="34" charset="-122"/>
                <a:ea typeface="微软雅黑" pitchFamily="34" charset="-122"/>
              </a:rPr>
              <a:t>元件本身不具备意义，仅表明具有弥散效应；</a:t>
            </a:r>
            <a:endParaRPr lang="en-US" altLang="zh-CN" sz="2000" b="1" dirty="0" smtClean="0">
              <a:latin typeface="微软雅黑" pitchFamily="34" charset="-122"/>
              <a:ea typeface="微软雅黑" pitchFamily="34" charset="-122"/>
            </a:endParaRPr>
          </a:p>
          <a:p>
            <a:pPr marL="720725" indent="-434975">
              <a:lnSpc>
                <a:spcPct val="150000"/>
              </a:lnSpc>
              <a:buClr>
                <a:schemeClr val="tx1"/>
              </a:buClr>
              <a:buSzPct val="100000"/>
              <a:buFont typeface="Wingdings" pitchFamily="2" charset="2"/>
              <a:buChar char="u"/>
            </a:pPr>
            <a:r>
              <a:rPr lang="zh-CN" altLang="en-US" sz="2000" b="1" dirty="0" smtClean="0">
                <a:latin typeface="微软雅黑" pitchFamily="34" charset="-122"/>
                <a:ea typeface="微软雅黑" pitchFamily="34" charset="-122"/>
              </a:rPr>
              <a:t>该元件在等效电路中重要性是阻</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容</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感；</a:t>
            </a:r>
            <a:endParaRPr lang="en-US" altLang="zh-CN" sz="2000" b="1" dirty="0" smtClean="0">
              <a:latin typeface="微软雅黑" pitchFamily="34" charset="-122"/>
              <a:ea typeface="微软雅黑" pitchFamily="34" charset="-122"/>
            </a:endParaRPr>
          </a:p>
          <a:p>
            <a:pPr marL="720725" indent="-434975">
              <a:lnSpc>
                <a:spcPct val="150000"/>
              </a:lnSpc>
              <a:buClr>
                <a:schemeClr val="tx1"/>
              </a:buClr>
              <a:buSzPct val="100000"/>
              <a:buFont typeface="Wingdings" pitchFamily="2" charset="2"/>
              <a:buChar char="u"/>
            </a:pPr>
            <a:r>
              <a:rPr lang="en-US" altLang="zh-CN" sz="2000" b="1" dirty="0" smtClean="0">
                <a:latin typeface="微软雅黑" pitchFamily="34" charset="-122"/>
                <a:ea typeface="微软雅黑" pitchFamily="34" charset="-122"/>
              </a:rPr>
              <a:t>n=0 </a:t>
            </a:r>
            <a:r>
              <a:rPr lang="en-US" altLang="zh-CN" sz="2000" b="1" dirty="0" smtClean="0">
                <a:latin typeface="微软雅黑" pitchFamily="34" charset="-122"/>
                <a:ea typeface="微软雅黑" pitchFamily="34" charset="-122"/>
                <a:sym typeface="Symbol"/>
              </a:rPr>
              <a:t> </a:t>
            </a:r>
            <a:r>
              <a:rPr lang="en-US" altLang="zh-CN" sz="2000" b="1" dirty="0" smtClean="0">
                <a:latin typeface="微软雅黑" pitchFamily="34" charset="-122"/>
                <a:ea typeface="微软雅黑" pitchFamily="34" charset="-122"/>
              </a:rPr>
              <a:t>Z=R</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 n=1 </a:t>
            </a:r>
            <a:r>
              <a:rPr lang="en-US" altLang="zh-CN" sz="2000" b="1" dirty="0" smtClean="0">
                <a:latin typeface="微软雅黑" pitchFamily="34" charset="-122"/>
                <a:ea typeface="微软雅黑" pitchFamily="34" charset="-122"/>
                <a:sym typeface="Symbol"/>
              </a:rPr>
              <a:t> </a:t>
            </a:r>
            <a:r>
              <a:rPr lang="en-US" altLang="zh-CN" sz="2000" b="1" dirty="0" smtClean="0">
                <a:latin typeface="微软雅黑" pitchFamily="34" charset="-122"/>
                <a:ea typeface="微软雅黑" pitchFamily="34" charset="-122"/>
              </a:rPr>
              <a:t>Z=-j/</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sym typeface="Symbol"/>
              </a:rPr>
              <a:t>C)</a:t>
            </a:r>
            <a:r>
              <a:rPr lang="zh-CN" altLang="en-US" sz="2000" b="1" dirty="0" smtClean="0">
                <a:latin typeface="微软雅黑" pitchFamily="34" charset="-122"/>
                <a:ea typeface="微软雅黑" pitchFamily="34" charset="-122"/>
                <a:sym typeface="Symbol"/>
              </a:rPr>
              <a:t>；</a:t>
            </a:r>
            <a:r>
              <a:rPr lang="en-US" altLang="zh-CN" sz="2000" b="1" dirty="0" smtClean="0">
                <a:latin typeface="微软雅黑" pitchFamily="34" charset="-122"/>
                <a:ea typeface="微软雅黑" pitchFamily="34" charset="-122"/>
              </a:rPr>
              <a:t> n=-1 </a:t>
            </a:r>
            <a:r>
              <a:rPr lang="en-US" altLang="zh-CN" sz="2000" b="1" dirty="0" smtClean="0">
                <a:latin typeface="微软雅黑" pitchFamily="34" charset="-122"/>
                <a:ea typeface="微软雅黑" pitchFamily="34" charset="-122"/>
                <a:sym typeface="Symbol"/>
              </a:rPr>
              <a:t> </a:t>
            </a:r>
            <a:r>
              <a:rPr lang="en-US" altLang="zh-CN" sz="2000" b="1" dirty="0" smtClean="0">
                <a:latin typeface="微软雅黑" pitchFamily="34" charset="-122"/>
                <a:ea typeface="微软雅黑" pitchFamily="34" charset="-122"/>
              </a:rPr>
              <a:t>Z=</a:t>
            </a:r>
            <a:r>
              <a:rPr lang="en-US" altLang="zh-CN" sz="2000" b="1" dirty="0" err="1" smtClean="0">
                <a:latin typeface="微软雅黑" pitchFamily="34" charset="-122"/>
                <a:ea typeface="微软雅黑" pitchFamily="34" charset="-122"/>
              </a:rPr>
              <a:t>j</a:t>
            </a:r>
            <a:r>
              <a:rPr lang="en-US" altLang="zh-CN" sz="2000" b="1" dirty="0" err="1" smtClean="0">
                <a:latin typeface="微软雅黑" pitchFamily="34" charset="-122"/>
                <a:ea typeface="微软雅黑" pitchFamily="34" charset="-122"/>
                <a:sym typeface="Symbol"/>
              </a:rPr>
              <a:t>L</a:t>
            </a:r>
            <a:endParaRPr lang="zh-CN" altLang="en-US" sz="2000" b="1"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6C08D3DA-9DCF-48F7-B5C9-7A500865FC2E}" type="slidenum">
              <a:rPr lang="zh-CN" altLang="en-US" smtClean="0"/>
              <a:pPr>
                <a:defRPr/>
              </a:pPr>
              <a:t>33</a:t>
            </a:fld>
            <a:endParaRPr lang="en-US" altLang="zh-CN"/>
          </a:p>
        </p:txBody>
      </p:sp>
      <p:pic>
        <p:nvPicPr>
          <p:cNvPr id="567298" name="Picture 2"/>
          <p:cNvPicPr>
            <a:picLocks noChangeAspect="1" noChangeArrowheads="1"/>
          </p:cNvPicPr>
          <p:nvPr/>
        </p:nvPicPr>
        <p:blipFill>
          <a:blip r:embed="rId3" cstate="print"/>
          <a:srcRect/>
          <a:stretch>
            <a:fillRect/>
          </a:stretch>
        </p:blipFill>
        <p:spPr bwMode="auto">
          <a:xfrm>
            <a:off x="500034" y="4643446"/>
            <a:ext cx="3571900" cy="1992467"/>
          </a:xfrm>
          <a:prstGeom prst="rect">
            <a:avLst/>
          </a:prstGeom>
          <a:noFill/>
          <a:ln w="9525">
            <a:noFill/>
            <a:miter lim="800000"/>
            <a:headEnd/>
            <a:tailEnd/>
          </a:ln>
          <a:effectLst/>
        </p:spPr>
      </p:pic>
      <p:pic>
        <p:nvPicPr>
          <p:cNvPr id="567299" name="Picture 3"/>
          <p:cNvPicPr>
            <a:picLocks noChangeAspect="1" noChangeArrowheads="1"/>
          </p:cNvPicPr>
          <p:nvPr/>
        </p:nvPicPr>
        <p:blipFill>
          <a:blip r:embed="rId4" cstate="print"/>
          <a:srcRect/>
          <a:stretch>
            <a:fillRect/>
          </a:stretch>
        </p:blipFill>
        <p:spPr bwMode="auto">
          <a:xfrm>
            <a:off x="5214942" y="4643446"/>
            <a:ext cx="3689877" cy="2008497"/>
          </a:xfrm>
          <a:prstGeom prst="rect">
            <a:avLst/>
          </a:prstGeom>
          <a:noFill/>
          <a:ln w="9525">
            <a:noFill/>
            <a:miter lim="800000"/>
            <a:headEnd/>
            <a:tailEnd/>
          </a:ln>
          <a:effectLst/>
        </p:spPr>
      </p:pic>
      <p:graphicFrame>
        <p:nvGraphicFramePr>
          <p:cNvPr id="567300" name="Object 4"/>
          <p:cNvGraphicFramePr>
            <a:graphicFrameLocks noChangeAspect="1"/>
          </p:cNvGraphicFramePr>
          <p:nvPr/>
        </p:nvGraphicFramePr>
        <p:xfrm>
          <a:off x="3000364" y="2786058"/>
          <a:ext cx="3222369" cy="1493241"/>
        </p:xfrm>
        <a:graphic>
          <a:graphicData uri="http://schemas.openxmlformats.org/presentationml/2006/ole">
            <p:oleObj spid="_x0000_s567300" name="公式" r:id="rId5" imgW="1917360" imgH="888840" progId="Equation.3">
              <p:embed/>
            </p:oleObj>
          </a:graphicData>
        </a:graphic>
      </p:graphicFrame>
    </p:spTree>
  </p:cSld>
  <p:clrMapOvr>
    <a:masterClrMapping/>
  </p:clrMapOvr>
  <p:transition spd="med">
    <p:split orient="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14282" y="285728"/>
            <a:ext cx="4572032" cy="5143536"/>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9. </a:t>
            </a:r>
            <a:r>
              <a:rPr lang="zh-CN" altLang="en-US" sz="2400" b="1" dirty="0" smtClean="0">
                <a:solidFill>
                  <a:srgbClr val="FFFF00"/>
                </a:solidFill>
                <a:latin typeface="微软雅黑" pitchFamily="34" charset="-122"/>
                <a:ea typeface="微软雅黑" pitchFamily="34" charset="-122"/>
              </a:rPr>
              <a:t>单一组件多属性元件同端连接</a:t>
            </a:r>
            <a:endParaRPr lang="en-US" altLang="zh-CN" sz="2400" b="1" dirty="0" smtClean="0">
              <a:solidFill>
                <a:srgbClr val="FFFF00"/>
              </a:solidFill>
              <a:latin typeface="微软雅黑" pitchFamily="34" charset="-122"/>
              <a:ea typeface="微软雅黑" pitchFamily="34" charset="-122"/>
            </a:endParaRPr>
          </a:p>
          <a:p>
            <a:pPr>
              <a:lnSpc>
                <a:spcPct val="150000"/>
              </a:lnSpc>
              <a:buClr>
                <a:schemeClr val="tx1"/>
              </a:buClr>
              <a:buSzPct val="100000"/>
              <a:buFont typeface="Wingdings" pitchFamily="2" charset="2"/>
              <a:buChar char="n"/>
            </a:pPr>
            <a:r>
              <a:rPr lang="zh-CN" altLang="en-US" sz="1800" dirty="0" smtClean="0">
                <a:latin typeface="微软雅黑" pitchFamily="34" charset="-122"/>
                <a:ea typeface="微软雅黑" pitchFamily="34" charset="-122"/>
              </a:rPr>
              <a:t>任何导电元件都有多种电气属性，电阻、电容、电感等，单属性不能脱离实体，应与实体连接方式一致。</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Char char="n"/>
            </a:pPr>
            <a:r>
              <a:rPr lang="zh-CN" altLang="en-US" sz="1800" dirty="0" smtClean="0">
                <a:latin typeface="微软雅黑" pitchFamily="34" charset="-122"/>
                <a:ea typeface="微软雅黑" pitchFamily="34" charset="-122"/>
              </a:rPr>
              <a:t>涂层实体</a:t>
            </a: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f</a:t>
            </a:r>
            <a:r>
              <a:rPr lang="zh-CN" altLang="en-US" sz="1800" dirty="0" smtClean="0">
                <a:latin typeface="微软雅黑" pitchFamily="34" charset="-122"/>
                <a:ea typeface="微软雅黑" pitchFamily="34" charset="-122"/>
              </a:rPr>
              <a:t>和</a:t>
            </a:r>
            <a:r>
              <a:rPr lang="en-US" altLang="zh-CN" sz="1800" dirty="0" smtClean="0">
                <a:latin typeface="微软雅黑" pitchFamily="34" charset="-122"/>
                <a:ea typeface="微软雅黑" pitchFamily="34" charset="-122"/>
              </a:rPr>
              <a:t>C</a:t>
            </a:r>
            <a:r>
              <a:rPr lang="en-US" altLang="zh-CN" sz="1800" baseline="-25000" dirty="0" smtClean="0">
                <a:latin typeface="微软雅黑" pitchFamily="34" charset="-122"/>
                <a:ea typeface="微软雅黑" pitchFamily="34" charset="-122"/>
              </a:rPr>
              <a:t>f</a:t>
            </a:r>
            <a:r>
              <a:rPr lang="zh-CN" altLang="en-US" sz="1800" dirty="0" smtClean="0">
                <a:latin typeface="微软雅黑" pitchFamily="34" charset="-122"/>
                <a:ea typeface="微软雅黑" pitchFamily="34" charset="-122"/>
              </a:rPr>
              <a:t>左右端均连接在同一端；而等效电路中</a:t>
            </a:r>
            <a:r>
              <a:rPr lang="en-US" altLang="zh-CN" sz="1800" dirty="0" smtClean="0">
                <a:latin typeface="微软雅黑" pitchFamily="34" charset="-122"/>
                <a:ea typeface="微软雅黑" pitchFamily="34" charset="-122"/>
              </a:rPr>
              <a:t>Rf</a:t>
            </a:r>
            <a:r>
              <a:rPr lang="zh-CN" altLang="en-US" sz="1800" dirty="0" smtClean="0">
                <a:latin typeface="微软雅黑" pitchFamily="34" charset="-122"/>
                <a:ea typeface="微软雅黑" pitchFamily="34" charset="-122"/>
              </a:rPr>
              <a:t>和</a:t>
            </a:r>
            <a:r>
              <a:rPr lang="en-US" altLang="zh-CN" sz="1800" dirty="0" smtClean="0">
                <a:latin typeface="微软雅黑" pitchFamily="34" charset="-122"/>
                <a:ea typeface="微软雅黑" pitchFamily="34" charset="-122"/>
              </a:rPr>
              <a:t>Cf</a:t>
            </a:r>
            <a:r>
              <a:rPr lang="zh-CN" altLang="en-US" sz="1800" dirty="0" smtClean="0">
                <a:latin typeface="微软雅黑" pitchFamily="34" charset="-122"/>
                <a:ea typeface="微软雅黑" pitchFamily="34" charset="-122"/>
              </a:rPr>
              <a:t>连接于不同端，从而存在电位差，违反电中性原则；</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Char char="n"/>
            </a:pP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ct </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 </a:t>
            </a: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f</a:t>
            </a:r>
            <a:r>
              <a:rPr lang="zh-CN" altLang="en-US" sz="1800" dirty="0" smtClean="0">
                <a:latin typeface="微软雅黑" pitchFamily="34" charset="-122"/>
                <a:ea typeface="微软雅黑" pitchFamily="34" charset="-122"/>
              </a:rPr>
              <a:t> 会短路</a:t>
            </a: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f</a:t>
            </a:r>
            <a:r>
              <a:rPr lang="zh-CN" altLang="en-US" sz="1800" dirty="0" smtClean="0">
                <a:latin typeface="微软雅黑" pitchFamily="34" charset="-122"/>
                <a:ea typeface="微软雅黑" pitchFamily="34" charset="-122"/>
              </a:rPr>
              <a:t>导致其无响应；</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Char char="n"/>
            </a:pPr>
            <a:endParaRPr lang="en-US" altLang="zh-CN" sz="1800" dirty="0" smtClean="0">
              <a:latin typeface="微软雅黑" pitchFamily="34" charset="-122"/>
              <a:ea typeface="微软雅黑" pitchFamily="34" charset="-122"/>
            </a:endParaRPr>
          </a:p>
          <a:p>
            <a:pPr>
              <a:lnSpc>
                <a:spcPct val="150000"/>
              </a:lnSpc>
              <a:buNone/>
            </a:pPr>
            <a:endParaRPr lang="en-US" altLang="zh-CN" sz="2000" b="1" dirty="0" smtClean="0">
              <a:latin typeface="微软雅黑" pitchFamily="34" charset="-122"/>
              <a:ea typeface="微软雅黑" pitchFamily="34" charset="-122"/>
            </a:endParaRPr>
          </a:p>
          <a:p>
            <a:pPr>
              <a:lnSpc>
                <a:spcPct val="150000"/>
              </a:lnSpc>
              <a:buNone/>
            </a:pPr>
            <a:endParaRPr lang="zh-CN" altLang="en-US" sz="2000" b="1"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758262" y="6400800"/>
            <a:ext cx="385738" cy="457200"/>
          </a:xfrm>
        </p:spPr>
        <p:txBody>
          <a:bodyPr/>
          <a:lstStyle/>
          <a:p>
            <a:pPr>
              <a:defRPr/>
            </a:pPr>
            <a:fld id="{6C08D3DA-9DCF-48F7-B5C9-7A500865FC2E}" type="slidenum">
              <a:rPr lang="zh-CN" altLang="en-US" smtClean="0"/>
              <a:pPr>
                <a:defRPr/>
              </a:pPr>
              <a:t>34</a:t>
            </a:fld>
            <a:endParaRPr lang="en-US" altLang="zh-CN" dirty="0"/>
          </a:p>
        </p:txBody>
      </p:sp>
      <p:pic>
        <p:nvPicPr>
          <p:cNvPr id="4" name="Picture 2"/>
          <p:cNvPicPr>
            <a:picLocks noChangeAspect="1" noChangeArrowheads="1"/>
          </p:cNvPicPr>
          <p:nvPr/>
        </p:nvPicPr>
        <p:blipFill>
          <a:blip r:embed="rId2" cstate="print"/>
          <a:srcRect/>
          <a:stretch>
            <a:fillRect/>
          </a:stretch>
        </p:blipFill>
        <p:spPr bwMode="auto">
          <a:xfrm>
            <a:off x="5429256" y="500042"/>
            <a:ext cx="3333740" cy="1873562"/>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4000464" y="5000636"/>
            <a:ext cx="5143536" cy="1525625"/>
          </a:xfrm>
          <a:prstGeom prst="rect">
            <a:avLst/>
          </a:prstGeom>
          <a:noFill/>
          <a:ln w="9525">
            <a:noFill/>
            <a:miter lim="800000"/>
            <a:headEnd/>
            <a:tailEnd/>
          </a:ln>
          <a:effectLst/>
        </p:spPr>
      </p:pic>
      <p:pic>
        <p:nvPicPr>
          <p:cNvPr id="7" name="Picture 2"/>
          <p:cNvPicPr>
            <a:picLocks noChangeAspect="1" noChangeArrowheads="1"/>
          </p:cNvPicPr>
          <p:nvPr/>
        </p:nvPicPr>
        <p:blipFill>
          <a:blip r:embed="rId4" cstate="print"/>
          <a:srcRect/>
          <a:stretch>
            <a:fillRect/>
          </a:stretch>
        </p:blipFill>
        <p:spPr bwMode="auto">
          <a:xfrm>
            <a:off x="5126192" y="2857497"/>
            <a:ext cx="3874963" cy="1643074"/>
          </a:xfrm>
          <a:prstGeom prst="rect">
            <a:avLst/>
          </a:prstGeom>
          <a:noFill/>
          <a:ln w="9525">
            <a:noFill/>
            <a:miter lim="800000"/>
            <a:headEnd/>
            <a:tailEnd/>
          </a:ln>
          <a:effectLst/>
        </p:spPr>
      </p:pic>
      <p:pic>
        <p:nvPicPr>
          <p:cNvPr id="588802" name="Picture 2"/>
          <p:cNvPicPr>
            <a:picLocks noChangeAspect="1" noChangeArrowheads="1"/>
          </p:cNvPicPr>
          <p:nvPr/>
        </p:nvPicPr>
        <p:blipFill>
          <a:blip r:embed="rId5" cstate="print"/>
          <a:srcRect/>
          <a:stretch>
            <a:fillRect/>
          </a:stretch>
        </p:blipFill>
        <p:spPr bwMode="auto">
          <a:xfrm>
            <a:off x="6215074" y="2428868"/>
            <a:ext cx="2705100" cy="2514600"/>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588802"/>
                                        </p:tgtEl>
                                        <p:attrNameLst>
                                          <p:attrName>style.visibility</p:attrName>
                                        </p:attrNameLst>
                                      </p:cBhvr>
                                      <p:to>
                                        <p:strVal val="visible"/>
                                      </p:to>
                                    </p:set>
                                    <p:animEffect transition="in" filter="slide(fromBottom)">
                                      <p:cBhvr>
                                        <p:cTn id="18" dur="500"/>
                                        <p:tgtEl>
                                          <p:spTgt spid="58880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588802"/>
                                        </p:tgtEl>
                                        <p:attrNameLst>
                                          <p:attrName>ppt_x</p:attrName>
                                        </p:attrNameLst>
                                      </p:cBhvr>
                                      <p:tavLst>
                                        <p:tav tm="0">
                                          <p:val>
                                            <p:strVal val="ppt_x"/>
                                          </p:val>
                                        </p:tav>
                                        <p:tav tm="100000">
                                          <p:val>
                                            <p:strVal val="ppt_x"/>
                                          </p:val>
                                        </p:tav>
                                      </p:tavLst>
                                    </p:anim>
                                    <p:anim calcmode="lin" valueType="num">
                                      <p:cBhvr additive="base">
                                        <p:cTn id="23" dur="500"/>
                                        <p:tgtEl>
                                          <p:spTgt spid="588802"/>
                                        </p:tgtEl>
                                        <p:attrNameLst>
                                          <p:attrName>ppt_y</p:attrName>
                                        </p:attrNameLst>
                                      </p:cBhvr>
                                      <p:tavLst>
                                        <p:tav tm="0">
                                          <p:val>
                                            <p:strVal val="ppt_y"/>
                                          </p:val>
                                        </p:tav>
                                        <p:tav tm="100000">
                                          <p:val>
                                            <p:strVal val="1+ppt_h/2"/>
                                          </p:val>
                                        </p:tav>
                                      </p:tavLst>
                                    </p:anim>
                                    <p:set>
                                      <p:cBhvr>
                                        <p:cTn id="24" dur="1" fill="hold">
                                          <p:stCondLst>
                                            <p:cond delay="499"/>
                                          </p:stCondLst>
                                        </p:cTn>
                                        <p:tgtEl>
                                          <p:spTgt spid="5888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57158" y="214290"/>
            <a:ext cx="8501122" cy="1500198"/>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10.</a:t>
            </a:r>
            <a:r>
              <a:rPr lang="en-US" sz="2400" b="1" dirty="0" smtClean="0">
                <a:solidFill>
                  <a:srgbClr val="FFFF00"/>
                </a:solidFill>
                <a:latin typeface="微软雅黑" pitchFamily="34" charset="-122"/>
                <a:ea typeface="微软雅黑" pitchFamily="34" charset="-122"/>
              </a:rPr>
              <a:t> </a:t>
            </a:r>
            <a:r>
              <a:rPr lang="en-US" sz="2400" b="1" dirty="0" err="1" smtClean="0">
                <a:solidFill>
                  <a:srgbClr val="FFFF00"/>
                </a:solidFill>
                <a:latin typeface="微软雅黑" pitchFamily="34" charset="-122"/>
                <a:ea typeface="微软雅黑" pitchFamily="34" charset="-122"/>
              </a:rPr>
              <a:t>Nyquist</a:t>
            </a:r>
            <a:r>
              <a:rPr lang="en-US" sz="2400" b="1" dirty="0" smtClean="0">
                <a:solidFill>
                  <a:srgbClr val="FFFF00"/>
                </a:solidFill>
                <a:latin typeface="微软雅黑" pitchFamily="34" charset="-122"/>
                <a:ea typeface="微软雅黑" pitchFamily="34" charset="-122"/>
              </a:rPr>
              <a:t> </a:t>
            </a:r>
            <a:r>
              <a:rPr lang="en-US" altLang="zh-CN" sz="2400" b="1" dirty="0" smtClean="0">
                <a:solidFill>
                  <a:srgbClr val="FFFF00"/>
                </a:solidFill>
                <a:latin typeface="微软雅黑" pitchFamily="34" charset="-122"/>
                <a:ea typeface="微软雅黑" pitchFamily="34" charset="-122"/>
              </a:rPr>
              <a:t>EIS </a:t>
            </a:r>
            <a:r>
              <a:rPr lang="zh-CN" altLang="en-US" sz="2400" b="1" dirty="0" smtClean="0">
                <a:solidFill>
                  <a:srgbClr val="FFFF00"/>
                </a:solidFill>
                <a:latin typeface="微软雅黑" pitchFamily="34" charset="-122"/>
                <a:ea typeface="微软雅黑" pitchFamily="34" charset="-122"/>
              </a:rPr>
              <a:t>不等距坐标系</a:t>
            </a:r>
            <a:endParaRPr lang="en-US" altLang="zh-CN" sz="2400" b="1" dirty="0" smtClean="0">
              <a:solidFill>
                <a:srgbClr val="FFFF00"/>
              </a:solidFill>
              <a:latin typeface="微软雅黑" pitchFamily="34" charset="-122"/>
              <a:ea typeface="微软雅黑" pitchFamily="34" charset="-122"/>
            </a:endParaRPr>
          </a:p>
          <a:p>
            <a:pPr marL="447675" indent="0">
              <a:lnSpc>
                <a:spcPct val="150000"/>
              </a:lnSpc>
              <a:buNone/>
            </a:pPr>
            <a:r>
              <a:rPr lang="en-US" sz="2000" dirty="0" err="1" smtClean="0">
                <a:latin typeface="微软雅黑" pitchFamily="34" charset="-122"/>
                <a:ea typeface="微软雅黑" pitchFamily="34" charset="-122"/>
              </a:rPr>
              <a:t>Nyquist</a:t>
            </a:r>
            <a:r>
              <a:rPr lang="zh-CN" altLang="en-US" sz="2000" dirty="0" smtClean="0">
                <a:solidFill>
                  <a:srgbClr val="FFFF00"/>
                </a:solidFill>
                <a:latin typeface="微软雅黑" pitchFamily="34" charset="-122"/>
                <a:ea typeface="微软雅黑" pitchFamily="34" charset="-122"/>
              </a:rPr>
              <a:t>等距图谱</a:t>
            </a:r>
            <a:r>
              <a:rPr lang="zh-CN" altLang="en-US" sz="2000" dirty="0" smtClean="0">
                <a:latin typeface="微软雅黑" pitchFamily="34" charset="-122"/>
                <a:ea typeface="微软雅黑" pitchFamily="34" charset="-122"/>
              </a:rPr>
              <a:t>表征（电子学规则），以表明弥散效应程度；电阻</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电容</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电感活性比较；</a:t>
            </a:r>
            <a:endParaRPr lang="zh-CN" altLang="en-US" sz="2000"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643966" y="6400800"/>
            <a:ext cx="500034" cy="457200"/>
          </a:xfrm>
        </p:spPr>
        <p:txBody>
          <a:bodyPr/>
          <a:lstStyle/>
          <a:p>
            <a:pPr>
              <a:defRPr/>
            </a:pPr>
            <a:fld id="{6C08D3DA-9DCF-48F7-B5C9-7A500865FC2E}" type="slidenum">
              <a:rPr lang="zh-CN" altLang="en-US" smtClean="0"/>
              <a:pPr>
                <a:defRPr/>
              </a:pPr>
              <a:t>35</a:t>
            </a:fld>
            <a:endParaRPr lang="en-US" altLang="zh-CN" dirty="0"/>
          </a:p>
        </p:txBody>
      </p:sp>
      <p:pic>
        <p:nvPicPr>
          <p:cNvPr id="4" name="图片 3"/>
          <p:cNvPicPr/>
          <p:nvPr/>
        </p:nvPicPr>
        <p:blipFill>
          <a:blip r:embed="rId2" cstate="print">
            <a:lum contrast="40000"/>
          </a:blip>
          <a:srcRect l="51022" t="35714" r="31512" b="28316"/>
          <a:stretch>
            <a:fillRect/>
          </a:stretch>
        </p:blipFill>
        <p:spPr bwMode="auto">
          <a:xfrm>
            <a:off x="3000364" y="1928802"/>
            <a:ext cx="2650859" cy="3067050"/>
          </a:xfrm>
          <a:prstGeom prst="rect">
            <a:avLst/>
          </a:prstGeom>
          <a:noFill/>
          <a:ln w="9525">
            <a:noFill/>
            <a:miter lim="800000"/>
            <a:headEnd/>
            <a:tailEnd/>
          </a:ln>
        </p:spPr>
      </p:pic>
      <p:pic>
        <p:nvPicPr>
          <p:cNvPr id="5" name="图片 4"/>
          <p:cNvPicPr/>
          <p:nvPr/>
        </p:nvPicPr>
        <p:blipFill>
          <a:blip r:embed="rId2" cstate="print">
            <a:lum contrast="40000"/>
          </a:blip>
          <a:srcRect l="51022" t="35714" r="31512" b="28316"/>
          <a:stretch>
            <a:fillRect/>
          </a:stretch>
        </p:blipFill>
        <p:spPr bwMode="auto">
          <a:xfrm>
            <a:off x="1357290" y="5357826"/>
            <a:ext cx="6186483" cy="1285884"/>
          </a:xfrm>
          <a:prstGeom prst="rect">
            <a:avLst/>
          </a:prstGeom>
          <a:noFill/>
          <a:ln w="9525">
            <a:noFill/>
            <a:miter lim="800000"/>
            <a:headEnd/>
            <a:tailEnd/>
          </a:ln>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14282" y="142852"/>
            <a:ext cx="8786874" cy="6429420"/>
          </a:xfrm>
        </p:spPr>
        <p:txBody>
          <a:bodyPr/>
          <a:lstStyle/>
          <a:p>
            <a:pPr lvl="0">
              <a:lnSpc>
                <a:spcPct val="150000"/>
              </a:lnSpc>
              <a:buClr>
                <a:srgbClr val="FF0000"/>
              </a:buClr>
              <a:buNone/>
            </a:pPr>
            <a:r>
              <a:rPr lang="en-US" altLang="zh-CN" sz="2400" b="1" dirty="0" smtClean="0">
                <a:solidFill>
                  <a:srgbClr val="FFFF00"/>
                </a:solidFill>
                <a:latin typeface="微软雅黑" pitchFamily="34" charset="-122"/>
                <a:ea typeface="微软雅黑" pitchFamily="34" charset="-122"/>
              </a:rPr>
              <a:t>11. </a:t>
            </a:r>
            <a:r>
              <a:rPr lang="zh-CN" altLang="en-US" sz="2400" b="1" dirty="0" smtClean="0">
                <a:solidFill>
                  <a:srgbClr val="FFFF00"/>
                </a:solidFill>
                <a:latin typeface="微软雅黑" pitchFamily="34" charset="-122"/>
                <a:ea typeface="微软雅黑" pitchFamily="34" charset="-122"/>
              </a:rPr>
              <a:t>其他判据</a:t>
            </a:r>
            <a:endParaRPr lang="en-US" altLang="zh-CN" sz="2400" b="1" dirty="0" smtClean="0">
              <a:solidFill>
                <a:srgbClr val="FFFF00"/>
              </a:solidFill>
              <a:latin typeface="微软雅黑" pitchFamily="34" charset="-122"/>
              <a:ea typeface="微软雅黑" pitchFamily="34" charset="-122"/>
            </a:endParaRPr>
          </a:p>
          <a:p>
            <a:pPr lvl="0">
              <a:lnSpc>
                <a:spcPct val="150000"/>
              </a:lnSpc>
              <a:buClr>
                <a:srgbClr val="FFFF00"/>
              </a:buClr>
              <a:buSzPct val="100000"/>
            </a:pPr>
            <a:r>
              <a:rPr lang="zh-CN" altLang="en-US" sz="2000" b="1" dirty="0" smtClean="0">
                <a:latin typeface="微软雅黑" pitchFamily="34" charset="-122"/>
                <a:ea typeface="微软雅黑" pitchFamily="34" charset="-122"/>
              </a:rPr>
              <a:t>腐蚀产物膜电化学与电学属性</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marL="720725" lvl="0" indent="-355600">
              <a:lnSpc>
                <a:spcPct val="150000"/>
              </a:lnSpc>
              <a:buClr>
                <a:srgbClr val="FFFF00"/>
              </a:buClr>
              <a:buSzPct val="100000"/>
              <a:buFont typeface="Wingdings" pitchFamily="2" charset="2"/>
              <a:buChar char="Ø"/>
            </a:pPr>
            <a:r>
              <a:rPr lang="zh-CN" altLang="en-US" sz="2000" dirty="0" smtClean="0">
                <a:latin typeface="微软雅黑" pitchFamily="34" charset="-122"/>
                <a:ea typeface="微软雅黑" pitchFamily="34" charset="-122"/>
              </a:rPr>
              <a:t>电化学稳定性高，通常不再氧化和还原；</a:t>
            </a:r>
            <a:endParaRPr lang="en-US" altLang="zh-CN" sz="2000" dirty="0" smtClean="0">
              <a:latin typeface="微软雅黑" pitchFamily="34" charset="-122"/>
              <a:ea typeface="微软雅黑" pitchFamily="34" charset="-122"/>
            </a:endParaRPr>
          </a:p>
          <a:p>
            <a:pPr marL="720725" lvl="0" indent="-355600">
              <a:lnSpc>
                <a:spcPct val="150000"/>
              </a:lnSpc>
              <a:buClr>
                <a:srgbClr val="FFFF00"/>
              </a:buClr>
              <a:buSzPct val="100000"/>
              <a:buFont typeface="Wingdings" pitchFamily="2" charset="2"/>
              <a:buChar char="Ø"/>
            </a:pPr>
            <a:r>
              <a:rPr lang="zh-CN" altLang="en-US" sz="2000" dirty="0" smtClean="0">
                <a:latin typeface="微软雅黑" pitchFamily="34" charset="-122"/>
                <a:ea typeface="微软雅黑" pitchFamily="34" charset="-122"/>
              </a:rPr>
              <a:t>一些盐膜具有离子选择性和高电导，等效元件待确认；</a:t>
            </a:r>
            <a:endParaRPr lang="en-US" altLang="zh-CN" sz="2000" dirty="0" smtClean="0">
              <a:latin typeface="微软雅黑" pitchFamily="34" charset="-122"/>
              <a:ea typeface="微软雅黑" pitchFamily="34" charset="-122"/>
            </a:endParaRPr>
          </a:p>
          <a:p>
            <a:pPr marL="720725" lvl="0" indent="-355600">
              <a:lnSpc>
                <a:spcPct val="150000"/>
              </a:lnSpc>
              <a:buClr>
                <a:srgbClr val="FFFF00"/>
              </a:buClr>
              <a:buSzPct val="100000"/>
              <a:buFont typeface="Wingdings" pitchFamily="2" charset="2"/>
              <a:buChar char="Ø"/>
            </a:pPr>
            <a:r>
              <a:rPr lang="zh-CN" altLang="en-US" sz="2000" dirty="0" smtClean="0">
                <a:latin typeface="微软雅黑" pitchFamily="34" charset="-122"/>
                <a:ea typeface="微软雅黑" pitchFamily="34" charset="-122"/>
              </a:rPr>
              <a:t>如腐蚀膜本身电导低，则难以成为有效电流通路；</a:t>
            </a:r>
            <a:endParaRPr lang="en-US" altLang="zh-CN" sz="2000" dirty="0" smtClean="0">
              <a:latin typeface="微软雅黑" pitchFamily="34" charset="-122"/>
              <a:ea typeface="微软雅黑" pitchFamily="34" charset="-122"/>
            </a:endParaRPr>
          </a:p>
          <a:p>
            <a:pPr marL="720725" lvl="0" indent="-355600">
              <a:lnSpc>
                <a:spcPct val="150000"/>
              </a:lnSpc>
              <a:buClr>
                <a:srgbClr val="FFFF00"/>
              </a:buClr>
              <a:buSzPct val="100000"/>
              <a:buFont typeface="Wingdings" pitchFamily="2" charset="2"/>
              <a:buChar char="Ø"/>
            </a:pPr>
            <a:r>
              <a:rPr lang="zh-CN" altLang="en-US" sz="2000" dirty="0" smtClean="0">
                <a:latin typeface="微软雅黑" pitchFamily="34" charset="-122"/>
                <a:ea typeface="微软雅黑" pitchFamily="34" charset="-122"/>
              </a:rPr>
              <a:t>腐蚀膜通常孔隙率高，导电机制是孔隙溶液导电；</a:t>
            </a:r>
            <a:endParaRPr lang="en-US" altLang="zh-CN" sz="2000" dirty="0" smtClean="0">
              <a:latin typeface="微软雅黑" pitchFamily="34" charset="-122"/>
              <a:ea typeface="微软雅黑" pitchFamily="34" charset="-122"/>
            </a:endParaRPr>
          </a:p>
          <a:p>
            <a:pPr marL="720725" lvl="0" indent="-355600">
              <a:lnSpc>
                <a:spcPct val="150000"/>
              </a:lnSpc>
              <a:buClr>
                <a:srgbClr val="FFFF00"/>
              </a:buClr>
              <a:buSzPct val="100000"/>
              <a:buFont typeface="Wingdings" pitchFamily="2" charset="2"/>
              <a:buChar char="Ø"/>
            </a:pPr>
            <a:r>
              <a:rPr lang="zh-CN" altLang="en-US" sz="2000" dirty="0" smtClean="0">
                <a:latin typeface="微软雅黑" pitchFamily="34" charset="-122"/>
                <a:ea typeface="微软雅黑" pitchFamily="34" charset="-122"/>
              </a:rPr>
              <a:t>致密腐蚀膜（钝化膜，氧化膜）导电性良好，否则很难形成；</a:t>
            </a:r>
          </a:p>
          <a:p>
            <a:pPr marL="355600" indent="-355600">
              <a:lnSpc>
                <a:spcPct val="150000"/>
              </a:lnSpc>
              <a:buClr>
                <a:srgbClr val="FFFF00"/>
              </a:buClr>
              <a:buSzPct val="100000"/>
            </a:pPr>
            <a:r>
              <a:rPr lang="zh-CN" altLang="en-US" sz="2000" b="1" dirty="0" smtClean="0">
                <a:latin typeface="微软雅黑" pitchFamily="34" charset="-122"/>
                <a:ea typeface="微软雅黑" pitchFamily="34" charset="-122"/>
              </a:rPr>
              <a:t>电抗元件频率外推法</a:t>
            </a:r>
            <a:r>
              <a:rPr lang="zh-CN" altLang="en-US"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sym typeface="Symbol"/>
              </a:rPr>
              <a:t>→；→</a:t>
            </a:r>
            <a:r>
              <a:rPr lang="en-US" altLang="zh-CN" sz="2000" dirty="0" smtClean="0">
                <a:latin typeface="微软雅黑" pitchFamily="34" charset="-122"/>
                <a:ea typeface="微软雅黑" pitchFamily="34" charset="-122"/>
                <a:sym typeface="Symbol"/>
              </a:rPr>
              <a:t>0</a:t>
            </a:r>
            <a:r>
              <a:rPr lang="zh-CN" altLang="en-US" sz="2000"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评价等效电路与腐蚀过程一致性</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marL="720725" lvl="0" indent="-355600">
              <a:lnSpc>
                <a:spcPct val="150000"/>
              </a:lnSpc>
              <a:buClr>
                <a:srgbClr val="FFFF00"/>
              </a:buClr>
              <a:buSzPct val="100000"/>
              <a:buFont typeface="Wingdings" pitchFamily="2" charset="2"/>
              <a:buChar char="Ø"/>
            </a:pPr>
            <a:r>
              <a:rPr lang="zh-CN" altLang="en-US" sz="2000" dirty="0" smtClean="0">
                <a:latin typeface="微软雅黑" pitchFamily="34" charset="-122"/>
                <a:ea typeface="微软雅黑" pitchFamily="34" charset="-122"/>
              </a:rPr>
              <a:t>高频短路，低频断路</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电容性为主；</a:t>
            </a:r>
            <a:endParaRPr lang="en-US" altLang="zh-CN" sz="2000" dirty="0" smtClean="0">
              <a:latin typeface="微软雅黑" pitchFamily="34" charset="-122"/>
              <a:ea typeface="微软雅黑" pitchFamily="34" charset="-122"/>
            </a:endParaRPr>
          </a:p>
          <a:p>
            <a:pPr marL="720725" lvl="0" indent="-355600">
              <a:lnSpc>
                <a:spcPct val="150000"/>
              </a:lnSpc>
              <a:buClr>
                <a:srgbClr val="FFFF00"/>
              </a:buClr>
              <a:buSzPct val="100000"/>
              <a:buFont typeface="Wingdings" pitchFamily="2" charset="2"/>
              <a:buChar char="Ø"/>
            </a:pPr>
            <a:r>
              <a:rPr lang="zh-CN" altLang="en-US" sz="2000" dirty="0" smtClean="0">
                <a:latin typeface="微软雅黑" pitchFamily="34" charset="-122"/>
                <a:ea typeface="微软雅黑" pitchFamily="34" charset="-122"/>
              </a:rPr>
              <a:t>高频断路，低频短路</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电感性为主；最大感抗发生在较低频率区，而非高频高阻区（高频数据进入第</a:t>
            </a:r>
            <a:r>
              <a:rPr lang="en-US" altLang="zh-CN" sz="2000" dirty="0" smtClean="0">
                <a:latin typeface="微软雅黑" pitchFamily="34" charset="-122"/>
                <a:ea typeface="微软雅黑" pitchFamily="34" charset="-122"/>
              </a:rPr>
              <a:t>IV</a:t>
            </a:r>
            <a:r>
              <a:rPr lang="zh-CN" altLang="en-US" sz="2000" dirty="0" smtClean="0">
                <a:latin typeface="微软雅黑" pitchFamily="34" charset="-122"/>
                <a:ea typeface="微软雅黑" pitchFamily="34" charset="-122"/>
              </a:rPr>
              <a:t>象限），且直流短路。</a:t>
            </a:r>
            <a:endParaRPr lang="en-US" altLang="zh-CN" sz="2000" dirty="0" smtClean="0">
              <a:latin typeface="微软雅黑" pitchFamily="34" charset="-122"/>
              <a:ea typeface="微软雅黑" pitchFamily="34" charset="-122"/>
            </a:endParaRPr>
          </a:p>
          <a:p>
            <a:pPr marL="720725" lvl="0" indent="-355600">
              <a:lnSpc>
                <a:spcPct val="150000"/>
              </a:lnSpc>
              <a:buClr>
                <a:srgbClr val="FFFF00"/>
              </a:buClr>
              <a:buSzPct val="100000"/>
              <a:buFont typeface="Wingdings" pitchFamily="2" charset="2"/>
              <a:buChar char="Ø"/>
            </a:pPr>
            <a:r>
              <a:rPr lang="zh-CN" altLang="en-US" sz="2000" dirty="0" smtClean="0">
                <a:latin typeface="微软雅黑" pitchFamily="34" charset="-122"/>
                <a:ea typeface="微软雅黑" pitchFamily="34" charset="-122"/>
              </a:rPr>
              <a:t>频率无关</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电阻性为主；</a:t>
            </a:r>
          </a:p>
        </p:txBody>
      </p:sp>
      <p:sp>
        <p:nvSpPr>
          <p:cNvPr id="3" name="灯片编号占位符 2"/>
          <p:cNvSpPr>
            <a:spLocks noGrp="1"/>
          </p:cNvSpPr>
          <p:nvPr>
            <p:ph type="sldNum" sz="quarter" idx="12"/>
          </p:nvPr>
        </p:nvSpPr>
        <p:spPr>
          <a:xfrm>
            <a:off x="8429652" y="6400800"/>
            <a:ext cx="714348" cy="457200"/>
          </a:xfrm>
        </p:spPr>
        <p:txBody>
          <a:bodyPr/>
          <a:lstStyle/>
          <a:p>
            <a:pPr>
              <a:defRPr/>
            </a:pPr>
            <a:fld id="{6C08D3DA-9DCF-48F7-B5C9-7A500865FC2E}" type="slidenum">
              <a:rPr lang="zh-CN" altLang="en-US" smtClean="0"/>
              <a:pPr>
                <a:defRPr/>
              </a:pPr>
              <a:t>36</a:t>
            </a:fld>
            <a:endParaRPr lang="en-US" altLang="zh-CN"/>
          </a:p>
        </p:txBody>
      </p:sp>
    </p:spTree>
  </p:cSld>
  <p:clrMapOvr>
    <a:masterClrMapping/>
  </p:clrMapOvr>
  <p:transition spd="med">
    <p:split orient="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85720" y="214290"/>
            <a:ext cx="8643998" cy="2357454"/>
          </a:xfrm>
        </p:spPr>
        <p:txBody>
          <a:bodyPr/>
          <a:lstStyle/>
          <a:p>
            <a:pPr>
              <a:lnSpc>
                <a:spcPct val="150000"/>
              </a:lnSpc>
              <a:buNone/>
            </a:pPr>
            <a:r>
              <a:rPr lang="en-US" altLang="zh-CN" sz="2400" b="1" dirty="0" smtClean="0">
                <a:solidFill>
                  <a:srgbClr val="FFFF00"/>
                </a:solidFill>
                <a:latin typeface="微软雅黑" pitchFamily="34" charset="-122"/>
                <a:ea typeface="微软雅黑" pitchFamily="34" charset="-122"/>
              </a:rPr>
              <a:t>12. </a:t>
            </a:r>
            <a:r>
              <a:rPr lang="zh-CN" altLang="en-US" sz="2400" b="1" dirty="0" smtClean="0">
                <a:solidFill>
                  <a:srgbClr val="FFFF00"/>
                </a:solidFill>
                <a:latin typeface="微软雅黑" pitchFamily="34" charset="-122"/>
                <a:ea typeface="微软雅黑" pitchFamily="34" charset="-122"/>
              </a:rPr>
              <a:t>阻抗谱拟合精度与等效电路有效性</a:t>
            </a:r>
            <a:endParaRPr lang="en-US" altLang="zh-CN" sz="2400" b="1" dirty="0" smtClean="0">
              <a:solidFill>
                <a:srgbClr val="FFFF00"/>
              </a:solidFill>
              <a:latin typeface="微软雅黑" pitchFamily="34" charset="-122"/>
              <a:ea typeface="微软雅黑" pitchFamily="34" charset="-122"/>
            </a:endParaRPr>
          </a:p>
          <a:p>
            <a:pPr>
              <a:lnSpc>
                <a:spcPct val="150000"/>
              </a:lnSpc>
              <a:buClr>
                <a:schemeClr val="tx1"/>
              </a:buClr>
            </a:pPr>
            <a:r>
              <a:rPr lang="zh-CN" altLang="en-US" sz="2000" dirty="0" smtClean="0">
                <a:latin typeface="微软雅黑" pitchFamily="34" charset="-122"/>
                <a:ea typeface="微软雅黑" pitchFamily="34" charset="-122"/>
              </a:rPr>
              <a:t>与</a:t>
            </a:r>
            <a:r>
              <a:rPr lang="en-US" altLang="zh-CN" sz="2000" dirty="0" smtClean="0">
                <a:latin typeface="微软雅黑" pitchFamily="34" charset="-122"/>
                <a:ea typeface="微软雅黑" pitchFamily="34" charset="-122"/>
              </a:rPr>
              <a:t>EIS</a:t>
            </a:r>
            <a:r>
              <a:rPr lang="zh-CN" altLang="en-US" sz="2000" dirty="0" smtClean="0">
                <a:latin typeface="微软雅黑" pitchFamily="34" charset="-122"/>
                <a:ea typeface="微软雅黑" pitchFamily="34" charset="-122"/>
              </a:rPr>
              <a:t>响应等效的电路不是唯一的，高精度拟合不能证实其有效性；</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dirty="0" smtClean="0">
                <a:latin typeface="微软雅黑" pitchFamily="34" charset="-122"/>
                <a:ea typeface="微软雅黑" pitchFamily="34" charset="-122"/>
              </a:rPr>
              <a:t>拟合精度取决于测量的</a:t>
            </a:r>
            <a:r>
              <a:rPr lang="en-US" altLang="zh-CN" sz="2000" dirty="0" smtClean="0">
                <a:latin typeface="微软雅黑" pitchFamily="34" charset="-122"/>
                <a:ea typeface="微软雅黑" pitchFamily="34" charset="-122"/>
              </a:rPr>
              <a:t>EIS</a:t>
            </a:r>
            <a:r>
              <a:rPr lang="zh-CN" altLang="en-US" sz="2000" dirty="0" smtClean="0">
                <a:latin typeface="微软雅黑" pitchFamily="34" charset="-122"/>
                <a:ea typeface="微软雅黑" pitchFamily="34" charset="-122"/>
              </a:rPr>
              <a:t>数据精度，与模型有效性无关；</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dirty="0" smtClean="0">
                <a:latin typeface="微软雅黑" pitchFamily="34" charset="-122"/>
                <a:ea typeface="微软雅黑" pitchFamily="34" charset="-122"/>
              </a:rPr>
              <a:t>拟合精度价值在于模型有效后计算的腐蚀参数的精确度；</a:t>
            </a:r>
            <a:endParaRPr lang="zh-CN" altLang="en-US" sz="2000"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643966" y="6400800"/>
            <a:ext cx="500034" cy="457200"/>
          </a:xfrm>
        </p:spPr>
        <p:txBody>
          <a:bodyPr/>
          <a:lstStyle/>
          <a:p>
            <a:pPr>
              <a:defRPr/>
            </a:pPr>
            <a:fld id="{6C08D3DA-9DCF-48F7-B5C9-7A500865FC2E}" type="slidenum">
              <a:rPr lang="zh-CN" altLang="en-US" smtClean="0"/>
              <a:pPr>
                <a:defRPr/>
              </a:pPr>
              <a:t>37</a:t>
            </a:fld>
            <a:endParaRPr lang="en-US" altLang="zh-CN" dirty="0"/>
          </a:p>
        </p:txBody>
      </p:sp>
      <p:grpSp>
        <p:nvGrpSpPr>
          <p:cNvPr id="4" name="组合 35"/>
          <p:cNvGrpSpPr/>
          <p:nvPr/>
        </p:nvGrpSpPr>
        <p:grpSpPr>
          <a:xfrm>
            <a:off x="4714876" y="3929066"/>
            <a:ext cx="4286280" cy="2428892"/>
            <a:chOff x="4714876" y="3714752"/>
            <a:chExt cx="4429124" cy="2428892"/>
          </a:xfrm>
        </p:grpSpPr>
        <p:pic>
          <p:nvPicPr>
            <p:cNvPr id="5" name="Picture 7"/>
            <p:cNvPicPr>
              <a:picLocks noChangeAspect="1" noChangeArrowheads="1"/>
            </p:cNvPicPr>
            <p:nvPr/>
          </p:nvPicPr>
          <p:blipFill>
            <a:blip r:embed="rId2" cstate="print"/>
            <a:srcRect/>
            <a:stretch>
              <a:fillRect/>
            </a:stretch>
          </p:blipFill>
          <p:spPr bwMode="auto">
            <a:xfrm>
              <a:off x="6858016" y="3714752"/>
              <a:ext cx="2285984" cy="2428891"/>
            </a:xfrm>
            <a:prstGeom prst="rect">
              <a:avLst/>
            </a:prstGeom>
            <a:solidFill>
              <a:schemeClr val="tx1"/>
            </a:solidFill>
            <a:ln w="9525">
              <a:noFill/>
              <a:miter lim="800000"/>
              <a:headEnd/>
              <a:tailEnd/>
            </a:ln>
            <a:effectLst/>
          </p:spPr>
        </p:pic>
        <p:grpSp>
          <p:nvGrpSpPr>
            <p:cNvPr id="6" name="组合 28"/>
            <p:cNvGrpSpPr/>
            <p:nvPr/>
          </p:nvGrpSpPr>
          <p:grpSpPr>
            <a:xfrm>
              <a:off x="4714876" y="3714752"/>
              <a:ext cx="2315241" cy="2428892"/>
              <a:chOff x="1357290" y="3571876"/>
              <a:chExt cx="3395687" cy="3071834"/>
            </a:xfrm>
          </p:grpSpPr>
          <p:pic>
            <p:nvPicPr>
              <p:cNvPr id="7" name="Picture 9"/>
              <p:cNvPicPr>
                <a:picLocks noChangeAspect="1" noChangeArrowheads="1"/>
              </p:cNvPicPr>
              <p:nvPr/>
            </p:nvPicPr>
            <p:blipFill>
              <a:blip r:embed="rId3" cstate="print"/>
              <a:srcRect/>
              <a:stretch>
                <a:fillRect/>
              </a:stretch>
            </p:blipFill>
            <p:spPr bwMode="auto">
              <a:xfrm>
                <a:off x="1357290" y="3571876"/>
                <a:ext cx="3286148" cy="3071834"/>
              </a:xfrm>
              <a:prstGeom prst="rect">
                <a:avLst/>
              </a:prstGeom>
              <a:solidFill>
                <a:schemeClr val="tx1"/>
              </a:solidFill>
              <a:ln w="9525">
                <a:noFill/>
                <a:miter lim="800000"/>
                <a:headEnd/>
                <a:tailEnd/>
              </a:ln>
              <a:effectLst/>
            </p:spPr>
          </p:pic>
          <p:pic>
            <p:nvPicPr>
              <p:cNvPr id="8" name="Picture 8"/>
              <p:cNvPicPr>
                <a:picLocks noChangeAspect="1" noChangeArrowheads="1"/>
              </p:cNvPicPr>
              <p:nvPr/>
            </p:nvPicPr>
            <p:blipFill>
              <a:blip r:embed="rId4" cstate="print"/>
              <a:srcRect b="31999"/>
              <a:stretch>
                <a:fillRect/>
              </a:stretch>
            </p:blipFill>
            <p:spPr bwMode="auto">
              <a:xfrm>
                <a:off x="2071670" y="3929066"/>
                <a:ext cx="2057517" cy="1214446"/>
              </a:xfrm>
              <a:prstGeom prst="rect">
                <a:avLst/>
              </a:prstGeom>
              <a:noFill/>
              <a:ln w="9525">
                <a:noFill/>
                <a:miter lim="800000"/>
                <a:headEnd/>
                <a:tailEnd/>
              </a:ln>
              <a:effectLst/>
            </p:spPr>
          </p:pic>
          <p:sp>
            <p:nvSpPr>
              <p:cNvPr id="9" name="TextBox 8"/>
              <p:cNvSpPr txBox="1"/>
              <p:nvPr/>
            </p:nvSpPr>
            <p:spPr>
              <a:xfrm>
                <a:off x="4395786" y="3662224"/>
                <a:ext cx="357191" cy="583870"/>
              </a:xfrm>
              <a:prstGeom prst="rect">
                <a:avLst/>
              </a:prstGeom>
              <a:noFill/>
            </p:spPr>
            <p:txBody>
              <a:bodyPr wrap="square" rtlCol="0">
                <a:spAutoFit/>
              </a:bodyPr>
              <a:lstStyle/>
              <a:p>
                <a:endParaRPr lang="zh-CN" altLang="en-US" sz="2400" dirty="0"/>
              </a:p>
            </p:txBody>
          </p:sp>
        </p:grpSp>
      </p:grpSp>
      <p:grpSp>
        <p:nvGrpSpPr>
          <p:cNvPr id="10" name="组合 15"/>
          <p:cNvGrpSpPr/>
          <p:nvPr/>
        </p:nvGrpSpPr>
        <p:grpSpPr>
          <a:xfrm>
            <a:off x="142844" y="3929066"/>
            <a:ext cx="4429124" cy="2428892"/>
            <a:chOff x="0" y="0"/>
            <a:chExt cx="6286512" cy="3314674"/>
          </a:xfrm>
        </p:grpSpPr>
        <p:grpSp>
          <p:nvGrpSpPr>
            <p:cNvPr id="11" name="组合 12"/>
            <p:cNvGrpSpPr/>
            <p:nvPr/>
          </p:nvGrpSpPr>
          <p:grpSpPr>
            <a:xfrm>
              <a:off x="0" y="0"/>
              <a:ext cx="6286512" cy="3314674"/>
              <a:chOff x="0" y="-285776"/>
              <a:chExt cx="6815128" cy="3600450"/>
            </a:xfrm>
          </p:grpSpPr>
          <p:pic>
            <p:nvPicPr>
              <p:cNvPr id="13" name="Picture 2"/>
              <p:cNvPicPr>
                <a:picLocks noChangeAspect="1" noChangeArrowheads="1"/>
              </p:cNvPicPr>
              <p:nvPr/>
            </p:nvPicPr>
            <p:blipFill>
              <a:blip r:embed="rId5" cstate="print"/>
              <a:srcRect/>
              <a:stretch>
                <a:fillRect/>
              </a:stretch>
            </p:blipFill>
            <p:spPr bwMode="auto">
              <a:xfrm>
                <a:off x="0" y="-285776"/>
                <a:ext cx="3600450" cy="3600450"/>
              </a:xfrm>
              <a:prstGeom prst="rect">
                <a:avLst/>
              </a:prstGeom>
              <a:solidFill>
                <a:schemeClr val="tx1"/>
              </a:solidFill>
              <a:ln w="9525">
                <a:noFill/>
                <a:miter lim="800000"/>
                <a:headEnd/>
                <a:tailEnd/>
              </a:ln>
              <a:effectLst/>
            </p:spPr>
          </p:pic>
          <p:pic>
            <p:nvPicPr>
              <p:cNvPr id="14" name="Picture 3"/>
              <p:cNvPicPr>
                <a:picLocks noChangeAspect="1" noChangeArrowheads="1"/>
              </p:cNvPicPr>
              <p:nvPr/>
            </p:nvPicPr>
            <p:blipFill>
              <a:blip r:embed="rId6" cstate="print"/>
              <a:srcRect/>
              <a:stretch>
                <a:fillRect/>
              </a:stretch>
            </p:blipFill>
            <p:spPr bwMode="auto">
              <a:xfrm>
                <a:off x="3214678" y="-285776"/>
                <a:ext cx="3600450" cy="3600450"/>
              </a:xfrm>
              <a:prstGeom prst="rect">
                <a:avLst/>
              </a:prstGeom>
              <a:solidFill>
                <a:schemeClr val="tx1"/>
              </a:solidFill>
              <a:ln w="9525">
                <a:noFill/>
                <a:miter lim="800000"/>
                <a:headEnd/>
                <a:tailEnd/>
              </a:ln>
              <a:effectLst/>
            </p:spPr>
          </p:pic>
          <p:pic>
            <p:nvPicPr>
              <p:cNvPr id="15" name="Picture 4"/>
              <p:cNvPicPr>
                <a:picLocks noChangeAspect="1" noChangeArrowheads="1"/>
              </p:cNvPicPr>
              <p:nvPr/>
            </p:nvPicPr>
            <p:blipFill>
              <a:blip r:embed="rId7" cstate="print"/>
              <a:srcRect b="31380"/>
              <a:stretch>
                <a:fillRect/>
              </a:stretch>
            </p:blipFill>
            <p:spPr bwMode="auto">
              <a:xfrm>
                <a:off x="785786" y="214290"/>
                <a:ext cx="1945917" cy="1143008"/>
              </a:xfrm>
              <a:prstGeom prst="rect">
                <a:avLst/>
              </a:prstGeom>
              <a:solidFill>
                <a:schemeClr val="tx1"/>
              </a:solidFill>
              <a:ln w="9525">
                <a:noFill/>
                <a:miter lim="800000"/>
                <a:headEnd/>
                <a:tailEnd/>
              </a:ln>
              <a:effectLst/>
            </p:spPr>
          </p:pic>
        </p:grpSp>
        <p:sp>
          <p:nvSpPr>
            <p:cNvPr id="12" name="TextBox 11"/>
            <p:cNvSpPr txBox="1"/>
            <p:nvPr/>
          </p:nvSpPr>
          <p:spPr>
            <a:xfrm>
              <a:off x="0" y="0"/>
              <a:ext cx="357158" cy="450967"/>
            </a:xfrm>
            <a:prstGeom prst="rect">
              <a:avLst/>
            </a:prstGeom>
            <a:noFill/>
          </p:spPr>
          <p:txBody>
            <a:bodyPr wrap="square" rtlCol="0">
              <a:spAutoFit/>
            </a:bodyPr>
            <a:lstStyle/>
            <a:p>
              <a:endParaRPr lang="zh-CN" altLang="en-US" sz="1800" dirty="0"/>
            </a:p>
          </p:txBody>
        </p:sp>
      </p:grpSp>
    </p:spTree>
  </p:cSld>
  <p:clrMapOvr>
    <a:masterClrMapping/>
  </p:clrMapOvr>
  <p:transition spd="med">
    <p:split orient="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57158" y="142852"/>
            <a:ext cx="8572560" cy="461970"/>
          </a:xfrm>
        </p:spPr>
        <p:txBody>
          <a:bodyPr/>
          <a:lstStyle/>
          <a:p>
            <a:pPr lvl="3"/>
            <a:r>
              <a:rPr lang="en-US" altLang="zh-CN" sz="2800" b="1" spc="300" dirty="0" smtClean="0">
                <a:solidFill>
                  <a:srgbClr val="FFFF00"/>
                </a:solidFill>
                <a:latin typeface="微软雅黑" pitchFamily="34" charset="-122"/>
                <a:ea typeface="微软雅黑" pitchFamily="34" charset="-122"/>
              </a:rPr>
              <a:t>4.7 </a:t>
            </a:r>
            <a:r>
              <a:rPr lang="zh-CN" altLang="en-US" sz="2800" b="1" spc="300" dirty="0" smtClean="0">
                <a:solidFill>
                  <a:srgbClr val="FFFF00"/>
                </a:solidFill>
                <a:latin typeface="微软雅黑" pitchFamily="34" charset="-122"/>
                <a:ea typeface="微软雅黑" pitchFamily="34" charset="-122"/>
              </a:rPr>
              <a:t>病态腐蚀电化学等效电路模型实例</a:t>
            </a:r>
            <a:endParaRPr lang="zh-CN" altLang="en-US" sz="2800" spc="300" dirty="0">
              <a:solidFill>
                <a:srgbClr val="FFFF00"/>
              </a:solidFill>
            </a:endParaRPr>
          </a:p>
        </p:txBody>
      </p:sp>
      <p:sp>
        <p:nvSpPr>
          <p:cNvPr id="390148" name="Rectangle 4"/>
          <p:cNvSpPr>
            <a:spLocks noChangeArrowheads="1"/>
          </p:cNvSpPr>
          <p:nvPr/>
        </p:nvSpPr>
        <p:spPr bwMode="auto">
          <a:xfrm>
            <a:off x="0" y="2247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23"/>
          <p:cNvGrpSpPr/>
          <p:nvPr/>
        </p:nvGrpSpPr>
        <p:grpSpPr>
          <a:xfrm>
            <a:off x="357158" y="4286256"/>
            <a:ext cx="3929090" cy="2358867"/>
            <a:chOff x="428596" y="714356"/>
            <a:chExt cx="3929090" cy="2358867"/>
          </a:xfrm>
        </p:grpSpPr>
        <p:grpSp>
          <p:nvGrpSpPr>
            <p:cNvPr id="6" name="组合 13"/>
            <p:cNvGrpSpPr/>
            <p:nvPr/>
          </p:nvGrpSpPr>
          <p:grpSpPr>
            <a:xfrm>
              <a:off x="428596" y="714356"/>
              <a:ext cx="3929090" cy="2358867"/>
              <a:chOff x="214282" y="1133446"/>
              <a:chExt cx="4500594" cy="2652744"/>
            </a:xfrm>
          </p:grpSpPr>
          <p:grpSp>
            <p:nvGrpSpPr>
              <p:cNvPr id="7" name="组合 9"/>
              <p:cNvGrpSpPr/>
              <p:nvPr/>
            </p:nvGrpSpPr>
            <p:grpSpPr>
              <a:xfrm>
                <a:off x="214282" y="1133446"/>
                <a:ext cx="4500594" cy="2651157"/>
                <a:chOff x="214282" y="1133446"/>
                <a:chExt cx="4500594" cy="2651157"/>
              </a:xfrm>
            </p:grpSpPr>
            <p:pic>
              <p:nvPicPr>
                <p:cNvPr id="390146" name="图片 4"/>
                <p:cNvPicPr>
                  <a:picLocks noChangeAspect="1" noChangeArrowheads="1"/>
                </p:cNvPicPr>
                <p:nvPr/>
              </p:nvPicPr>
              <p:blipFill>
                <a:blip r:embed="rId2" cstate="print">
                  <a:lum contrast="40000"/>
                </a:blip>
                <a:srcRect l="49590" t="22958" r="30347" b="62755"/>
                <a:stretch>
                  <a:fillRect/>
                </a:stretch>
              </p:blipFill>
              <p:spPr bwMode="auto">
                <a:xfrm>
                  <a:off x="214282" y="1133446"/>
                  <a:ext cx="4500594" cy="1800238"/>
                </a:xfrm>
                <a:prstGeom prst="rect">
                  <a:avLst/>
                </a:prstGeom>
                <a:noFill/>
              </p:spPr>
            </p:pic>
            <p:pic>
              <p:nvPicPr>
                <p:cNvPr id="390145" name="图片 7"/>
                <p:cNvPicPr>
                  <a:picLocks noChangeAspect="1" noChangeArrowheads="1"/>
                </p:cNvPicPr>
                <p:nvPr/>
              </p:nvPicPr>
              <p:blipFill>
                <a:blip r:embed="rId2" cstate="print">
                  <a:lum contrast="40000"/>
                </a:blip>
                <a:srcRect l="20065" t="63264" r="54424" b="22449"/>
                <a:stretch>
                  <a:fillRect/>
                </a:stretch>
              </p:blipFill>
              <p:spPr bwMode="auto">
                <a:xfrm>
                  <a:off x="214282" y="2418856"/>
                  <a:ext cx="4500594" cy="1365747"/>
                </a:xfrm>
                <a:prstGeom prst="rect">
                  <a:avLst/>
                </a:prstGeom>
                <a:noFill/>
              </p:spPr>
            </p:pic>
          </p:grpSp>
          <p:sp>
            <p:nvSpPr>
              <p:cNvPr id="12" name="矩形 11"/>
              <p:cNvSpPr/>
              <p:nvPr/>
            </p:nvSpPr>
            <p:spPr bwMode="auto">
              <a:xfrm>
                <a:off x="2000232" y="3571876"/>
                <a:ext cx="2643206" cy="21431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3" name="矩形 12"/>
              <p:cNvSpPr/>
              <p:nvPr/>
            </p:nvSpPr>
            <p:spPr bwMode="auto">
              <a:xfrm>
                <a:off x="214282" y="3302573"/>
                <a:ext cx="4500594" cy="48202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grpSp>
        <p:sp>
          <p:nvSpPr>
            <p:cNvPr id="19" name="矩形 18"/>
            <p:cNvSpPr/>
            <p:nvPr/>
          </p:nvSpPr>
          <p:spPr bwMode="auto">
            <a:xfrm>
              <a:off x="500034" y="1857364"/>
              <a:ext cx="1143008" cy="28575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dirty="0" smtClean="0">
                <a:ln>
                  <a:noFill/>
                </a:ln>
                <a:solidFill>
                  <a:schemeClr val="bg2"/>
                </a:solidFill>
                <a:effectLst/>
                <a:latin typeface="Times New Roman" pitchFamily="18" charset="0"/>
                <a:ea typeface="楷体_GB2312" pitchFamily="49" charset="-122"/>
              </a:endParaRPr>
            </a:p>
          </p:txBody>
        </p:sp>
      </p:grpSp>
      <p:sp>
        <p:nvSpPr>
          <p:cNvPr id="28" name="矩形 27"/>
          <p:cNvSpPr/>
          <p:nvPr/>
        </p:nvSpPr>
        <p:spPr bwMode="auto">
          <a:xfrm>
            <a:off x="1928794" y="5929330"/>
            <a:ext cx="2286016" cy="28575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9" name="椭圆 28"/>
          <p:cNvSpPr/>
          <p:nvPr/>
        </p:nvSpPr>
        <p:spPr bwMode="auto">
          <a:xfrm>
            <a:off x="2714612" y="4357694"/>
            <a:ext cx="1071570" cy="107157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32" name="灯片编号占位符 31"/>
          <p:cNvSpPr>
            <a:spLocks noGrp="1"/>
          </p:cNvSpPr>
          <p:nvPr>
            <p:ph type="sldNum" sz="quarter" idx="12"/>
          </p:nvPr>
        </p:nvSpPr>
        <p:spPr>
          <a:xfrm>
            <a:off x="8572528" y="6400800"/>
            <a:ext cx="571472" cy="457200"/>
          </a:xfrm>
        </p:spPr>
        <p:txBody>
          <a:bodyPr/>
          <a:lstStyle/>
          <a:p>
            <a:pPr>
              <a:defRPr/>
            </a:pPr>
            <a:fld id="{1940DD50-4B4C-4A18-8DA2-AFC615041ECB}" type="slidenum">
              <a:rPr lang="zh-CN" altLang="en-US" smtClean="0"/>
              <a:pPr>
                <a:defRPr/>
              </a:pPr>
              <a:t>38</a:t>
            </a:fld>
            <a:endParaRPr lang="en-US" altLang="zh-CN" dirty="0"/>
          </a:p>
        </p:txBody>
      </p:sp>
      <p:sp>
        <p:nvSpPr>
          <p:cNvPr id="33" name="TextBox 32"/>
          <p:cNvSpPr txBox="1"/>
          <p:nvPr/>
        </p:nvSpPr>
        <p:spPr>
          <a:xfrm>
            <a:off x="1857356" y="4786322"/>
            <a:ext cx="428628" cy="369332"/>
          </a:xfrm>
          <a:prstGeom prst="rect">
            <a:avLst/>
          </a:prstGeom>
          <a:solidFill>
            <a:schemeClr val="tx1"/>
          </a:solidFill>
        </p:spPr>
        <p:txBody>
          <a:bodyPr wrap="square" rtlCol="0">
            <a:spAutoFit/>
          </a:bodyPr>
          <a:lstStyle/>
          <a:p>
            <a:r>
              <a:rPr lang="en-US" altLang="zh-CN" sz="1800" dirty="0" smtClean="0"/>
              <a:t>R</a:t>
            </a:r>
            <a:r>
              <a:rPr lang="en-US" altLang="zh-CN" sz="1800" baseline="-25000" dirty="0" smtClean="0"/>
              <a:t>f</a:t>
            </a:r>
            <a:endParaRPr lang="zh-CN" altLang="en-US" sz="1800" baseline="-25000" dirty="0"/>
          </a:p>
        </p:txBody>
      </p:sp>
      <p:sp>
        <p:nvSpPr>
          <p:cNvPr id="34" name="TextBox 33"/>
          <p:cNvSpPr txBox="1"/>
          <p:nvPr/>
        </p:nvSpPr>
        <p:spPr>
          <a:xfrm>
            <a:off x="3071802" y="4786322"/>
            <a:ext cx="428628" cy="369332"/>
          </a:xfrm>
          <a:prstGeom prst="rect">
            <a:avLst/>
          </a:prstGeom>
          <a:solidFill>
            <a:schemeClr val="tx1"/>
          </a:solidFill>
        </p:spPr>
        <p:txBody>
          <a:bodyPr wrap="square" rtlCol="0">
            <a:spAutoFit/>
          </a:bodyPr>
          <a:lstStyle/>
          <a:p>
            <a:r>
              <a:rPr lang="en-US" altLang="zh-CN" sz="1800" dirty="0" smtClean="0"/>
              <a:t>R</a:t>
            </a:r>
            <a:r>
              <a:rPr lang="en-US" altLang="zh-CN" sz="1800" baseline="-25000" dirty="0" smtClean="0"/>
              <a:t>t</a:t>
            </a:r>
            <a:endParaRPr lang="zh-CN" altLang="en-US" sz="1800" baseline="-25000" dirty="0"/>
          </a:p>
        </p:txBody>
      </p:sp>
      <p:grpSp>
        <p:nvGrpSpPr>
          <p:cNvPr id="8" name="组合 22"/>
          <p:cNvGrpSpPr/>
          <p:nvPr/>
        </p:nvGrpSpPr>
        <p:grpSpPr>
          <a:xfrm>
            <a:off x="357158" y="1285860"/>
            <a:ext cx="3929090" cy="3043709"/>
            <a:chOff x="428596" y="3429000"/>
            <a:chExt cx="3929090" cy="3043709"/>
          </a:xfrm>
        </p:grpSpPr>
        <p:grpSp>
          <p:nvGrpSpPr>
            <p:cNvPr id="9" name="组合 14"/>
            <p:cNvGrpSpPr/>
            <p:nvPr/>
          </p:nvGrpSpPr>
          <p:grpSpPr>
            <a:xfrm>
              <a:off x="428596" y="3429000"/>
              <a:ext cx="3929090" cy="3043709"/>
              <a:chOff x="0" y="457200"/>
              <a:chExt cx="4495800" cy="3595798"/>
            </a:xfrm>
          </p:grpSpPr>
          <p:pic>
            <p:nvPicPr>
              <p:cNvPr id="16" name="图片 25"/>
              <p:cNvPicPr>
                <a:picLocks noChangeAspect="1" noChangeArrowheads="1"/>
              </p:cNvPicPr>
              <p:nvPr/>
            </p:nvPicPr>
            <p:blipFill>
              <a:blip r:embed="rId3" cstate="print">
                <a:lum/>
              </a:blip>
              <a:srcRect l="50163" t="79082" r="31493" b="5357"/>
              <a:stretch>
                <a:fillRect/>
              </a:stretch>
            </p:blipFill>
            <p:spPr bwMode="auto">
              <a:xfrm>
                <a:off x="0" y="457200"/>
                <a:ext cx="4495800" cy="2143125"/>
              </a:xfrm>
              <a:prstGeom prst="rect">
                <a:avLst/>
              </a:prstGeom>
              <a:noFill/>
            </p:spPr>
          </p:pic>
          <p:pic>
            <p:nvPicPr>
              <p:cNvPr id="17" name="图片 22"/>
              <p:cNvPicPr>
                <a:picLocks noChangeAspect="1" noChangeArrowheads="1"/>
              </p:cNvPicPr>
              <p:nvPr/>
            </p:nvPicPr>
            <p:blipFill>
              <a:blip r:embed="rId3" cstate="print">
                <a:lum contrast="40000"/>
              </a:blip>
              <a:srcRect l="47296" t="16071" r="29199" b="70152"/>
              <a:stretch>
                <a:fillRect/>
              </a:stretch>
            </p:blipFill>
            <p:spPr bwMode="auto">
              <a:xfrm>
                <a:off x="0" y="2567098"/>
                <a:ext cx="4495800" cy="1485900"/>
              </a:xfrm>
              <a:prstGeom prst="rect">
                <a:avLst/>
              </a:prstGeom>
              <a:noFill/>
            </p:spPr>
          </p:pic>
        </p:grpSp>
        <p:sp>
          <p:nvSpPr>
            <p:cNvPr id="18" name="矩形 17"/>
            <p:cNvSpPr/>
            <p:nvPr/>
          </p:nvSpPr>
          <p:spPr bwMode="auto">
            <a:xfrm>
              <a:off x="428596" y="5214950"/>
              <a:ext cx="1571636" cy="21431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1" name="TextBox 20"/>
            <p:cNvSpPr txBox="1"/>
            <p:nvPr/>
          </p:nvSpPr>
          <p:spPr>
            <a:xfrm>
              <a:off x="1857356" y="4500570"/>
              <a:ext cx="428628" cy="338554"/>
            </a:xfrm>
            <a:prstGeom prst="rect">
              <a:avLst/>
            </a:prstGeom>
            <a:solidFill>
              <a:schemeClr val="tx1"/>
            </a:solidFill>
          </p:spPr>
          <p:txBody>
            <a:bodyPr wrap="square" rtlCol="0">
              <a:spAutoFit/>
            </a:bodyPr>
            <a:lstStyle/>
            <a:p>
              <a:r>
                <a:rPr lang="en-US" altLang="zh-CN" sz="1600" dirty="0" smtClean="0"/>
                <a:t>R</a:t>
              </a:r>
              <a:r>
                <a:rPr lang="en-US" altLang="zh-CN" sz="1600" baseline="-25000" dirty="0" smtClean="0"/>
                <a:t>t</a:t>
              </a:r>
              <a:endParaRPr lang="zh-CN" altLang="en-US" sz="1600" baseline="-25000" dirty="0"/>
            </a:p>
          </p:txBody>
        </p:sp>
        <p:sp>
          <p:nvSpPr>
            <p:cNvPr id="22" name="矩形 21"/>
            <p:cNvSpPr/>
            <p:nvPr/>
          </p:nvSpPr>
          <p:spPr bwMode="auto">
            <a:xfrm>
              <a:off x="500034" y="6000768"/>
              <a:ext cx="3786214" cy="42862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grpSp>
      <p:sp>
        <p:nvSpPr>
          <p:cNvPr id="25" name="椭圆 24"/>
          <p:cNvSpPr/>
          <p:nvPr/>
        </p:nvSpPr>
        <p:spPr bwMode="auto">
          <a:xfrm>
            <a:off x="1643042" y="2643182"/>
            <a:ext cx="642942" cy="214314"/>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6" name="椭圆 25"/>
          <p:cNvSpPr/>
          <p:nvPr/>
        </p:nvSpPr>
        <p:spPr bwMode="auto">
          <a:xfrm>
            <a:off x="1857356" y="1500174"/>
            <a:ext cx="1071570" cy="285752"/>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7" name="椭圆 26"/>
          <p:cNvSpPr/>
          <p:nvPr/>
        </p:nvSpPr>
        <p:spPr bwMode="auto">
          <a:xfrm>
            <a:off x="2285984" y="2285992"/>
            <a:ext cx="1071570" cy="857256"/>
          </a:xfrm>
          <a:prstGeom prst="ellipse">
            <a:avLst/>
          </a:prstGeom>
          <a:no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36" name="矩形 35"/>
          <p:cNvSpPr/>
          <p:nvPr/>
        </p:nvSpPr>
        <p:spPr bwMode="auto">
          <a:xfrm>
            <a:off x="2714612" y="2714620"/>
            <a:ext cx="214314" cy="14287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31" name="TextBox 30"/>
          <p:cNvSpPr txBox="1"/>
          <p:nvPr/>
        </p:nvSpPr>
        <p:spPr>
          <a:xfrm>
            <a:off x="2643174" y="2571744"/>
            <a:ext cx="428628" cy="369332"/>
          </a:xfrm>
          <a:prstGeom prst="rect">
            <a:avLst/>
          </a:prstGeom>
          <a:noFill/>
        </p:spPr>
        <p:txBody>
          <a:bodyPr wrap="square" rtlCol="0">
            <a:spAutoFit/>
          </a:bodyPr>
          <a:lstStyle/>
          <a:p>
            <a:r>
              <a:rPr lang="en-US" altLang="zh-CN" sz="1800" dirty="0" smtClean="0"/>
              <a:t>R</a:t>
            </a:r>
            <a:r>
              <a:rPr lang="en-US" altLang="zh-CN" sz="1800" baseline="-25000" dirty="0" smtClean="0"/>
              <a:t>f</a:t>
            </a:r>
            <a:endParaRPr lang="zh-CN" altLang="en-US" sz="1800" baseline="-25000" dirty="0"/>
          </a:p>
        </p:txBody>
      </p:sp>
      <p:sp>
        <p:nvSpPr>
          <p:cNvPr id="30" name="椭圆 29"/>
          <p:cNvSpPr/>
          <p:nvPr/>
        </p:nvSpPr>
        <p:spPr bwMode="auto">
          <a:xfrm>
            <a:off x="1571604" y="4286256"/>
            <a:ext cx="1071570" cy="1143008"/>
          </a:xfrm>
          <a:prstGeom prst="ellipse">
            <a:avLst/>
          </a:prstGeom>
          <a:no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38" name="TextBox 37"/>
          <p:cNvSpPr txBox="1"/>
          <p:nvPr/>
        </p:nvSpPr>
        <p:spPr>
          <a:xfrm>
            <a:off x="357158" y="714356"/>
            <a:ext cx="4572032" cy="461665"/>
          </a:xfrm>
          <a:prstGeom prst="rect">
            <a:avLst/>
          </a:prstGeom>
          <a:noFill/>
        </p:spPr>
        <p:txBody>
          <a:bodyPr wrap="square" rtlCol="0">
            <a:spAutoFit/>
          </a:bodyPr>
          <a:lstStyle/>
          <a:p>
            <a:r>
              <a:rPr lang="en-US" altLang="zh-CN" sz="2400" b="1" dirty="0" smtClean="0">
                <a:solidFill>
                  <a:srgbClr val="FFFF00"/>
                </a:solidFill>
                <a:latin typeface="微软雅黑" pitchFamily="34" charset="-122"/>
                <a:ea typeface="微软雅黑" pitchFamily="34" charset="-122"/>
              </a:rPr>
              <a:t>1. </a:t>
            </a:r>
            <a:r>
              <a:rPr lang="zh-CN" altLang="en-US" sz="2400" b="1" dirty="0" smtClean="0">
                <a:solidFill>
                  <a:srgbClr val="FFFF00"/>
                </a:solidFill>
                <a:latin typeface="微软雅黑" pitchFamily="34" charset="-122"/>
                <a:ea typeface="微软雅黑" pitchFamily="34" charset="-122"/>
              </a:rPr>
              <a:t>无</a:t>
            </a:r>
            <a:r>
              <a:rPr lang="en-US" altLang="zh-CN" sz="2400" b="1" dirty="0" smtClean="0">
                <a:solidFill>
                  <a:srgbClr val="FFFF00"/>
                </a:solidFill>
                <a:latin typeface="微软雅黑" pitchFamily="34" charset="-122"/>
                <a:ea typeface="微软雅黑" pitchFamily="34" charset="-122"/>
              </a:rPr>
              <a:t>/</a:t>
            </a:r>
            <a:r>
              <a:rPr lang="zh-CN" altLang="en-US" sz="2400" b="1" dirty="0" smtClean="0">
                <a:solidFill>
                  <a:srgbClr val="FFFF00"/>
                </a:solidFill>
                <a:latin typeface="微软雅黑" pitchFamily="34" charset="-122"/>
                <a:ea typeface="微软雅黑" pitchFamily="34" charset="-122"/>
              </a:rPr>
              <a:t>有钝化膜</a:t>
            </a:r>
            <a:r>
              <a:rPr lang="en-US" altLang="zh-CN" sz="2400" b="1" dirty="0" smtClean="0">
                <a:solidFill>
                  <a:srgbClr val="FFFF00"/>
                </a:solidFill>
                <a:latin typeface="微软雅黑" pitchFamily="34" charset="-122"/>
                <a:ea typeface="微软雅黑" pitchFamily="34" charset="-122"/>
              </a:rPr>
              <a:t>X80</a:t>
            </a:r>
            <a:r>
              <a:rPr lang="zh-CN" altLang="en-US" sz="2400" b="1" dirty="0" smtClean="0">
                <a:solidFill>
                  <a:srgbClr val="FFFF00"/>
                </a:solidFill>
                <a:latin typeface="微软雅黑" pitchFamily="34" charset="-122"/>
                <a:ea typeface="微软雅黑" pitchFamily="34" charset="-122"/>
              </a:rPr>
              <a:t>钢在海水中</a:t>
            </a:r>
            <a:endParaRPr lang="zh-CN" altLang="en-US" sz="2400" b="1" dirty="0">
              <a:solidFill>
                <a:srgbClr val="FFFF00"/>
              </a:solidFill>
              <a:latin typeface="微软雅黑" pitchFamily="34" charset="-122"/>
              <a:ea typeface="微软雅黑" pitchFamily="34" charset="-122"/>
            </a:endParaRPr>
          </a:p>
        </p:txBody>
      </p:sp>
      <p:pic>
        <p:nvPicPr>
          <p:cNvPr id="589826" name="Picture 2"/>
          <p:cNvPicPr>
            <a:picLocks noChangeAspect="1" noChangeArrowheads="1"/>
          </p:cNvPicPr>
          <p:nvPr/>
        </p:nvPicPr>
        <p:blipFill>
          <a:blip r:embed="rId4" cstate="print"/>
          <a:srcRect/>
          <a:stretch>
            <a:fillRect/>
          </a:stretch>
        </p:blipFill>
        <p:spPr bwMode="auto">
          <a:xfrm>
            <a:off x="4643438" y="1714488"/>
            <a:ext cx="4281312" cy="4719651"/>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Bottom)">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slide(fromBottom)">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slide(fromBottom)">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slide(fromBottom)">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slide(fromBottom)">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589826"/>
                                        </p:tgtEl>
                                        <p:attrNameLst>
                                          <p:attrName>style.visibility</p:attrName>
                                        </p:attrNameLst>
                                      </p:cBhvr>
                                      <p:to>
                                        <p:strVal val="visible"/>
                                      </p:to>
                                    </p:set>
                                    <p:animEffect transition="in" filter="slide(fromBottom)">
                                      <p:cBhvr>
                                        <p:cTn id="32" dur="500"/>
                                        <p:tgtEl>
                                          <p:spTgt spid="589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5" grpId="0" animBg="1"/>
      <p:bldP spid="26" grpId="0" animBg="1"/>
      <p:bldP spid="27"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6500826" y="1285860"/>
            <a:ext cx="2643174" cy="3857652"/>
          </a:xfrm>
        </p:spPr>
        <p:txBody>
          <a:bodyPr/>
          <a:lstStyle/>
          <a:p>
            <a:pPr>
              <a:lnSpc>
                <a:spcPct val="120000"/>
              </a:lnSpc>
              <a:buClr>
                <a:schemeClr val="tx1"/>
              </a:buClr>
            </a:pPr>
            <a:r>
              <a:rPr lang="zh-CN" altLang="en-US" sz="1800" dirty="0" smtClean="0">
                <a:latin typeface="微软雅黑" pitchFamily="34" charset="-122"/>
                <a:ea typeface="微软雅黑" pitchFamily="34" charset="-122"/>
              </a:rPr>
              <a:t>双电层电容</a:t>
            </a:r>
            <a:r>
              <a:rPr lang="en-US" altLang="zh-CN" sz="1800" dirty="0" smtClean="0">
                <a:solidFill>
                  <a:srgbClr val="00FF00"/>
                </a:solidFill>
                <a:latin typeface="微软雅黑" pitchFamily="34" charset="-122"/>
                <a:ea typeface="微软雅黑" pitchFamily="34" charset="-122"/>
              </a:rPr>
              <a:t>C</a:t>
            </a:r>
            <a:r>
              <a:rPr lang="en-US" altLang="zh-CN" sz="1800" baseline="-25000" dirty="0" smtClean="0">
                <a:solidFill>
                  <a:srgbClr val="00FF00"/>
                </a:solidFill>
                <a:latin typeface="微软雅黑" pitchFamily="34" charset="-122"/>
                <a:ea typeface="微软雅黑" pitchFamily="34" charset="-122"/>
              </a:rPr>
              <a:t>dl</a:t>
            </a:r>
            <a:r>
              <a:rPr lang="zh-CN" altLang="en-US" sz="1800" dirty="0" smtClean="0">
                <a:latin typeface="微软雅黑" pitchFamily="34" charset="-122"/>
                <a:ea typeface="微软雅黑" pitchFamily="34" charset="-122"/>
              </a:rPr>
              <a:t>和电荷迁移电阻</a:t>
            </a:r>
            <a:r>
              <a:rPr lang="en-US" altLang="zh-CN" sz="1800" dirty="0" smtClean="0">
                <a:solidFill>
                  <a:srgbClr val="00FF00"/>
                </a:solidFill>
                <a:latin typeface="微软雅黑" pitchFamily="34" charset="-122"/>
                <a:ea typeface="微软雅黑" pitchFamily="34" charset="-122"/>
              </a:rPr>
              <a:t>R</a:t>
            </a:r>
            <a:r>
              <a:rPr lang="en-US" altLang="zh-CN" sz="1800" baseline="-25000" dirty="0" smtClean="0">
                <a:solidFill>
                  <a:srgbClr val="00FF00"/>
                </a:solidFill>
                <a:latin typeface="微软雅黑" pitchFamily="34" charset="-122"/>
                <a:ea typeface="微软雅黑" pitchFamily="34" charset="-122"/>
              </a:rPr>
              <a:t>ct</a:t>
            </a:r>
            <a:r>
              <a:rPr lang="zh-CN" altLang="en-US" sz="1800" dirty="0" smtClean="0">
                <a:latin typeface="微软雅黑" pitchFamily="34" charset="-122"/>
                <a:ea typeface="微软雅黑" pitchFamily="34" charset="-122"/>
              </a:rPr>
              <a:t>应在紧密双电层中与金属直接连接，扩散电阻</a:t>
            </a:r>
            <a:r>
              <a:rPr lang="en-US" altLang="zh-CN" sz="1800" dirty="0" smtClean="0">
                <a:solidFill>
                  <a:srgbClr val="00FF00"/>
                </a:solidFill>
                <a:latin typeface="微软雅黑" pitchFamily="34" charset="-122"/>
                <a:ea typeface="微软雅黑" pitchFamily="34" charset="-122"/>
              </a:rPr>
              <a:t>R</a:t>
            </a:r>
            <a:r>
              <a:rPr lang="en-US" altLang="zh-CN" sz="1800" baseline="-25000" dirty="0" smtClean="0">
                <a:solidFill>
                  <a:srgbClr val="00FF00"/>
                </a:solidFill>
                <a:latin typeface="微软雅黑" pitchFamily="34" charset="-122"/>
                <a:ea typeface="微软雅黑" pitchFamily="34" charset="-122"/>
              </a:rPr>
              <a:t>diff</a:t>
            </a:r>
            <a:r>
              <a:rPr lang="zh-CN" altLang="en-US" sz="1800" dirty="0" smtClean="0">
                <a:latin typeface="微软雅黑" pitchFamily="34" charset="-122"/>
                <a:ea typeface="微软雅黑" pitchFamily="34" charset="-122"/>
              </a:rPr>
              <a:t>和扩散电容</a:t>
            </a:r>
            <a:r>
              <a:rPr lang="en-US" altLang="zh-CN" sz="1800" dirty="0" err="1" smtClean="0">
                <a:solidFill>
                  <a:srgbClr val="00FF00"/>
                </a:solidFill>
                <a:latin typeface="微软雅黑" pitchFamily="34" charset="-122"/>
                <a:ea typeface="微软雅黑" pitchFamily="34" charset="-122"/>
              </a:rPr>
              <a:t>C</a:t>
            </a:r>
            <a:r>
              <a:rPr lang="en-US" altLang="zh-CN" sz="1800" baseline="-25000" dirty="0" err="1" smtClean="0">
                <a:solidFill>
                  <a:srgbClr val="00FF00"/>
                </a:solidFill>
                <a:latin typeface="微软雅黑" pitchFamily="34" charset="-122"/>
                <a:ea typeface="微软雅黑" pitchFamily="34" charset="-122"/>
              </a:rPr>
              <a:t>dif</a:t>
            </a:r>
            <a:r>
              <a:rPr lang="en-US" altLang="zh-CN" sz="1800" baseline="-25000" dirty="0" err="1" smtClean="0">
                <a:latin typeface="微软雅黑" pitchFamily="34" charset="-122"/>
                <a:ea typeface="微软雅黑" pitchFamily="34" charset="-122"/>
              </a:rPr>
              <a:t>f</a:t>
            </a:r>
            <a:r>
              <a:rPr lang="zh-CN" altLang="en-US" sz="1800" dirty="0" smtClean="0">
                <a:latin typeface="微软雅黑" pitchFamily="34" charset="-122"/>
                <a:ea typeface="微软雅黑" pitchFamily="34" charset="-122"/>
              </a:rPr>
              <a:t>应该位于双电层外；</a:t>
            </a:r>
            <a:endParaRPr lang="en-US" altLang="zh-CN" sz="1800" dirty="0" smtClean="0">
              <a:latin typeface="微软雅黑" pitchFamily="34" charset="-122"/>
              <a:ea typeface="微软雅黑" pitchFamily="34" charset="-122"/>
            </a:endParaRPr>
          </a:p>
          <a:p>
            <a:pPr>
              <a:lnSpc>
                <a:spcPct val="120000"/>
              </a:lnSpc>
              <a:buClr>
                <a:schemeClr val="tx1"/>
              </a:buClr>
            </a:pPr>
            <a:r>
              <a:rPr lang="zh-CN" altLang="en-US" sz="1800" dirty="0" smtClean="0">
                <a:latin typeface="微软雅黑" pitchFamily="34" charset="-122"/>
                <a:ea typeface="微软雅黑" pitchFamily="34" charset="-122"/>
              </a:rPr>
              <a:t>涂层电阻</a:t>
            </a:r>
            <a:r>
              <a:rPr lang="en-US" altLang="zh-CN" sz="1800" dirty="0" smtClean="0">
                <a:solidFill>
                  <a:srgbClr val="00FF00"/>
                </a:solidFill>
                <a:latin typeface="微软雅黑" pitchFamily="34" charset="-122"/>
                <a:ea typeface="微软雅黑" pitchFamily="34" charset="-122"/>
              </a:rPr>
              <a:t>R</a:t>
            </a:r>
            <a:r>
              <a:rPr lang="en-US" altLang="zh-CN" sz="1800" baseline="-25000" dirty="0" smtClean="0">
                <a:solidFill>
                  <a:srgbClr val="00FF00"/>
                </a:solidFill>
                <a:latin typeface="微软雅黑" pitchFamily="34" charset="-122"/>
                <a:ea typeface="微软雅黑" pitchFamily="34" charset="-122"/>
              </a:rPr>
              <a:t>c</a:t>
            </a:r>
            <a:r>
              <a:rPr lang="zh-CN" altLang="en-US" sz="1800" dirty="0" smtClean="0">
                <a:latin typeface="微软雅黑" pitchFamily="34" charset="-122"/>
                <a:ea typeface="微软雅黑" pitchFamily="34" charset="-122"/>
              </a:rPr>
              <a:t>和涂层电容</a:t>
            </a:r>
            <a:r>
              <a:rPr lang="en-US" altLang="zh-CN" sz="1800" dirty="0" smtClean="0">
                <a:solidFill>
                  <a:srgbClr val="00FF00"/>
                </a:solidFill>
                <a:latin typeface="微软雅黑" pitchFamily="34" charset="-122"/>
                <a:ea typeface="微软雅黑" pitchFamily="34" charset="-122"/>
              </a:rPr>
              <a:t>C</a:t>
            </a:r>
            <a:r>
              <a:rPr lang="en-US" altLang="zh-CN" sz="1800" baseline="-25000" dirty="0" smtClean="0">
                <a:solidFill>
                  <a:srgbClr val="00FF00"/>
                </a:solidFill>
                <a:latin typeface="微软雅黑" pitchFamily="34" charset="-122"/>
                <a:ea typeface="微软雅黑" pitchFamily="34" charset="-122"/>
              </a:rPr>
              <a:t>c</a:t>
            </a:r>
            <a:r>
              <a:rPr lang="zh-CN" altLang="en-US" sz="1800" b="1" dirty="0" smtClean="0">
                <a:solidFill>
                  <a:srgbClr val="FF0000"/>
                </a:solidFill>
                <a:latin typeface="微软雅黑" pitchFamily="34" charset="-122"/>
                <a:ea typeface="微软雅黑" pitchFamily="34" charset="-122"/>
              </a:rPr>
              <a:t>右端不应分离</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pPr>
              <a:lnSpc>
                <a:spcPct val="120000"/>
              </a:lnSpc>
              <a:buClr>
                <a:schemeClr val="tx1"/>
              </a:buClr>
            </a:pPr>
            <a:r>
              <a:rPr lang="zh-CN" altLang="en-US" sz="1800" dirty="0" smtClean="0">
                <a:latin typeface="微软雅黑" pitchFamily="34" charset="-122"/>
                <a:ea typeface="微软雅黑" pitchFamily="34" charset="-122"/>
              </a:rPr>
              <a:t>缺少导致形成双电层结构的</a:t>
            </a:r>
            <a:r>
              <a:rPr lang="zh-CN" altLang="en-US" sz="1800" dirty="0" smtClean="0">
                <a:solidFill>
                  <a:srgbClr val="FF0000"/>
                </a:solidFill>
                <a:latin typeface="微软雅黑" pitchFamily="34" charset="-122"/>
                <a:ea typeface="微软雅黑" pitchFamily="34" charset="-122"/>
              </a:rPr>
              <a:t>溶液渗入的孔隙结构。</a:t>
            </a:r>
            <a:endParaRPr lang="en-US" altLang="zh-CN" sz="1800" dirty="0" smtClean="0">
              <a:solidFill>
                <a:srgbClr val="FF0000"/>
              </a:solidFill>
              <a:latin typeface="微软雅黑" pitchFamily="34" charset="-122"/>
              <a:ea typeface="微软雅黑" pitchFamily="34" charset="-122"/>
            </a:endParaRPr>
          </a:p>
        </p:txBody>
      </p:sp>
      <p:grpSp>
        <p:nvGrpSpPr>
          <p:cNvPr id="2" name="组合 10"/>
          <p:cNvGrpSpPr/>
          <p:nvPr/>
        </p:nvGrpSpPr>
        <p:grpSpPr>
          <a:xfrm>
            <a:off x="251520" y="188640"/>
            <a:ext cx="3500462" cy="4857784"/>
            <a:chOff x="214282" y="142852"/>
            <a:chExt cx="2886075" cy="4052913"/>
          </a:xfrm>
        </p:grpSpPr>
        <p:pic>
          <p:nvPicPr>
            <p:cNvPr id="423938" name="图片 28"/>
            <p:cNvPicPr>
              <a:picLocks noChangeAspect="1" noChangeArrowheads="1"/>
            </p:cNvPicPr>
            <p:nvPr/>
          </p:nvPicPr>
          <p:blipFill>
            <a:blip r:embed="rId3" cstate="print"/>
            <a:srcRect l="49159" t="15051" r="31755" b="41837"/>
            <a:stretch>
              <a:fillRect/>
            </a:stretch>
          </p:blipFill>
          <p:spPr bwMode="auto">
            <a:xfrm>
              <a:off x="214282" y="142852"/>
              <a:ext cx="2886075" cy="3676650"/>
            </a:xfrm>
            <a:prstGeom prst="rect">
              <a:avLst/>
            </a:prstGeom>
            <a:noFill/>
          </p:spPr>
        </p:pic>
        <p:pic>
          <p:nvPicPr>
            <p:cNvPr id="423937" name="图片 31"/>
            <p:cNvPicPr>
              <a:picLocks noChangeAspect="1" noChangeArrowheads="1"/>
            </p:cNvPicPr>
            <p:nvPr/>
          </p:nvPicPr>
          <p:blipFill>
            <a:blip r:embed="rId4" cstate="print">
              <a:lum contrast="40000"/>
            </a:blip>
            <a:srcRect l="22646" t="52296" r="54282" b="41873"/>
            <a:stretch>
              <a:fillRect/>
            </a:stretch>
          </p:blipFill>
          <p:spPr bwMode="auto">
            <a:xfrm>
              <a:off x="214282" y="3786190"/>
              <a:ext cx="2886075" cy="409575"/>
            </a:xfrm>
            <a:prstGeom prst="rect">
              <a:avLst/>
            </a:prstGeom>
            <a:noFill/>
          </p:spPr>
        </p:pic>
      </p:grpSp>
      <p:sp>
        <p:nvSpPr>
          <p:cNvPr id="423939"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11"/>
          <p:cNvGrpSpPr/>
          <p:nvPr/>
        </p:nvGrpSpPr>
        <p:grpSpPr>
          <a:xfrm>
            <a:off x="3857621" y="142853"/>
            <a:ext cx="2571767" cy="4857783"/>
            <a:chOff x="5500694" y="105323"/>
            <a:chExt cx="2367155" cy="4323809"/>
          </a:xfrm>
        </p:grpSpPr>
        <p:pic>
          <p:nvPicPr>
            <p:cNvPr id="423942" name="图片 34"/>
            <p:cNvPicPr>
              <a:picLocks noChangeAspect="1" noChangeArrowheads="1"/>
            </p:cNvPicPr>
            <p:nvPr/>
          </p:nvPicPr>
          <p:blipFill>
            <a:blip r:embed="rId5" cstate="print"/>
            <a:srcRect l="46149" t="27296" r="35362" b="22449"/>
            <a:stretch>
              <a:fillRect/>
            </a:stretch>
          </p:blipFill>
          <p:spPr bwMode="auto">
            <a:xfrm>
              <a:off x="5500694" y="105323"/>
              <a:ext cx="2357454" cy="3595117"/>
            </a:xfrm>
            <a:prstGeom prst="rect">
              <a:avLst/>
            </a:prstGeom>
            <a:noFill/>
          </p:spPr>
        </p:pic>
        <p:pic>
          <p:nvPicPr>
            <p:cNvPr id="423941" name="图片 37"/>
            <p:cNvPicPr>
              <a:picLocks noChangeAspect="1" noChangeArrowheads="1"/>
            </p:cNvPicPr>
            <p:nvPr/>
          </p:nvPicPr>
          <p:blipFill>
            <a:blip r:embed="rId5" cstate="print">
              <a:lum contrast="40000"/>
            </a:blip>
            <a:srcRect l="68938" t="63010" r="7977" b="23215"/>
            <a:stretch>
              <a:fillRect/>
            </a:stretch>
          </p:blipFill>
          <p:spPr bwMode="auto">
            <a:xfrm>
              <a:off x="5500694" y="3643314"/>
              <a:ext cx="2367155" cy="785818"/>
            </a:xfrm>
            <a:prstGeom prst="rect">
              <a:avLst/>
            </a:prstGeom>
            <a:noFill/>
          </p:spPr>
        </p:pic>
      </p:grpSp>
      <p:sp>
        <p:nvSpPr>
          <p:cNvPr id="42394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142844" y="5143512"/>
            <a:ext cx="8786874" cy="1754326"/>
          </a:xfrm>
          <a:prstGeom prst="rect">
            <a:avLst/>
          </a:prstGeom>
        </p:spPr>
        <p:txBody>
          <a:bodyPr wrap="square">
            <a:spAutoFit/>
          </a:bodyPr>
          <a:lstStyle/>
          <a:p>
            <a:pPr marL="355600" indent="-355600">
              <a:lnSpc>
                <a:spcPct val="150000"/>
              </a:lnSpc>
              <a:buSzPct val="80000"/>
              <a:buFont typeface="Wingdings" pitchFamily="2" charset="2"/>
              <a:buChar char="l"/>
              <a:tabLst>
                <a:tab pos="355600" algn="l"/>
              </a:tabLst>
            </a:pPr>
            <a:r>
              <a:rPr lang="zh-CN" altLang="en-US" sz="1800" dirty="0" smtClean="0">
                <a:solidFill>
                  <a:schemeClr val="tx1"/>
                </a:solidFill>
                <a:latin typeface="微软雅黑" pitchFamily="34" charset="-122"/>
                <a:ea typeface="微软雅黑" pitchFamily="34" charset="-122"/>
              </a:rPr>
              <a:t>图</a:t>
            </a:r>
            <a:r>
              <a:rPr lang="en-US" altLang="zh-CN" sz="1800" dirty="0" smtClean="0">
                <a:solidFill>
                  <a:schemeClr val="tx1"/>
                </a:solidFill>
                <a:latin typeface="微软雅黑" pitchFamily="34" charset="-122"/>
                <a:ea typeface="微软雅黑" pitchFamily="34" charset="-122"/>
              </a:rPr>
              <a:t>6</a:t>
            </a:r>
            <a:r>
              <a:rPr lang="zh-CN" altLang="en-US" sz="1800" dirty="0" smtClean="0">
                <a:solidFill>
                  <a:schemeClr val="tx1"/>
                </a:solidFill>
                <a:latin typeface="微软雅黑" pitchFamily="34" charset="-122"/>
                <a:ea typeface="微软雅黑" pitchFamily="34" charset="-122"/>
              </a:rPr>
              <a:t>结构应为致密氧化膜覆盖金属表面，没有金属暴露，盐膜腐蚀产物如何形成？</a:t>
            </a:r>
            <a:endParaRPr lang="en-US" altLang="zh-CN" sz="1800" dirty="0" smtClean="0">
              <a:solidFill>
                <a:schemeClr val="tx1"/>
              </a:solidFill>
              <a:latin typeface="微软雅黑" pitchFamily="34" charset="-122"/>
              <a:ea typeface="微软雅黑" pitchFamily="34" charset="-122"/>
            </a:endParaRPr>
          </a:p>
          <a:p>
            <a:pPr marL="355600" indent="-355600">
              <a:lnSpc>
                <a:spcPct val="150000"/>
              </a:lnSpc>
              <a:buSzPct val="80000"/>
              <a:buFont typeface="Wingdings" pitchFamily="2" charset="2"/>
              <a:buChar char="l"/>
              <a:tabLst>
                <a:tab pos="355600" algn="l"/>
              </a:tabLst>
            </a:pPr>
            <a:r>
              <a:rPr lang="zh-CN" altLang="en-US" sz="1800" dirty="0" smtClean="0">
                <a:solidFill>
                  <a:schemeClr val="tx1"/>
                </a:solidFill>
                <a:latin typeface="微软雅黑" pitchFamily="34" charset="-122"/>
                <a:ea typeface="微软雅黑" pitchFamily="34" charset="-122"/>
              </a:rPr>
              <a:t>阻抗谱演化过程存在矛盾，铝的氧化膜应该始终存在；</a:t>
            </a:r>
            <a:endParaRPr lang="en-US" altLang="zh-CN" sz="1800" dirty="0" smtClean="0">
              <a:solidFill>
                <a:schemeClr val="tx1"/>
              </a:solidFill>
              <a:latin typeface="微软雅黑" pitchFamily="34" charset="-122"/>
              <a:ea typeface="微软雅黑" pitchFamily="34" charset="-122"/>
            </a:endParaRPr>
          </a:p>
          <a:p>
            <a:pPr marL="355600" indent="-355600">
              <a:lnSpc>
                <a:spcPct val="150000"/>
              </a:lnSpc>
              <a:buSzPct val="80000"/>
              <a:buFont typeface="Wingdings" pitchFamily="2" charset="2"/>
              <a:buChar char="l"/>
              <a:tabLst>
                <a:tab pos="355600" algn="l"/>
              </a:tabLst>
            </a:pPr>
            <a:r>
              <a:rPr lang="zh-CN" altLang="en-US" sz="1800" dirty="0" smtClean="0">
                <a:solidFill>
                  <a:schemeClr val="tx1"/>
                </a:solidFill>
                <a:latin typeface="微软雅黑" pitchFamily="34" charset="-122"/>
                <a:ea typeface="微软雅黑" pitchFamily="34" charset="-122"/>
              </a:rPr>
              <a:t>扩散电阻和扩散电容概念不存在！扩散动力是浓度梯度，阻力为</a:t>
            </a:r>
            <a:r>
              <a:rPr lang="en-US" altLang="zh-CN" sz="1800" dirty="0" err="1" smtClean="0">
                <a:solidFill>
                  <a:schemeClr val="tx1"/>
                </a:solidFill>
                <a:latin typeface="微软雅黑" pitchFamily="34" charset="-122"/>
                <a:ea typeface="微软雅黑" pitchFamily="34" charset="-122"/>
              </a:rPr>
              <a:t>warburg</a:t>
            </a:r>
            <a:r>
              <a:rPr lang="zh-CN" altLang="en-US" sz="1800" dirty="0" smtClean="0">
                <a:solidFill>
                  <a:schemeClr val="tx1"/>
                </a:solidFill>
                <a:latin typeface="微软雅黑" pitchFamily="34" charset="-122"/>
                <a:ea typeface="微软雅黑" pitchFamily="34" charset="-122"/>
              </a:rPr>
              <a:t>阻抗，不具备</a:t>
            </a:r>
            <a:r>
              <a:rPr lang="en-US" altLang="zh-CN" sz="1800" dirty="0" smtClean="0">
                <a:solidFill>
                  <a:schemeClr val="tx1"/>
                </a:solidFill>
                <a:latin typeface="微软雅黑" pitchFamily="34" charset="-122"/>
                <a:ea typeface="微软雅黑" pitchFamily="34" charset="-122"/>
              </a:rPr>
              <a:t>RC</a:t>
            </a:r>
            <a:r>
              <a:rPr lang="zh-CN" altLang="en-US" sz="1800" dirty="0" smtClean="0">
                <a:solidFill>
                  <a:schemeClr val="tx1"/>
                </a:solidFill>
                <a:latin typeface="微软雅黑" pitchFamily="34" charset="-122"/>
                <a:ea typeface="微软雅黑" pitchFamily="34" charset="-122"/>
              </a:rPr>
              <a:t>响应！</a:t>
            </a:r>
          </a:p>
        </p:txBody>
      </p:sp>
      <p:sp>
        <p:nvSpPr>
          <p:cNvPr id="14" name="椭圆 13"/>
          <p:cNvSpPr/>
          <p:nvPr/>
        </p:nvSpPr>
        <p:spPr bwMode="auto">
          <a:xfrm>
            <a:off x="2051720" y="692696"/>
            <a:ext cx="504056" cy="72008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5" name="椭圆 14"/>
          <p:cNvSpPr/>
          <p:nvPr/>
        </p:nvSpPr>
        <p:spPr bwMode="auto">
          <a:xfrm>
            <a:off x="2627784" y="692696"/>
            <a:ext cx="504056" cy="576064"/>
          </a:xfrm>
          <a:prstGeom prst="ellipse">
            <a:avLst/>
          </a:prstGeom>
          <a:no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6" name="椭圆 15"/>
          <p:cNvSpPr/>
          <p:nvPr/>
        </p:nvSpPr>
        <p:spPr bwMode="auto">
          <a:xfrm>
            <a:off x="4860032" y="980728"/>
            <a:ext cx="504056" cy="720080"/>
          </a:xfrm>
          <a:prstGeom prst="ellipse">
            <a:avLst/>
          </a:prstGeom>
          <a:no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7" name="椭圆 16"/>
          <p:cNvSpPr/>
          <p:nvPr/>
        </p:nvSpPr>
        <p:spPr bwMode="auto">
          <a:xfrm>
            <a:off x="5724128" y="1052736"/>
            <a:ext cx="432048" cy="50405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8" name="灯片编号占位符 17"/>
          <p:cNvSpPr>
            <a:spLocks noGrp="1"/>
          </p:cNvSpPr>
          <p:nvPr>
            <p:ph type="sldNum" sz="quarter" idx="12"/>
          </p:nvPr>
        </p:nvSpPr>
        <p:spPr>
          <a:xfrm>
            <a:off x="8501090" y="6400800"/>
            <a:ext cx="642910" cy="457200"/>
          </a:xfrm>
        </p:spPr>
        <p:txBody>
          <a:bodyPr/>
          <a:lstStyle/>
          <a:p>
            <a:pPr>
              <a:defRPr/>
            </a:pPr>
            <a:fld id="{1940DD50-4B4C-4A18-8DA2-AFC615041ECB}" type="slidenum">
              <a:rPr lang="zh-CN" altLang="en-US" smtClean="0"/>
              <a:pPr>
                <a:defRPr/>
              </a:pPr>
              <a:t>39</a:t>
            </a:fld>
            <a:endParaRPr lang="en-US" altLang="zh-CN" dirty="0"/>
          </a:p>
        </p:txBody>
      </p:sp>
      <p:sp>
        <p:nvSpPr>
          <p:cNvPr id="19" name="矩形 18"/>
          <p:cNvSpPr/>
          <p:nvPr/>
        </p:nvSpPr>
        <p:spPr>
          <a:xfrm>
            <a:off x="6572264" y="142852"/>
            <a:ext cx="2571736" cy="830997"/>
          </a:xfrm>
          <a:prstGeom prst="rect">
            <a:avLst/>
          </a:prstGeom>
        </p:spPr>
        <p:txBody>
          <a:bodyPr wrap="square">
            <a:spAutoFit/>
          </a:bodyPr>
          <a:lstStyle/>
          <a:p>
            <a:pPr algn="ctr">
              <a:lnSpc>
                <a:spcPct val="120000"/>
              </a:lnSpc>
              <a:buNone/>
            </a:pPr>
            <a:r>
              <a:rPr lang="en-US" altLang="zh-CN" sz="2000" b="1" dirty="0" smtClean="0">
                <a:solidFill>
                  <a:srgbClr val="FFFF00"/>
                </a:solidFill>
                <a:latin typeface="微软雅黑" pitchFamily="34" charset="-122"/>
                <a:ea typeface="微软雅黑" pitchFamily="34" charset="-122"/>
              </a:rPr>
              <a:t>2. </a:t>
            </a:r>
            <a:r>
              <a:rPr lang="zh-CN" altLang="en-US" sz="2000" b="1" dirty="0" smtClean="0">
                <a:solidFill>
                  <a:srgbClr val="FFFF00"/>
                </a:solidFill>
                <a:latin typeface="微软雅黑" pitchFamily="34" charset="-122"/>
                <a:ea typeface="微软雅黑" pitchFamily="34" charset="-122"/>
              </a:rPr>
              <a:t>铝合金</a:t>
            </a:r>
            <a:r>
              <a:rPr lang="en-US" altLang="zh-CN" sz="2000" b="1" dirty="0" smtClean="0">
                <a:solidFill>
                  <a:srgbClr val="FFFF00"/>
                </a:solidFill>
                <a:latin typeface="微软雅黑" pitchFamily="34" charset="-122"/>
                <a:ea typeface="微软雅黑" pitchFamily="34" charset="-122"/>
              </a:rPr>
              <a:t>/</a:t>
            </a:r>
            <a:r>
              <a:rPr lang="zh-CN" altLang="en-US" sz="2000" b="1" dirty="0" smtClean="0">
                <a:solidFill>
                  <a:srgbClr val="FFFF00"/>
                </a:solidFill>
                <a:latin typeface="微软雅黑" pitchFamily="34" charset="-122"/>
                <a:ea typeface="微软雅黑" pitchFamily="34" charset="-122"/>
              </a:rPr>
              <a:t>有机硅涂层</a:t>
            </a:r>
            <a:r>
              <a:rPr lang="en-US" altLang="zh-CN" sz="2000" b="1" dirty="0" smtClean="0">
                <a:solidFill>
                  <a:srgbClr val="FFFF00"/>
                </a:solidFill>
                <a:latin typeface="微软雅黑" pitchFamily="34" charset="-122"/>
                <a:ea typeface="微软雅黑" pitchFamily="34" charset="-122"/>
              </a:rPr>
              <a:t>/</a:t>
            </a:r>
            <a:r>
              <a:rPr lang="en-US" altLang="zh-CN" sz="2000" b="1" dirty="0" err="1" smtClean="0">
                <a:solidFill>
                  <a:srgbClr val="FFFF00"/>
                </a:solidFill>
                <a:latin typeface="微软雅黑" pitchFamily="34" charset="-122"/>
                <a:ea typeface="微软雅黑" pitchFamily="34" charset="-122"/>
              </a:rPr>
              <a:t>NaCl</a:t>
            </a:r>
            <a:r>
              <a:rPr lang="zh-CN" altLang="en-US" sz="2000" b="1" dirty="0" smtClean="0">
                <a:solidFill>
                  <a:srgbClr val="FFFF00"/>
                </a:solidFill>
                <a:latin typeface="微软雅黑" pitchFamily="34" charset="-122"/>
                <a:ea typeface="微软雅黑" pitchFamily="34" charset="-122"/>
              </a:rPr>
              <a:t>溶液</a:t>
            </a:r>
            <a:endParaRPr lang="en-US" altLang="zh-CN" sz="2000" b="1" dirty="0" smtClean="0">
              <a:solidFill>
                <a:srgbClr val="FFFF00"/>
              </a:solidFill>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lide(fromBottom)">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lide(fromBottom)">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slide(fromBottom)">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slide(fromBottom)">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slide(fromBottom)">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slide(fromBottom)">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p:bldP spid="14"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42852"/>
            <a:ext cx="8058152" cy="428628"/>
          </a:xfrm>
        </p:spPr>
        <p:txBody>
          <a:bodyPr/>
          <a:lstStyle/>
          <a:p>
            <a:pPr algn="l"/>
            <a:r>
              <a:rPr lang="en-US" altLang="zh-CN" sz="2400" b="1" spc="300" dirty="0" smtClean="0">
                <a:solidFill>
                  <a:schemeClr val="tx1"/>
                </a:solidFill>
                <a:latin typeface="微软雅黑" pitchFamily="34" charset="-122"/>
                <a:ea typeface="微软雅黑" pitchFamily="34" charset="-122"/>
              </a:rPr>
              <a:t>4.4.2</a:t>
            </a:r>
            <a:r>
              <a:rPr lang="zh-CN" altLang="en-US" sz="2400" b="1" spc="300" dirty="0" smtClean="0">
                <a:solidFill>
                  <a:schemeClr val="tx1"/>
                </a:solidFill>
                <a:latin typeface="微软雅黑" pitchFamily="34" charset="-122"/>
                <a:ea typeface="微软雅黑" pitchFamily="34" charset="-122"/>
              </a:rPr>
              <a:t> 检验方法</a:t>
            </a:r>
            <a:r>
              <a:rPr lang="en-US" altLang="zh-CN" sz="2400" b="1" spc="300" dirty="0" smtClean="0">
                <a:solidFill>
                  <a:schemeClr val="tx1"/>
                </a:solidFill>
                <a:latin typeface="微软雅黑" pitchFamily="34" charset="-122"/>
                <a:ea typeface="微软雅黑" pitchFamily="34" charset="-122"/>
              </a:rPr>
              <a:t>——</a:t>
            </a:r>
            <a:r>
              <a:rPr lang="zh-CN" altLang="en-US" sz="2400" b="1" spc="300" dirty="0" smtClean="0">
                <a:solidFill>
                  <a:schemeClr val="tx1"/>
                </a:solidFill>
                <a:latin typeface="微软雅黑" pitchFamily="34" charset="-122"/>
                <a:ea typeface="微软雅黑" pitchFamily="34" charset="-122"/>
              </a:rPr>
              <a:t>有效性判据</a:t>
            </a:r>
            <a:endParaRPr lang="zh-CN" altLang="en-US" sz="2400" b="1" spc="300" dirty="0">
              <a:solidFill>
                <a:schemeClr val="tx1"/>
              </a:solidFill>
              <a:latin typeface="微软雅黑" pitchFamily="34" charset="-122"/>
              <a:ea typeface="微软雅黑" pitchFamily="34" charset="-122"/>
            </a:endParaRPr>
          </a:p>
        </p:txBody>
      </p:sp>
      <p:sp>
        <p:nvSpPr>
          <p:cNvPr id="3" name="内容占位符 2"/>
          <p:cNvSpPr>
            <a:spLocks noGrp="1"/>
          </p:cNvSpPr>
          <p:nvPr>
            <p:ph idx="1"/>
          </p:nvPr>
        </p:nvSpPr>
        <p:spPr>
          <a:xfrm>
            <a:off x="142844" y="571480"/>
            <a:ext cx="8858312" cy="6143668"/>
          </a:xfrm>
        </p:spPr>
        <p:txBody>
          <a:bodyPr/>
          <a:lstStyle/>
          <a:p>
            <a:pPr lvl="0">
              <a:lnSpc>
                <a:spcPct val="150000"/>
              </a:lnSpc>
              <a:buClr>
                <a:schemeClr val="tx1"/>
              </a:buClr>
              <a:buSzPct val="100000"/>
              <a:buAutoNum type="arabicPeriod"/>
            </a:pPr>
            <a:r>
              <a:rPr lang="zh-CN" altLang="en-US" sz="1800" dirty="0" smtClean="0">
                <a:latin typeface="微软雅黑" pitchFamily="34" charset="-122"/>
                <a:ea typeface="微软雅黑" pitchFamily="34" charset="-122"/>
              </a:rPr>
              <a:t>等效电路与腐蚀过程</a:t>
            </a:r>
            <a:r>
              <a:rPr lang="zh-CN" altLang="en-US" sz="1800" b="1" dirty="0" smtClean="0">
                <a:solidFill>
                  <a:srgbClr val="FFFF00"/>
                </a:solidFill>
                <a:latin typeface="微软雅黑" pitchFamily="34" charset="-122"/>
                <a:ea typeface="微软雅黑" pitchFamily="34" charset="-122"/>
              </a:rPr>
              <a:t>阻抗谱一致性检验方法</a:t>
            </a:r>
            <a:r>
              <a:rPr lang="en-US" altLang="zh-CN" sz="1800" dirty="0" smtClean="0">
                <a:latin typeface="微软雅黑" pitchFamily="34" charset="-122"/>
                <a:ea typeface="微软雅黑" pitchFamily="34" charset="-122"/>
              </a:rPr>
              <a:t>——</a:t>
            </a:r>
            <a:r>
              <a:rPr lang="en-US" altLang="zh-CN" sz="1800" b="1" dirty="0" smtClean="0">
                <a:latin typeface="微软雅黑" pitchFamily="34" charset="-122"/>
                <a:ea typeface="微软雅黑" pitchFamily="34" charset="-122"/>
              </a:rPr>
              <a:t>EQC</a:t>
            </a:r>
            <a:r>
              <a:rPr lang="en-US" altLang="zh-CN" sz="1800" b="1" dirty="0" smtClean="0">
                <a:latin typeface="微软雅黑" pitchFamily="34" charset="-122"/>
                <a:ea typeface="微软雅黑" pitchFamily="34" charset="-122"/>
                <a:sym typeface="Symbol"/>
              </a:rPr>
              <a:t></a:t>
            </a:r>
            <a:r>
              <a:rPr lang="en-US" altLang="zh-CN" sz="1800" b="1" dirty="0" smtClean="0">
                <a:latin typeface="微软雅黑" pitchFamily="34" charset="-122"/>
                <a:ea typeface="微软雅黑" pitchFamily="34" charset="-122"/>
              </a:rPr>
              <a:t>EIS</a:t>
            </a:r>
          </a:p>
          <a:p>
            <a:pPr marL="804863" lvl="0" indent="-447675">
              <a:lnSpc>
                <a:spcPct val="150000"/>
              </a:lnSpc>
              <a:buClr>
                <a:schemeClr val="tx1"/>
              </a:buClr>
              <a:buSzPct val="100000"/>
            </a:pPr>
            <a:r>
              <a:rPr lang="zh-CN" altLang="en-US" sz="1800" dirty="0" smtClean="0">
                <a:latin typeface="微软雅黑" pitchFamily="34" charset="-122"/>
                <a:ea typeface="微软雅黑" pitchFamily="34" charset="-122"/>
              </a:rPr>
              <a:t>最小二乘法计算拟合迭代技术比较两个阻抗谱偏差最小；计算机软件进行；</a:t>
            </a:r>
            <a:endParaRPr lang="en-US" altLang="zh-CN" sz="1800" dirty="0" smtClean="0">
              <a:latin typeface="微软雅黑" pitchFamily="34" charset="-122"/>
              <a:ea typeface="微软雅黑" pitchFamily="34" charset="-122"/>
            </a:endParaRPr>
          </a:p>
          <a:p>
            <a:pPr marL="804863" lvl="0" indent="-447675">
              <a:lnSpc>
                <a:spcPct val="150000"/>
              </a:lnSpc>
              <a:buClr>
                <a:schemeClr val="tx1"/>
              </a:buClr>
              <a:buSzPct val="100000"/>
            </a:pPr>
            <a:r>
              <a:rPr lang="zh-CN" altLang="en-US" sz="1800" dirty="0" smtClean="0">
                <a:latin typeface="微软雅黑" pitchFamily="34" charset="-122"/>
                <a:ea typeface="微软雅黑" pitchFamily="34" charset="-122"/>
              </a:rPr>
              <a:t>影响拟合偏差的因素：等效电路结构的选择（人工）；腐蚀过程阻抗谱测量准确度和精密度；</a:t>
            </a:r>
            <a:endParaRPr lang="en-US" altLang="zh-CN" sz="1800" dirty="0" smtClean="0">
              <a:latin typeface="微软雅黑" pitchFamily="34" charset="-122"/>
              <a:ea typeface="微软雅黑" pitchFamily="34" charset="-122"/>
            </a:endParaRPr>
          </a:p>
          <a:p>
            <a:pPr marL="804863" indent="-447675">
              <a:lnSpc>
                <a:spcPct val="150000"/>
              </a:lnSpc>
              <a:buClr>
                <a:schemeClr val="tx1"/>
              </a:buClr>
              <a:buSzPct val="100000"/>
            </a:pPr>
            <a:r>
              <a:rPr lang="zh-CN" altLang="en-US" sz="1800" dirty="0" smtClean="0">
                <a:latin typeface="微软雅黑" pitchFamily="34" charset="-122"/>
                <a:ea typeface="微软雅黑" pitchFamily="34" charset="-122"/>
              </a:rPr>
              <a:t>拟合精度和等效电路一致性的关系；</a:t>
            </a:r>
            <a:endParaRPr lang="en-US" altLang="zh-CN" sz="1800" dirty="0" smtClean="0">
              <a:latin typeface="微软雅黑" pitchFamily="34" charset="-122"/>
              <a:ea typeface="微软雅黑" pitchFamily="34" charset="-122"/>
            </a:endParaRPr>
          </a:p>
          <a:p>
            <a:pPr marL="804863" indent="-1588">
              <a:lnSpc>
                <a:spcPct val="150000"/>
              </a:lnSpc>
              <a:buClr>
                <a:schemeClr val="tx1"/>
              </a:buClr>
              <a:buSzPct val="100000"/>
              <a:buNone/>
            </a:pPr>
            <a:r>
              <a:rPr lang="zh-CN" altLang="en-US" sz="1800" b="1" dirty="0" smtClean="0">
                <a:solidFill>
                  <a:srgbClr val="FFFF00"/>
                </a:solidFill>
                <a:latin typeface="微软雅黑" pitchFamily="34" charset="-122"/>
                <a:ea typeface="微软雅黑" pitchFamily="34" charset="-122"/>
              </a:rPr>
              <a:t>阻抗谱拟合数据一致性不能证明等效电路模型唯一性，不能成为模型检验独立判据。</a:t>
            </a:r>
          </a:p>
          <a:p>
            <a:pPr lvl="0">
              <a:lnSpc>
                <a:spcPct val="150000"/>
              </a:lnSpc>
              <a:buClr>
                <a:schemeClr val="tx1"/>
              </a:buClr>
              <a:buSzPct val="100000"/>
              <a:buFont typeface="+mj-lt"/>
              <a:buAutoNum type="arabicPeriod" startAt="2"/>
            </a:pPr>
            <a:r>
              <a:rPr lang="zh-CN" altLang="en-US" sz="1800" dirty="0" smtClean="0">
                <a:latin typeface="微软雅黑" pitchFamily="34" charset="-122"/>
                <a:ea typeface="微软雅黑" pitchFamily="34" charset="-122"/>
              </a:rPr>
              <a:t>等效电路与腐蚀过程</a:t>
            </a:r>
            <a:r>
              <a:rPr lang="zh-CN" altLang="en-US" sz="1800" b="1" dirty="0" smtClean="0">
                <a:solidFill>
                  <a:srgbClr val="FFFF00"/>
                </a:solidFill>
                <a:latin typeface="微软雅黑" pitchFamily="34" charset="-122"/>
                <a:ea typeface="微软雅黑" pitchFamily="34" charset="-122"/>
              </a:rPr>
              <a:t>机构有效性检验方法</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pPr marL="711200" lvl="0">
              <a:lnSpc>
                <a:spcPct val="150000"/>
              </a:lnSpc>
              <a:buClr>
                <a:schemeClr val="tx1"/>
              </a:buClr>
              <a:buSzPct val="100000"/>
              <a:buNone/>
            </a:pPr>
            <a:r>
              <a:rPr lang="zh-CN" altLang="en-US" sz="1800" dirty="0" smtClean="0">
                <a:latin typeface="微软雅黑" pitchFamily="34" charset="-122"/>
                <a:ea typeface="微软雅黑" pitchFamily="34" charset="-122"/>
              </a:rPr>
              <a:t>腐蚀过程机理已知：</a:t>
            </a:r>
            <a:r>
              <a:rPr lang="en-US" altLang="zh-CN" sz="1800" b="1" dirty="0" smtClean="0">
                <a:latin typeface="微软雅黑" pitchFamily="34" charset="-122"/>
                <a:ea typeface="微软雅黑" pitchFamily="34" charset="-122"/>
                <a:sym typeface="Symbol"/>
              </a:rPr>
              <a:t> 	      WCE  EQCM  WCP  BCP</a:t>
            </a:r>
            <a:endParaRPr lang="en-US" altLang="zh-CN" sz="1800" dirty="0" smtClean="0">
              <a:latin typeface="微软雅黑" pitchFamily="34" charset="-122"/>
              <a:ea typeface="微软雅黑" pitchFamily="34" charset="-122"/>
            </a:endParaRPr>
          </a:p>
          <a:p>
            <a:pPr marL="711200" lvl="0">
              <a:lnSpc>
                <a:spcPct val="150000"/>
              </a:lnSpc>
              <a:buClr>
                <a:schemeClr val="tx1"/>
              </a:buClr>
              <a:buSzPct val="100000"/>
              <a:buNone/>
            </a:pPr>
            <a:r>
              <a:rPr lang="zh-CN" altLang="en-US" sz="1800" dirty="0" smtClean="0">
                <a:latin typeface="微软雅黑" pitchFamily="34" charset="-122"/>
                <a:ea typeface="微软雅黑" pitchFamily="34" charset="-122"/>
              </a:rPr>
              <a:t>腐蚀过程机理未知： </a:t>
            </a:r>
            <a:r>
              <a:rPr lang="en-US" altLang="zh-CN" sz="1800" b="1" dirty="0" smtClean="0">
                <a:latin typeface="微软雅黑" pitchFamily="34" charset="-122"/>
                <a:ea typeface="微软雅黑" pitchFamily="34" charset="-122"/>
              </a:rPr>
              <a:t>EQC</a:t>
            </a:r>
            <a:r>
              <a:rPr lang="en-US" altLang="zh-CN" sz="1800" b="1" dirty="0" smtClean="0">
                <a:latin typeface="微软雅黑" pitchFamily="34" charset="-122"/>
                <a:ea typeface="微软雅黑" pitchFamily="34" charset="-122"/>
                <a:sym typeface="Symbol"/>
              </a:rPr>
              <a:t>WCE  EQCM  WCP  BCP</a:t>
            </a:r>
            <a:endParaRPr lang="en-US" altLang="zh-CN" sz="1800" dirty="0" smtClean="0">
              <a:latin typeface="微软雅黑" pitchFamily="34" charset="-122"/>
              <a:ea typeface="微软雅黑" pitchFamily="34" charset="-122"/>
            </a:endParaRPr>
          </a:p>
          <a:p>
            <a:pPr marL="711200" lvl="0">
              <a:lnSpc>
                <a:spcPct val="150000"/>
              </a:lnSpc>
              <a:buClr>
                <a:schemeClr val="tx1"/>
              </a:buClr>
              <a:buSzPct val="100000"/>
              <a:buNone/>
            </a:pPr>
            <a:endParaRPr lang="en-US" altLang="zh-CN" sz="1800" dirty="0" smtClean="0">
              <a:latin typeface="微软雅黑" pitchFamily="34" charset="-122"/>
              <a:ea typeface="微软雅黑" pitchFamily="34" charset="-122"/>
            </a:endParaRPr>
          </a:p>
          <a:p>
            <a:pPr marL="711200" lvl="0">
              <a:lnSpc>
                <a:spcPct val="150000"/>
              </a:lnSpc>
              <a:buClr>
                <a:schemeClr val="tx1"/>
              </a:buClr>
              <a:buSzPct val="100000"/>
              <a:buNone/>
            </a:pPr>
            <a:r>
              <a:rPr lang="zh-CN" altLang="en-US" sz="1800" b="1" dirty="0" smtClean="0">
                <a:latin typeface="微软雅黑" pitchFamily="34" charset="-122"/>
                <a:ea typeface="微软雅黑" pitchFamily="34" charset="-122"/>
                <a:sym typeface="Symbol"/>
              </a:rPr>
              <a:t>检验</a:t>
            </a:r>
            <a:r>
              <a:rPr lang="en-US" altLang="zh-CN" sz="1800" b="1" dirty="0" smtClean="0">
                <a:latin typeface="微软雅黑" pitchFamily="34" charset="-122"/>
                <a:ea typeface="微软雅黑" pitchFamily="34" charset="-122"/>
                <a:sym typeface="Symbol"/>
              </a:rPr>
              <a:t> EDC</a:t>
            </a:r>
            <a:r>
              <a:rPr lang="en-US" altLang="zh-CN" sz="1800" b="1" dirty="0" smtClean="0">
                <a:latin typeface="微软雅黑" pitchFamily="34" charset="-122"/>
                <a:ea typeface="微软雅黑" pitchFamily="34" charset="-122"/>
              </a:rPr>
              <a:t>BCP</a:t>
            </a:r>
            <a:r>
              <a:rPr lang="en-US" altLang="zh-CN" sz="1800" b="1" dirty="0" smtClean="0">
                <a:latin typeface="微软雅黑" pitchFamily="34" charset="-122"/>
                <a:ea typeface="微软雅黑" pitchFamily="34" charset="-122"/>
                <a:sym typeface="Symbol"/>
              </a:rPr>
              <a:t> </a:t>
            </a:r>
            <a:r>
              <a:rPr lang="zh-CN" altLang="en-US" sz="1800" b="1" dirty="0" smtClean="0">
                <a:latin typeface="微软雅黑" pitchFamily="34" charset="-122"/>
                <a:ea typeface="微软雅黑" pitchFamily="34" charset="-122"/>
              </a:rPr>
              <a:t>途径</a:t>
            </a:r>
            <a:r>
              <a:rPr lang="zh-CN" altLang="en-US" sz="1800" dirty="0" smtClean="0">
                <a:latin typeface="微软雅黑" pitchFamily="34" charset="-122"/>
                <a:ea typeface="微软雅黑" pitchFamily="34" charset="-122"/>
              </a:rPr>
              <a:t>：借助</a:t>
            </a:r>
            <a:r>
              <a:rPr lang="en-US" altLang="zh-CN" sz="1800" dirty="0" smtClean="0">
                <a:latin typeface="微软雅黑" pitchFamily="34" charset="-122"/>
                <a:ea typeface="微软雅黑" pitchFamily="34" charset="-122"/>
              </a:rPr>
              <a:t>WCE</a:t>
            </a:r>
            <a:r>
              <a:rPr lang="zh-CN" altLang="en-US" sz="1800" dirty="0" smtClean="0">
                <a:latin typeface="微软雅黑" pitchFamily="34" charset="-122"/>
                <a:ea typeface="微软雅黑" pitchFamily="34" charset="-122"/>
              </a:rPr>
              <a:t>；</a:t>
            </a:r>
            <a:r>
              <a:rPr lang="en-US" altLang="zh-CN" sz="1800" dirty="0" smtClean="0">
                <a:latin typeface="微软雅黑" pitchFamily="34" charset="-122"/>
                <a:ea typeface="微软雅黑" pitchFamily="34" charset="-122"/>
              </a:rPr>
              <a:t> </a:t>
            </a:r>
            <a:r>
              <a:rPr lang="zh-CN" altLang="en-US" sz="1800" dirty="0" smtClean="0">
                <a:latin typeface="微软雅黑" pitchFamily="34" charset="-122"/>
                <a:ea typeface="微软雅黑" pitchFamily="34" charset="-122"/>
              </a:rPr>
              <a:t>借助于相关文献数据；借助交叉实验数据。</a:t>
            </a:r>
            <a:endParaRPr lang="en-US" altLang="zh-CN" sz="1800" dirty="0" smtClean="0">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8715404" y="6400800"/>
            <a:ext cx="428596" cy="457200"/>
          </a:xfrm>
        </p:spPr>
        <p:txBody>
          <a:bodyPr/>
          <a:lstStyle/>
          <a:p>
            <a:pPr>
              <a:defRPr/>
            </a:pPr>
            <a:fld id="{705EF948-7358-4CA2-B872-583E31FB6E6A}" type="slidenum">
              <a:rPr lang="zh-CN" altLang="en-US" smtClean="0"/>
              <a:pPr>
                <a:defRPr/>
              </a:pPr>
              <a:t>4</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3829040" y="642918"/>
            <a:ext cx="5314960" cy="2428892"/>
          </a:xfrm>
        </p:spPr>
        <p:txBody>
          <a:bodyPr/>
          <a:lstStyle/>
          <a:p>
            <a:pPr>
              <a:lnSpc>
                <a:spcPct val="150000"/>
              </a:lnSpc>
              <a:buClr>
                <a:schemeClr val="tx1"/>
              </a:buClr>
            </a:pPr>
            <a:r>
              <a:rPr lang="en-US" altLang="zh-CN" sz="2000" dirty="0" smtClean="0">
                <a:solidFill>
                  <a:srgbClr val="00FF00"/>
                </a:solidFill>
                <a:latin typeface="微软雅黑" pitchFamily="34" charset="-122"/>
                <a:ea typeface="微软雅黑" pitchFamily="34" charset="-122"/>
              </a:rPr>
              <a:t>R</a:t>
            </a:r>
            <a:r>
              <a:rPr lang="en-US" altLang="zh-CN" sz="2000" baseline="-25000" dirty="0" smtClean="0">
                <a:solidFill>
                  <a:srgbClr val="00FF00"/>
                </a:solidFill>
                <a:latin typeface="微软雅黑" pitchFamily="34" charset="-122"/>
                <a:ea typeface="微软雅黑" pitchFamily="34" charset="-122"/>
              </a:rPr>
              <a:t>p</a:t>
            </a:r>
            <a:r>
              <a:rPr lang="zh-CN" altLang="en-US" sz="2000" b="1" dirty="0" smtClean="0">
                <a:solidFill>
                  <a:srgbClr val="FF0000"/>
                </a:solidFill>
                <a:latin typeface="微软雅黑" pitchFamily="34" charset="-122"/>
                <a:ea typeface="微软雅黑" pitchFamily="34" charset="-122"/>
              </a:rPr>
              <a:t>膜电荷迁移电阻</a:t>
            </a:r>
            <a:r>
              <a:rPr lang="zh-CN" altLang="en-US" sz="2000" dirty="0" smtClean="0">
                <a:latin typeface="微软雅黑" pitchFamily="34" charset="-122"/>
                <a:ea typeface="微软雅黑" pitchFamily="34" charset="-122"/>
              </a:rPr>
              <a:t>概念模糊。</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dirty="0" smtClean="0">
                <a:latin typeface="微软雅黑" pitchFamily="34" charset="-122"/>
                <a:ea typeface="微软雅黑" pitchFamily="34" charset="-122"/>
              </a:rPr>
              <a:t>膜即为</a:t>
            </a:r>
            <a:r>
              <a:rPr lang="zh-CN" altLang="en-US" sz="2000" b="1" dirty="0" smtClean="0">
                <a:solidFill>
                  <a:srgbClr val="FF0000"/>
                </a:solidFill>
                <a:latin typeface="微软雅黑" pitchFamily="34" charset="-122"/>
                <a:ea typeface="微软雅黑" pitchFamily="34" charset="-122"/>
              </a:rPr>
              <a:t>缓蚀剂膜，应该不会发生氧化还原电荷迁移过程</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buClr>
                <a:schemeClr val="tx1"/>
              </a:buClr>
            </a:pPr>
            <a:r>
              <a:rPr lang="en-US" altLang="zh-CN" sz="2000" dirty="0" smtClean="0">
                <a:latin typeface="微软雅黑" pitchFamily="34" charset="-122"/>
                <a:ea typeface="微软雅黑" pitchFamily="34" charset="-122"/>
              </a:rPr>
              <a:t>IE&lt;100%</a:t>
            </a:r>
            <a:r>
              <a:rPr lang="zh-CN" altLang="en-US" sz="2000" dirty="0" smtClean="0">
                <a:latin typeface="微软雅黑" pitchFamily="34" charset="-122"/>
                <a:ea typeface="微软雅黑" pitchFamily="34" charset="-122"/>
              </a:rPr>
              <a:t>表面缓蚀剂</a:t>
            </a:r>
            <a:r>
              <a:rPr lang="zh-CN" altLang="en-US" sz="2000" dirty="0" smtClean="0">
                <a:solidFill>
                  <a:srgbClr val="00FF00"/>
                </a:solidFill>
                <a:latin typeface="微软雅黑" pitchFamily="34" charset="-122"/>
                <a:ea typeface="微软雅黑" pitchFamily="34" charset="-122"/>
              </a:rPr>
              <a:t>膜不完整</a:t>
            </a:r>
            <a:r>
              <a:rPr lang="zh-CN" altLang="en-US" sz="2000" dirty="0" smtClean="0">
                <a:latin typeface="微软雅黑" pitchFamily="34" charset="-122"/>
                <a:ea typeface="微软雅黑" pitchFamily="34" charset="-122"/>
              </a:rPr>
              <a:t>，应整合为膜和膜未覆盖部分平行过程的并联结构；</a:t>
            </a:r>
            <a:endParaRPr lang="en-US" altLang="zh-CN" sz="2000" dirty="0" smtClean="0">
              <a:latin typeface="微软雅黑" pitchFamily="34" charset="-122"/>
              <a:ea typeface="微软雅黑" pitchFamily="34" charset="-122"/>
            </a:endParaRPr>
          </a:p>
        </p:txBody>
      </p:sp>
      <p:grpSp>
        <p:nvGrpSpPr>
          <p:cNvPr id="2" name="组合 14"/>
          <p:cNvGrpSpPr/>
          <p:nvPr/>
        </p:nvGrpSpPr>
        <p:grpSpPr>
          <a:xfrm>
            <a:off x="142844" y="642918"/>
            <a:ext cx="3357586" cy="3000396"/>
            <a:chOff x="3286116" y="214290"/>
            <a:chExt cx="3838575" cy="3209925"/>
          </a:xfrm>
        </p:grpSpPr>
        <p:pic>
          <p:nvPicPr>
            <p:cNvPr id="424966" name="图片 46"/>
            <p:cNvPicPr>
              <a:picLocks noChangeAspect="1" noChangeArrowheads="1"/>
            </p:cNvPicPr>
            <p:nvPr/>
          </p:nvPicPr>
          <p:blipFill>
            <a:blip r:embed="rId2" cstate="print"/>
            <a:srcRect l="52168" t="63264" r="32782" b="18112"/>
            <a:stretch>
              <a:fillRect/>
            </a:stretch>
          </p:blipFill>
          <p:spPr bwMode="auto">
            <a:xfrm>
              <a:off x="3286116" y="214290"/>
              <a:ext cx="3838575" cy="2667000"/>
            </a:xfrm>
            <a:prstGeom prst="rect">
              <a:avLst/>
            </a:prstGeom>
            <a:noFill/>
          </p:spPr>
        </p:pic>
        <p:pic>
          <p:nvPicPr>
            <p:cNvPr id="424965" name="图片 49"/>
            <p:cNvPicPr>
              <a:picLocks noChangeAspect="1" noChangeArrowheads="1"/>
            </p:cNvPicPr>
            <p:nvPr/>
          </p:nvPicPr>
          <p:blipFill>
            <a:blip r:embed="rId2" cstate="print">
              <a:lum contrast="40000"/>
            </a:blip>
            <a:srcRect l="29524" t="68878" r="51128" b="26276"/>
            <a:stretch>
              <a:fillRect/>
            </a:stretch>
          </p:blipFill>
          <p:spPr bwMode="auto">
            <a:xfrm>
              <a:off x="3286116" y="2881290"/>
              <a:ext cx="3838575" cy="542925"/>
            </a:xfrm>
            <a:prstGeom prst="rect">
              <a:avLst/>
            </a:prstGeom>
            <a:noFill/>
          </p:spPr>
        </p:pic>
      </p:grpSp>
      <p:sp>
        <p:nvSpPr>
          <p:cNvPr id="424968" name="Rectangle 8"/>
          <p:cNvSpPr>
            <a:spLocks noChangeArrowheads="1"/>
          </p:cNvSpPr>
          <p:nvPr/>
        </p:nvSpPr>
        <p:spPr bwMode="auto">
          <a:xfrm>
            <a:off x="0" y="3124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p:cNvPicPr/>
          <p:nvPr/>
        </p:nvPicPr>
        <p:blipFill>
          <a:blip r:embed="rId3" cstate="print">
            <a:lum contrast="40000"/>
          </a:blip>
          <a:srcRect l="51022" t="35714" r="31512" b="28316"/>
          <a:stretch>
            <a:fillRect/>
          </a:stretch>
        </p:blipFill>
        <p:spPr bwMode="auto">
          <a:xfrm>
            <a:off x="142844" y="3643314"/>
            <a:ext cx="2650859" cy="3067050"/>
          </a:xfrm>
          <a:prstGeom prst="rect">
            <a:avLst/>
          </a:prstGeom>
          <a:noFill/>
          <a:ln w="9525">
            <a:noFill/>
            <a:miter lim="800000"/>
            <a:headEnd/>
            <a:tailEnd/>
          </a:ln>
        </p:spPr>
      </p:pic>
      <p:pic>
        <p:nvPicPr>
          <p:cNvPr id="14" name="图片 13"/>
          <p:cNvPicPr/>
          <p:nvPr/>
        </p:nvPicPr>
        <p:blipFill>
          <a:blip r:embed="rId3" cstate="print">
            <a:lum contrast="40000"/>
          </a:blip>
          <a:srcRect l="51022" t="35714" r="31512" b="28316"/>
          <a:stretch>
            <a:fillRect/>
          </a:stretch>
        </p:blipFill>
        <p:spPr bwMode="auto">
          <a:xfrm>
            <a:off x="2786050" y="5429264"/>
            <a:ext cx="6186483" cy="1285884"/>
          </a:xfrm>
          <a:prstGeom prst="rect">
            <a:avLst/>
          </a:prstGeom>
          <a:noFill/>
          <a:ln w="9525">
            <a:noFill/>
            <a:miter lim="800000"/>
            <a:headEnd/>
            <a:tailEnd/>
          </a:ln>
        </p:spPr>
      </p:pic>
      <p:sp>
        <p:nvSpPr>
          <p:cNvPr id="16" name="矩形 15"/>
          <p:cNvSpPr/>
          <p:nvPr/>
        </p:nvSpPr>
        <p:spPr>
          <a:xfrm>
            <a:off x="3071802" y="3643314"/>
            <a:ext cx="5857916" cy="1477328"/>
          </a:xfrm>
          <a:prstGeom prst="rect">
            <a:avLst/>
          </a:prstGeom>
        </p:spPr>
        <p:txBody>
          <a:bodyPr wrap="square">
            <a:spAutoFit/>
          </a:bodyPr>
          <a:lstStyle/>
          <a:p>
            <a:pPr>
              <a:lnSpc>
                <a:spcPct val="150000"/>
              </a:lnSpc>
              <a:buClr>
                <a:schemeClr val="tx1"/>
              </a:buClr>
            </a:pPr>
            <a:r>
              <a:rPr lang="zh-CN" altLang="en-US" sz="2000" dirty="0" smtClean="0">
                <a:solidFill>
                  <a:schemeClr val="tx1"/>
                </a:solidFill>
                <a:latin typeface="微软雅黑" pitchFamily="34" charset="-122"/>
                <a:ea typeface="微软雅黑" pitchFamily="34" charset="-122"/>
              </a:rPr>
              <a:t>复数平面图从电学移植而来，应采用</a:t>
            </a:r>
            <a:r>
              <a:rPr lang="zh-CN" altLang="en-US" sz="2000" b="1" dirty="0" smtClean="0">
                <a:solidFill>
                  <a:srgbClr val="FFFF00"/>
                </a:solidFill>
                <a:latin typeface="微软雅黑" pitchFamily="34" charset="-122"/>
                <a:ea typeface="微软雅黑" pitchFamily="34" charset="-122"/>
              </a:rPr>
              <a:t>等距坐标系</a:t>
            </a:r>
            <a:r>
              <a:rPr lang="zh-CN" altLang="en-US" sz="2000" dirty="0" smtClean="0">
                <a:solidFill>
                  <a:schemeClr val="tx1"/>
                </a:solidFill>
                <a:latin typeface="微软雅黑" pitchFamily="34" charset="-122"/>
                <a:ea typeface="微软雅黑" pitchFamily="34" charset="-122"/>
              </a:rPr>
              <a:t>，以便能够判断容抗弧的下偏程度和弥散效应，以及扩散过程有限性。</a:t>
            </a:r>
            <a:endParaRPr lang="zh-CN" altLang="en-US" sz="2000" dirty="0">
              <a:solidFill>
                <a:schemeClr val="tx1"/>
              </a:solidFill>
              <a:latin typeface="微软雅黑" pitchFamily="34" charset="-122"/>
              <a:ea typeface="微软雅黑" pitchFamily="34" charset="-122"/>
            </a:endParaRPr>
          </a:p>
        </p:txBody>
      </p:sp>
      <p:sp>
        <p:nvSpPr>
          <p:cNvPr id="10" name="椭圆 9"/>
          <p:cNvSpPr/>
          <p:nvPr/>
        </p:nvSpPr>
        <p:spPr bwMode="auto">
          <a:xfrm>
            <a:off x="2195736" y="688706"/>
            <a:ext cx="576064" cy="1008112"/>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1" name="灯片编号占位符 10"/>
          <p:cNvSpPr>
            <a:spLocks noGrp="1"/>
          </p:cNvSpPr>
          <p:nvPr>
            <p:ph type="sldNum" sz="quarter" idx="12"/>
          </p:nvPr>
        </p:nvSpPr>
        <p:spPr/>
        <p:txBody>
          <a:bodyPr/>
          <a:lstStyle/>
          <a:p>
            <a:pPr>
              <a:defRPr/>
            </a:pPr>
            <a:fld id="{1940DD50-4B4C-4A18-8DA2-AFC615041ECB}" type="slidenum">
              <a:rPr lang="zh-CN" altLang="en-US" smtClean="0"/>
              <a:pPr>
                <a:defRPr/>
              </a:pPr>
              <a:t>40</a:t>
            </a:fld>
            <a:endParaRPr lang="en-US" altLang="zh-CN"/>
          </a:p>
        </p:txBody>
      </p:sp>
      <p:sp>
        <p:nvSpPr>
          <p:cNvPr id="12" name="矩形 11"/>
          <p:cNvSpPr/>
          <p:nvPr/>
        </p:nvSpPr>
        <p:spPr>
          <a:xfrm>
            <a:off x="0" y="0"/>
            <a:ext cx="3945311" cy="646331"/>
          </a:xfrm>
          <a:prstGeom prst="rect">
            <a:avLst/>
          </a:prstGeom>
        </p:spPr>
        <p:txBody>
          <a:bodyPr wrap="square">
            <a:spAutoFit/>
          </a:bodyPr>
          <a:lstStyle/>
          <a:p>
            <a:pPr algn="ctr">
              <a:lnSpc>
                <a:spcPct val="150000"/>
              </a:lnSpc>
              <a:buClr>
                <a:schemeClr val="tx1"/>
              </a:buClr>
              <a:buNone/>
            </a:pPr>
            <a:r>
              <a:rPr lang="en-US" altLang="zh-CN" sz="2400" b="1" dirty="0" smtClean="0">
                <a:solidFill>
                  <a:srgbClr val="FFFF00"/>
                </a:solidFill>
                <a:latin typeface="微软雅黑" pitchFamily="34" charset="-122"/>
                <a:ea typeface="微软雅黑" pitchFamily="34" charset="-122"/>
              </a:rPr>
              <a:t>3. EPP</a:t>
            </a:r>
            <a:r>
              <a:rPr lang="zh-CN" altLang="en-US" sz="2400" b="1" dirty="0" smtClean="0">
                <a:solidFill>
                  <a:srgbClr val="FFFF00"/>
                </a:solidFill>
                <a:latin typeface="微软雅黑" pitchFamily="34" charset="-122"/>
                <a:ea typeface="微软雅黑" pitchFamily="34" charset="-122"/>
              </a:rPr>
              <a:t>缓蚀剂</a:t>
            </a:r>
            <a:r>
              <a:rPr lang="en-US" altLang="zh-CN" sz="2400" b="1" dirty="0" smtClean="0">
                <a:solidFill>
                  <a:srgbClr val="FFFF00"/>
                </a:solidFill>
                <a:latin typeface="微软雅黑" pitchFamily="34" charset="-122"/>
                <a:ea typeface="微软雅黑" pitchFamily="34" charset="-122"/>
              </a:rPr>
              <a:t>/Q235</a:t>
            </a:r>
            <a:r>
              <a:rPr lang="zh-CN" altLang="en-US" sz="2400" b="1" dirty="0" smtClean="0">
                <a:solidFill>
                  <a:srgbClr val="FFFF00"/>
                </a:solidFill>
                <a:latin typeface="微软雅黑" pitchFamily="34" charset="-122"/>
                <a:ea typeface="微软雅黑" pitchFamily="34" charset="-122"/>
              </a:rPr>
              <a:t>钢体系</a:t>
            </a:r>
            <a:endParaRPr lang="en-US" altLang="zh-CN" sz="2400" b="1" dirty="0" smtClean="0">
              <a:solidFill>
                <a:srgbClr val="FFFF00"/>
              </a:solidFill>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slide(fromBottom)">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slide(fromBottom)">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slide(fromBottom)">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lide(fromBottom)">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lide(fromBottom)">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lide(fromBottom)">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63" name="图片 2" descr="病态等效电路1"/>
          <p:cNvPicPr>
            <a:picLocks noChangeAspect="1" noChangeArrowheads="1"/>
          </p:cNvPicPr>
          <p:nvPr/>
        </p:nvPicPr>
        <p:blipFill>
          <a:blip r:embed="rId2" cstate="print"/>
          <a:srcRect/>
          <a:stretch>
            <a:fillRect/>
          </a:stretch>
        </p:blipFill>
        <p:spPr bwMode="auto">
          <a:xfrm>
            <a:off x="142844" y="928670"/>
            <a:ext cx="3286148" cy="2786082"/>
          </a:xfrm>
          <a:prstGeom prst="rect">
            <a:avLst/>
          </a:prstGeom>
          <a:noFill/>
          <a:ln w="9525">
            <a:noFill/>
            <a:miter lim="800000"/>
            <a:headEnd/>
            <a:tailEnd/>
          </a:ln>
        </p:spPr>
      </p:pic>
      <p:grpSp>
        <p:nvGrpSpPr>
          <p:cNvPr id="3" name="组合 13"/>
          <p:cNvGrpSpPr>
            <a:grpSpLocks/>
          </p:cNvGrpSpPr>
          <p:nvPr/>
        </p:nvGrpSpPr>
        <p:grpSpPr bwMode="auto">
          <a:xfrm>
            <a:off x="1081745" y="1928802"/>
            <a:ext cx="1140091" cy="1387939"/>
            <a:chOff x="5940649" y="4614137"/>
            <a:chExt cx="1417120" cy="1743802"/>
          </a:xfrm>
        </p:grpSpPr>
        <p:sp>
          <p:nvSpPr>
            <p:cNvPr id="53257" name="椭圆 11"/>
            <p:cNvSpPr>
              <a:spLocks noChangeArrowheads="1"/>
            </p:cNvSpPr>
            <p:nvPr/>
          </p:nvSpPr>
          <p:spPr bwMode="auto">
            <a:xfrm>
              <a:off x="6215069" y="4614137"/>
              <a:ext cx="1142700" cy="815119"/>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53258" name="椭圆 13"/>
            <p:cNvSpPr>
              <a:spLocks noChangeArrowheads="1"/>
            </p:cNvSpPr>
            <p:nvPr/>
          </p:nvSpPr>
          <p:spPr bwMode="auto">
            <a:xfrm>
              <a:off x="5940649" y="5429255"/>
              <a:ext cx="1072627" cy="928684"/>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grpSp>
      <p:sp>
        <p:nvSpPr>
          <p:cNvPr id="11" name="椭圆 10"/>
          <p:cNvSpPr>
            <a:spLocks noChangeArrowheads="1"/>
          </p:cNvSpPr>
          <p:nvPr/>
        </p:nvSpPr>
        <p:spPr bwMode="auto">
          <a:xfrm>
            <a:off x="2360316" y="2918742"/>
            <a:ext cx="287361" cy="478811"/>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53259" name="椭圆 10"/>
          <p:cNvSpPr>
            <a:spLocks noChangeArrowheads="1"/>
          </p:cNvSpPr>
          <p:nvPr/>
        </p:nvSpPr>
        <p:spPr bwMode="auto">
          <a:xfrm>
            <a:off x="2451964" y="1099246"/>
            <a:ext cx="287361" cy="478811"/>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2" name="TextBox 11"/>
          <p:cNvSpPr txBox="1"/>
          <p:nvPr/>
        </p:nvSpPr>
        <p:spPr>
          <a:xfrm>
            <a:off x="5072066" y="1214422"/>
            <a:ext cx="3929090" cy="3785652"/>
          </a:xfrm>
          <a:prstGeom prst="rect">
            <a:avLst/>
          </a:prstGeom>
          <a:noFill/>
        </p:spPr>
        <p:txBody>
          <a:bodyPr wrap="square" rtlCol="0">
            <a:spAutoFit/>
          </a:bodyPr>
          <a:lstStyle/>
          <a:p>
            <a:pPr marL="446088" indent="-446088">
              <a:lnSpc>
                <a:spcPct val="150000"/>
              </a:lnSpc>
              <a:buClr>
                <a:schemeClr val="tx1"/>
              </a:buClr>
              <a:buFont typeface="Wingdings" pitchFamily="2" charset="2"/>
              <a:buChar char="l"/>
            </a:pPr>
            <a:r>
              <a:rPr lang="zh-CN" altLang="en-US" sz="2000" dirty="0" smtClean="0">
                <a:solidFill>
                  <a:srgbClr val="06FA52"/>
                </a:solidFill>
                <a:latin typeface="微软雅黑" pitchFamily="34" charset="-122"/>
                <a:ea typeface="微软雅黑" pitchFamily="34" charset="-122"/>
              </a:rPr>
              <a:t>扩散元件</a:t>
            </a:r>
            <a:r>
              <a:rPr lang="zh-CN" altLang="en-US" sz="2000" b="1" dirty="0" smtClean="0">
                <a:solidFill>
                  <a:srgbClr val="FF0000"/>
                </a:solidFill>
                <a:latin typeface="微软雅黑" pitchFamily="34" charset="-122"/>
                <a:ea typeface="微软雅黑" pitchFamily="34" charset="-122"/>
              </a:rPr>
              <a:t>不应直接连接金属</a:t>
            </a:r>
            <a:r>
              <a:rPr lang="zh-CN" altLang="en-US" sz="2000" dirty="0" smtClean="0">
                <a:solidFill>
                  <a:schemeClr val="tx1"/>
                </a:solidFill>
                <a:latin typeface="微软雅黑" pitchFamily="34" charset="-122"/>
                <a:ea typeface="微软雅黑" pitchFamily="34" charset="-122"/>
              </a:rPr>
              <a:t>，应该在双电层和溶液电阻之间；</a:t>
            </a:r>
            <a:endParaRPr lang="en-US" altLang="zh-CN" sz="2000" dirty="0" smtClean="0">
              <a:solidFill>
                <a:schemeClr val="tx1"/>
              </a:solidFill>
              <a:latin typeface="微软雅黑" pitchFamily="34" charset="-122"/>
              <a:ea typeface="微软雅黑" pitchFamily="34" charset="-122"/>
            </a:endParaRPr>
          </a:p>
          <a:p>
            <a:pPr marL="446088" indent="-446088">
              <a:lnSpc>
                <a:spcPct val="150000"/>
              </a:lnSpc>
              <a:buClr>
                <a:schemeClr val="tx1"/>
              </a:buClr>
              <a:buFont typeface="Wingdings" pitchFamily="2" charset="2"/>
              <a:buChar char="l"/>
            </a:pPr>
            <a:r>
              <a:rPr lang="zh-CN" altLang="en-US" sz="2000" dirty="0" smtClean="0">
                <a:solidFill>
                  <a:schemeClr val="tx1"/>
                </a:solidFill>
                <a:latin typeface="微软雅黑" pitchFamily="34" charset="-122"/>
                <a:ea typeface="微软雅黑" pitchFamily="34" charset="-122"/>
              </a:rPr>
              <a:t>腐蚀产物膜的</a:t>
            </a:r>
            <a:r>
              <a:rPr lang="zh-CN" altLang="en-US" sz="2000" dirty="0" smtClean="0">
                <a:solidFill>
                  <a:srgbClr val="06FA52"/>
                </a:solidFill>
                <a:latin typeface="微软雅黑" pitchFamily="34" charset="-122"/>
                <a:ea typeface="微软雅黑" pitchFamily="34" charset="-122"/>
              </a:rPr>
              <a:t>电容元件和电阻元件</a:t>
            </a:r>
            <a:r>
              <a:rPr lang="zh-CN" altLang="en-US" sz="2000" b="1" dirty="0" smtClean="0">
                <a:solidFill>
                  <a:srgbClr val="FF0000"/>
                </a:solidFill>
                <a:latin typeface="微软雅黑" pitchFamily="34" charset="-122"/>
                <a:ea typeface="微软雅黑" pitchFamily="34" charset="-122"/>
              </a:rPr>
              <a:t>不应该分离连接不同端点</a:t>
            </a:r>
            <a:r>
              <a:rPr lang="zh-CN" altLang="en-US" sz="2000" dirty="0" smtClean="0">
                <a:solidFill>
                  <a:schemeClr val="tx1"/>
                </a:solidFill>
                <a:latin typeface="微软雅黑" pitchFamily="34" charset="-122"/>
                <a:ea typeface="微软雅黑" pitchFamily="34" charset="-122"/>
              </a:rPr>
              <a:t>；</a:t>
            </a:r>
            <a:endParaRPr lang="en-US" altLang="zh-CN" sz="2000" dirty="0" smtClean="0">
              <a:solidFill>
                <a:schemeClr val="tx1"/>
              </a:solidFill>
              <a:latin typeface="微软雅黑" pitchFamily="34" charset="-122"/>
              <a:ea typeface="微软雅黑" pitchFamily="34" charset="-122"/>
            </a:endParaRPr>
          </a:p>
          <a:p>
            <a:pPr marL="446088" indent="-446088">
              <a:lnSpc>
                <a:spcPct val="150000"/>
              </a:lnSpc>
              <a:buClr>
                <a:schemeClr val="tx1"/>
              </a:buClr>
              <a:buFont typeface="Wingdings" pitchFamily="2" charset="2"/>
              <a:buChar char="l"/>
            </a:pPr>
            <a:r>
              <a:rPr lang="en-US" altLang="zh-CN" sz="2000" dirty="0" smtClean="0">
                <a:solidFill>
                  <a:schemeClr val="tx1"/>
                </a:solidFill>
                <a:latin typeface="微软雅黑" pitchFamily="34" charset="-122"/>
                <a:ea typeface="微软雅黑" pitchFamily="34" charset="-122"/>
              </a:rPr>
              <a:t>Rt</a:t>
            </a:r>
            <a:r>
              <a:rPr lang="zh-CN" altLang="en-US" sz="2000" dirty="0" smtClean="0">
                <a:solidFill>
                  <a:schemeClr val="tx1"/>
                </a:solidFill>
                <a:latin typeface="微软雅黑" pitchFamily="34" charset="-122"/>
                <a:ea typeface="微软雅黑" pitchFamily="34" charset="-122"/>
              </a:rPr>
              <a:t>元件无法进行电荷迁移；</a:t>
            </a:r>
            <a:endParaRPr lang="en-US" altLang="zh-CN" sz="2000" dirty="0" smtClean="0">
              <a:solidFill>
                <a:schemeClr val="tx1"/>
              </a:solidFill>
              <a:latin typeface="微软雅黑" pitchFamily="34" charset="-122"/>
              <a:ea typeface="微软雅黑" pitchFamily="34" charset="-122"/>
            </a:endParaRPr>
          </a:p>
          <a:p>
            <a:pPr marL="446088" indent="-446088">
              <a:lnSpc>
                <a:spcPct val="150000"/>
              </a:lnSpc>
              <a:buClr>
                <a:schemeClr val="tx1"/>
              </a:buClr>
              <a:buFont typeface="Wingdings" pitchFamily="2" charset="2"/>
              <a:buChar char="l"/>
            </a:pPr>
            <a:endParaRPr lang="en-US" altLang="zh-CN" sz="2000" dirty="0" smtClean="0">
              <a:solidFill>
                <a:schemeClr val="tx1"/>
              </a:solidFill>
              <a:latin typeface="微软雅黑" pitchFamily="34" charset="-122"/>
              <a:ea typeface="微软雅黑" pitchFamily="34" charset="-122"/>
            </a:endParaRPr>
          </a:p>
        </p:txBody>
      </p:sp>
      <p:pic>
        <p:nvPicPr>
          <p:cNvPr id="26" name="Picture 2"/>
          <p:cNvPicPr>
            <a:picLocks noChangeAspect="1" noChangeArrowheads="1"/>
          </p:cNvPicPr>
          <p:nvPr/>
        </p:nvPicPr>
        <p:blipFill>
          <a:blip r:embed="rId3" cstate="print"/>
          <a:srcRect/>
          <a:stretch>
            <a:fillRect/>
          </a:stretch>
        </p:blipFill>
        <p:spPr bwMode="auto">
          <a:xfrm>
            <a:off x="142844" y="3758209"/>
            <a:ext cx="4000528" cy="2956938"/>
          </a:xfrm>
          <a:prstGeom prst="rect">
            <a:avLst/>
          </a:prstGeom>
          <a:noFill/>
          <a:ln w="9525">
            <a:noFill/>
            <a:miter lim="800000"/>
            <a:headEnd/>
            <a:tailEnd/>
          </a:ln>
          <a:effectLst/>
        </p:spPr>
      </p:pic>
      <p:sp>
        <p:nvSpPr>
          <p:cNvPr id="14" name="椭圆 13"/>
          <p:cNvSpPr>
            <a:spLocks noChangeArrowheads="1"/>
          </p:cNvSpPr>
          <p:nvPr/>
        </p:nvSpPr>
        <p:spPr bwMode="auto">
          <a:xfrm>
            <a:off x="3071802" y="4214817"/>
            <a:ext cx="389584" cy="370373"/>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5" name="椭圆 14"/>
          <p:cNvSpPr>
            <a:spLocks noChangeArrowheads="1"/>
          </p:cNvSpPr>
          <p:nvPr/>
        </p:nvSpPr>
        <p:spPr bwMode="auto">
          <a:xfrm>
            <a:off x="3214678" y="5572139"/>
            <a:ext cx="389584" cy="370373"/>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6" name="椭圆 15"/>
          <p:cNvSpPr>
            <a:spLocks noChangeArrowheads="1"/>
          </p:cNvSpPr>
          <p:nvPr/>
        </p:nvSpPr>
        <p:spPr bwMode="auto">
          <a:xfrm>
            <a:off x="1785918" y="6429395"/>
            <a:ext cx="454605" cy="259873"/>
          </a:xfrm>
          <a:prstGeom prst="ellipse">
            <a:avLst/>
          </a:prstGeom>
          <a:noFill/>
          <a:ln w="28575" algn="ctr">
            <a:solidFill>
              <a:srgbClr val="06FA52"/>
            </a:solidFill>
            <a:round/>
            <a:headEnd/>
            <a:tailEnd/>
          </a:ln>
        </p:spPr>
        <p:txBody>
          <a:bodyPr wrap="none" anchor="ctr"/>
          <a:lstStyle/>
          <a:p>
            <a:endParaRPr lang="zh-CN" altLang="en-US" dirty="0">
              <a:solidFill>
                <a:schemeClr val="bg1"/>
              </a:solidFill>
              <a:ea typeface="楷体_GB2312" pitchFamily="49" charset="-122"/>
            </a:endParaRPr>
          </a:p>
        </p:txBody>
      </p:sp>
      <p:sp>
        <p:nvSpPr>
          <p:cNvPr id="17" name="椭圆 16"/>
          <p:cNvSpPr>
            <a:spLocks noChangeArrowheads="1"/>
          </p:cNvSpPr>
          <p:nvPr/>
        </p:nvSpPr>
        <p:spPr bwMode="auto">
          <a:xfrm>
            <a:off x="1091665" y="4700847"/>
            <a:ext cx="1181974" cy="922982"/>
          </a:xfrm>
          <a:prstGeom prst="ellipse">
            <a:avLst/>
          </a:prstGeom>
          <a:noFill/>
          <a:ln w="28575" algn="ctr">
            <a:solidFill>
              <a:schemeClr val="bg1"/>
            </a:solidFill>
            <a:round/>
            <a:headEnd/>
            <a:tailEnd/>
          </a:ln>
        </p:spPr>
        <p:txBody>
          <a:bodyPr wrap="none" anchor="ctr"/>
          <a:lstStyle/>
          <a:p>
            <a:endParaRPr lang="zh-CN" altLang="en-US" dirty="0">
              <a:solidFill>
                <a:schemeClr val="bg1"/>
              </a:solidFill>
              <a:ea typeface="楷体_GB2312" pitchFamily="49" charset="-122"/>
            </a:endParaRPr>
          </a:p>
        </p:txBody>
      </p:sp>
      <p:sp>
        <p:nvSpPr>
          <p:cNvPr id="18" name="椭圆 17"/>
          <p:cNvSpPr>
            <a:spLocks noChangeArrowheads="1"/>
          </p:cNvSpPr>
          <p:nvPr/>
        </p:nvSpPr>
        <p:spPr bwMode="auto">
          <a:xfrm>
            <a:off x="2364560" y="5032402"/>
            <a:ext cx="727369" cy="867723"/>
          </a:xfrm>
          <a:prstGeom prst="ellipse">
            <a:avLst/>
          </a:prstGeom>
          <a:noFill/>
          <a:ln w="28575" algn="ctr">
            <a:solidFill>
              <a:srgbClr val="06FA52"/>
            </a:solidFill>
            <a:round/>
            <a:headEnd/>
            <a:tailEnd/>
          </a:ln>
        </p:spPr>
        <p:txBody>
          <a:bodyPr wrap="none" anchor="ctr"/>
          <a:lstStyle/>
          <a:p>
            <a:endParaRPr lang="zh-CN" altLang="en-US" dirty="0">
              <a:solidFill>
                <a:schemeClr val="bg1"/>
              </a:solidFill>
              <a:ea typeface="楷体_GB2312" pitchFamily="49" charset="-122"/>
            </a:endParaRPr>
          </a:p>
        </p:txBody>
      </p:sp>
      <p:sp>
        <p:nvSpPr>
          <p:cNvPr id="19" name="椭圆 18"/>
          <p:cNvSpPr>
            <a:spLocks noChangeArrowheads="1"/>
          </p:cNvSpPr>
          <p:nvPr/>
        </p:nvSpPr>
        <p:spPr bwMode="auto">
          <a:xfrm>
            <a:off x="2000876" y="3982478"/>
            <a:ext cx="727369" cy="701946"/>
          </a:xfrm>
          <a:prstGeom prst="ellipse">
            <a:avLst/>
          </a:prstGeom>
          <a:noFill/>
          <a:ln w="28575" algn="ctr">
            <a:solidFill>
              <a:srgbClr val="06FA52"/>
            </a:solidFill>
            <a:round/>
            <a:headEnd/>
            <a:tailEnd/>
          </a:ln>
        </p:spPr>
        <p:txBody>
          <a:bodyPr wrap="none" anchor="ctr"/>
          <a:lstStyle/>
          <a:p>
            <a:endParaRPr lang="zh-CN" altLang="en-US" dirty="0">
              <a:solidFill>
                <a:schemeClr val="bg1"/>
              </a:solidFill>
              <a:ea typeface="楷体_GB2312" pitchFamily="49" charset="-122"/>
            </a:endParaRPr>
          </a:p>
        </p:txBody>
      </p:sp>
      <p:sp>
        <p:nvSpPr>
          <p:cNvPr id="20" name="椭圆 19"/>
          <p:cNvSpPr>
            <a:spLocks noChangeArrowheads="1"/>
          </p:cNvSpPr>
          <p:nvPr/>
        </p:nvSpPr>
        <p:spPr bwMode="auto">
          <a:xfrm>
            <a:off x="1182586" y="3714751"/>
            <a:ext cx="909211" cy="803896"/>
          </a:xfrm>
          <a:prstGeom prst="ellipse">
            <a:avLst/>
          </a:prstGeom>
          <a:noFill/>
          <a:ln w="28575" algn="ctr">
            <a:solidFill>
              <a:schemeClr val="bg1"/>
            </a:solidFill>
            <a:round/>
            <a:headEnd/>
            <a:tailEnd/>
          </a:ln>
        </p:spPr>
        <p:txBody>
          <a:bodyPr wrap="none" anchor="ctr"/>
          <a:lstStyle/>
          <a:p>
            <a:endParaRPr lang="zh-CN" altLang="en-US" dirty="0">
              <a:solidFill>
                <a:schemeClr val="bg1"/>
              </a:solidFill>
              <a:ea typeface="楷体_GB2312" pitchFamily="49" charset="-122"/>
            </a:endParaRPr>
          </a:p>
        </p:txBody>
      </p:sp>
      <p:sp>
        <p:nvSpPr>
          <p:cNvPr id="22" name="灯片编号占位符 21"/>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41</a:t>
            </a:fld>
            <a:endParaRPr lang="en-US" altLang="zh-CN" dirty="0"/>
          </a:p>
        </p:txBody>
      </p:sp>
      <p:sp>
        <p:nvSpPr>
          <p:cNvPr id="23" name="矩形 22"/>
          <p:cNvSpPr/>
          <p:nvPr/>
        </p:nvSpPr>
        <p:spPr>
          <a:xfrm>
            <a:off x="214282" y="214290"/>
            <a:ext cx="4929222" cy="461665"/>
          </a:xfrm>
          <a:prstGeom prst="rect">
            <a:avLst/>
          </a:prstGeom>
        </p:spPr>
        <p:txBody>
          <a:bodyPr wrap="square">
            <a:spAutoFit/>
          </a:bodyPr>
          <a:lstStyle/>
          <a:p>
            <a:r>
              <a:rPr lang="en-US" altLang="zh-CN" sz="2400" b="1" dirty="0" smtClean="0">
                <a:solidFill>
                  <a:srgbClr val="FFFF00"/>
                </a:solidFill>
                <a:latin typeface="微软雅黑" pitchFamily="34" charset="-122"/>
                <a:ea typeface="微软雅黑" pitchFamily="34" charset="-122"/>
              </a:rPr>
              <a:t>4. </a:t>
            </a:r>
            <a:r>
              <a:rPr lang="en-US" altLang="zh-CN" sz="2400" b="1" dirty="0" err="1" smtClean="0">
                <a:solidFill>
                  <a:srgbClr val="FFFF00"/>
                </a:solidFill>
                <a:latin typeface="微软雅黑" pitchFamily="34" charset="-122"/>
                <a:ea typeface="微软雅黑" pitchFamily="34" charset="-122"/>
              </a:rPr>
              <a:t>NaCl</a:t>
            </a:r>
            <a:r>
              <a:rPr lang="zh-CN" altLang="en-US" sz="2400" b="1" dirty="0" smtClean="0">
                <a:solidFill>
                  <a:srgbClr val="FFFF00"/>
                </a:solidFill>
                <a:latin typeface="微软雅黑" pitchFamily="34" charset="-122"/>
                <a:ea typeface="微软雅黑" pitchFamily="34" charset="-122"/>
              </a:rPr>
              <a:t>溶液</a:t>
            </a:r>
            <a:r>
              <a:rPr lang="en-US" altLang="zh-CN" sz="2400" b="1" dirty="0" smtClean="0">
                <a:solidFill>
                  <a:srgbClr val="FFFF00"/>
                </a:solidFill>
                <a:latin typeface="微软雅黑" pitchFamily="34" charset="-122"/>
                <a:ea typeface="微软雅黑" pitchFamily="34" charset="-122"/>
              </a:rPr>
              <a:t>/</a:t>
            </a:r>
            <a:r>
              <a:rPr lang="zh-CN" altLang="en-US" sz="2400" b="1" dirty="0" smtClean="0">
                <a:solidFill>
                  <a:srgbClr val="FFFF00"/>
                </a:solidFill>
                <a:latin typeface="微软雅黑" pitchFamily="34" charset="-122"/>
                <a:ea typeface="微软雅黑" pitchFamily="34" charset="-122"/>
              </a:rPr>
              <a:t>锌（破损）</a:t>
            </a:r>
            <a:r>
              <a:rPr lang="en-US" altLang="zh-CN" sz="2400" b="1" dirty="0" smtClean="0">
                <a:solidFill>
                  <a:srgbClr val="FFFF00"/>
                </a:solidFill>
                <a:latin typeface="微软雅黑" pitchFamily="34" charset="-122"/>
                <a:ea typeface="微软雅黑" pitchFamily="34" charset="-122"/>
              </a:rPr>
              <a:t>/</a:t>
            </a:r>
            <a:r>
              <a:rPr lang="zh-CN" altLang="en-US" sz="2400" b="1" dirty="0" smtClean="0">
                <a:solidFill>
                  <a:srgbClr val="FFFF00"/>
                </a:solidFill>
                <a:latin typeface="微软雅黑" pitchFamily="34" charset="-122"/>
                <a:ea typeface="微软雅黑" pitchFamily="34" charset="-122"/>
              </a:rPr>
              <a:t>钢体系</a:t>
            </a:r>
            <a:endParaRPr lang="en-US" altLang="zh-CN" sz="2400" b="1" dirty="0" smtClean="0">
              <a:solidFill>
                <a:srgbClr val="FFFF00"/>
              </a:solidFill>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259"/>
                                        </p:tgtEl>
                                        <p:attrNameLst>
                                          <p:attrName>style.visibility</p:attrName>
                                        </p:attrNameLst>
                                      </p:cBhvr>
                                      <p:to>
                                        <p:strVal val="visible"/>
                                      </p:to>
                                    </p:set>
                                    <p:animEffect transition="in" filter="slide(fromBottom)">
                                      <p:cBhvr>
                                        <p:cTn id="7" dur="500"/>
                                        <p:tgtEl>
                                          <p:spTgt spid="5325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lide(fromBottom)">
                                      <p:cBhvr>
                                        <p:cTn id="10" dur="500"/>
                                        <p:tgtEl>
                                          <p:spTgt spid="11"/>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slide(fromBottom)">
                                      <p:cBhvr>
                                        <p:cTn id="13" dur="500"/>
                                        <p:tgtEl>
                                          <p:spTgt spid="14"/>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lide(fromBottom)">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lide(fromBottom)">
                                      <p:cBhvr>
                                        <p:cTn id="21" dur="500"/>
                                        <p:tgtEl>
                                          <p:spTgt spid="3"/>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slide(fromBottom)">
                                      <p:cBhvr>
                                        <p:cTn id="24" dur="500"/>
                                        <p:tgtEl>
                                          <p:spTgt spid="20"/>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lide(fromBottom)">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lide(fromBottom)">
                                      <p:cBhvr>
                                        <p:cTn id="32" dur="500"/>
                                        <p:tgtEl>
                                          <p:spTgt spid="1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slide(fromBottom)">
                                      <p:cBhvr>
                                        <p:cTn id="35" dur="500"/>
                                        <p:tgtEl>
                                          <p:spTgt spid="19"/>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slide(fromBottom)">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slide(fromBottom)">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3259" grpId="0" animBg="1"/>
      <p:bldP spid="12" grpId="0"/>
      <p:bldP spid="14" grpId="0" animBg="1"/>
      <p:bldP spid="15" grpId="0" animBg="1"/>
      <p:bldP spid="16" grpId="0" animBg="1"/>
      <p:bldP spid="17" grpId="0" animBg="1"/>
      <p:bldP spid="18" grpId="0" animBg="1"/>
      <p:bldP spid="19"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3929058" y="3714752"/>
            <a:ext cx="5000660"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20000"/>
              </a:lnSpc>
              <a:spcBef>
                <a:spcPct val="20000"/>
              </a:spcBef>
              <a:buClr>
                <a:srgbClr val="FFFF00"/>
              </a:buClr>
              <a:buSzPct val="100000"/>
              <a:buFont typeface="+mj-ea"/>
              <a:buAutoNum type="circleNumDbPlain"/>
              <a:defRPr/>
            </a:pPr>
            <a:r>
              <a:rPr lang="en-US" altLang="zh-CN" sz="1800" dirty="0" smtClean="0">
                <a:solidFill>
                  <a:srgbClr val="00FF00"/>
                </a:solidFill>
                <a:latin typeface="微软雅黑" pitchFamily="34" charset="-122"/>
                <a:ea typeface="微软雅黑" pitchFamily="34" charset="-122"/>
              </a:rPr>
              <a:t>R</a:t>
            </a:r>
            <a:r>
              <a:rPr lang="en-US" altLang="zh-CN" sz="1800" baseline="-25000" dirty="0" smtClean="0">
                <a:solidFill>
                  <a:srgbClr val="00FF00"/>
                </a:solidFill>
                <a:latin typeface="微软雅黑" pitchFamily="34" charset="-122"/>
                <a:ea typeface="微软雅黑" pitchFamily="34" charset="-122"/>
              </a:rPr>
              <a:t>t</a:t>
            </a: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为电荷迁移电阻，却</a:t>
            </a:r>
            <a:r>
              <a:rPr kumimoji="0" lang="zh-CN" altLang="en-US" sz="1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不</a:t>
            </a:r>
            <a:r>
              <a:rPr lang="zh-CN" altLang="en-US" sz="1800" b="1" kern="0" dirty="0" smtClean="0">
                <a:solidFill>
                  <a:srgbClr val="FF0000"/>
                </a:solidFill>
                <a:latin typeface="微软雅黑" pitchFamily="34" charset="-122"/>
                <a:ea typeface="微软雅黑" pitchFamily="34" charset="-122"/>
              </a:rPr>
              <a:t>连接</a:t>
            </a:r>
            <a:r>
              <a:rPr kumimoji="0" lang="zh-CN" altLang="en-US" sz="1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金属表面</a:t>
            </a:r>
            <a:r>
              <a:rPr lang="zh-CN" altLang="en-US" sz="1800" kern="0" dirty="0" smtClean="0">
                <a:solidFill>
                  <a:schemeClr val="tx1"/>
                </a:solidFill>
                <a:latin typeface="微软雅黑" pitchFamily="34" charset="-122"/>
                <a:ea typeface="微软雅黑" pitchFamily="34" charset="-122"/>
              </a:rPr>
              <a:t>，电子迁移无法</a:t>
            </a: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进行；</a:t>
            </a:r>
            <a:endPar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20000"/>
              </a:lnSpc>
              <a:spcBef>
                <a:spcPct val="20000"/>
              </a:spcBef>
              <a:spcAft>
                <a:spcPct val="0"/>
              </a:spcAft>
              <a:buClr>
                <a:srgbClr val="FFFF00"/>
              </a:buClr>
              <a:buSzPct val="100000"/>
              <a:buFont typeface="+mj-ea"/>
              <a:buAutoNum type="circleNumDbPlain"/>
              <a:tabLst/>
              <a:defRPr/>
            </a:pP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腐蚀产物电阻</a:t>
            </a:r>
            <a:r>
              <a:rPr kumimoji="0" lang="en-US" altLang="zh-CN" sz="1800" b="0" i="0" u="none" strike="noStrike" kern="0" cap="none" spc="0" normalizeH="0" baseline="0" noProof="0" dirty="0" smtClean="0">
                <a:ln>
                  <a:noFill/>
                </a:ln>
                <a:solidFill>
                  <a:srgbClr val="00FF00"/>
                </a:solidFill>
                <a:effectLst/>
                <a:uLnTx/>
                <a:uFillTx/>
                <a:latin typeface="微软雅黑" pitchFamily="34" charset="-122"/>
                <a:ea typeface="微软雅黑" pitchFamily="34" charset="-122"/>
                <a:cs typeface="+mn-cs"/>
              </a:rPr>
              <a:t>R1</a:t>
            </a: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和电容</a:t>
            </a:r>
            <a:r>
              <a:rPr kumimoji="0" lang="en-US" altLang="zh-CN" sz="1800" b="0" i="0" u="none" strike="noStrike" kern="0" cap="none" spc="0" normalizeH="0" baseline="0" noProof="0" dirty="0" smtClean="0">
                <a:ln>
                  <a:noFill/>
                </a:ln>
                <a:solidFill>
                  <a:srgbClr val="00FF00"/>
                </a:solidFill>
                <a:effectLst/>
                <a:uLnTx/>
                <a:uFillTx/>
                <a:latin typeface="微软雅黑" pitchFamily="34" charset="-122"/>
                <a:ea typeface="微软雅黑" pitchFamily="34" charset="-122"/>
                <a:cs typeface="+mn-cs"/>
              </a:rPr>
              <a:t>Q1</a:t>
            </a:r>
            <a:r>
              <a:rPr kumimoji="0" lang="zh-CN" altLang="en-US" sz="1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分离</a:t>
            </a: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a:t>
            </a:r>
            <a:endPar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20000"/>
              </a:lnSpc>
              <a:spcBef>
                <a:spcPct val="20000"/>
              </a:spcBef>
              <a:spcAft>
                <a:spcPct val="0"/>
              </a:spcAft>
              <a:buClr>
                <a:srgbClr val="FFFF00"/>
              </a:buClr>
              <a:buSzPct val="100000"/>
              <a:buFont typeface="+mj-ea"/>
              <a:buAutoNum type="circleNumDbPlain"/>
              <a:tabLst/>
              <a:defRPr/>
            </a:pPr>
            <a:r>
              <a:rPr kumimoji="0" lang="en-US" altLang="zh-CN" sz="1800" b="0" i="0" u="none" strike="noStrike" kern="0" cap="none" spc="0" normalizeH="0" baseline="0" noProof="0" dirty="0" smtClean="0">
                <a:ln>
                  <a:noFill/>
                </a:ln>
                <a:solidFill>
                  <a:srgbClr val="00FF00"/>
                </a:solidFill>
                <a:effectLst/>
                <a:uLnTx/>
                <a:uFillTx/>
                <a:latin typeface="微软雅黑" pitchFamily="34" charset="-122"/>
                <a:ea typeface="微软雅黑" pitchFamily="34" charset="-122"/>
                <a:cs typeface="+mn-cs"/>
              </a:rPr>
              <a:t>Q2</a:t>
            </a: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为吸附电容应为过程的弛豫电容，但却没经过双电层，</a:t>
            </a:r>
            <a:r>
              <a:rPr kumimoji="0" lang="zh-CN" altLang="en-US" sz="1800" b="1"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直接与金属连接？</a:t>
            </a:r>
            <a:endParaRPr kumimoji="0" lang="en-US" altLang="zh-CN" sz="1800" b="1"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20000"/>
              </a:lnSpc>
              <a:spcBef>
                <a:spcPct val="20000"/>
              </a:spcBef>
              <a:spcAft>
                <a:spcPct val="0"/>
              </a:spcAft>
              <a:buClr>
                <a:srgbClr val="FFFF00"/>
              </a:buClr>
              <a:buSzPct val="100000"/>
              <a:buFont typeface="+mj-ea"/>
              <a:buAutoNum type="circleNumDbPlain"/>
              <a:tabLst/>
              <a:defRPr/>
            </a:pPr>
            <a: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R3</a:t>
            </a: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感应电阻应为带电粒子吸脱附电阻，直接与金属连接发生电化学反应？</a:t>
            </a:r>
            <a:endPar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20000"/>
              </a:lnSpc>
              <a:spcBef>
                <a:spcPct val="20000"/>
              </a:spcBef>
              <a:spcAft>
                <a:spcPct val="0"/>
              </a:spcAft>
              <a:buClr>
                <a:srgbClr val="FFFF00"/>
              </a:buClr>
              <a:buSzPct val="100000"/>
              <a:buFont typeface="+mj-ea"/>
              <a:buAutoNum type="circleNumDbPlain"/>
              <a:tabLst/>
              <a:defRPr/>
            </a:pPr>
            <a: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L</a:t>
            </a: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和</a:t>
            </a:r>
            <a:r>
              <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R2</a:t>
            </a:r>
            <a:r>
              <a:rPr kumimoji="0"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应该串连。</a:t>
            </a:r>
            <a:endParaRPr kumimoji="0"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pic>
        <p:nvPicPr>
          <p:cNvPr id="7" name="Picture 2"/>
          <p:cNvPicPr>
            <a:picLocks noChangeAspect="1" noChangeArrowheads="1"/>
          </p:cNvPicPr>
          <p:nvPr/>
        </p:nvPicPr>
        <p:blipFill>
          <a:blip r:embed="rId2" cstate="print">
            <a:lum bright="-30000" contrast="40000"/>
          </a:blip>
          <a:srcRect l="25781" t="20833" r="40234" b="10416"/>
          <a:stretch>
            <a:fillRect/>
          </a:stretch>
        </p:blipFill>
        <p:spPr bwMode="auto">
          <a:xfrm>
            <a:off x="214282" y="2857496"/>
            <a:ext cx="3500462" cy="4000504"/>
          </a:xfrm>
          <a:prstGeom prst="rect">
            <a:avLst/>
          </a:prstGeom>
          <a:noFill/>
          <a:ln w="9525">
            <a:noFill/>
            <a:miter lim="800000"/>
            <a:headEnd/>
            <a:tailEnd/>
          </a:ln>
          <a:effectLst/>
        </p:spPr>
      </p:pic>
      <p:sp>
        <p:nvSpPr>
          <p:cNvPr id="8" name="椭圆 7"/>
          <p:cNvSpPr/>
          <p:nvPr/>
        </p:nvSpPr>
        <p:spPr bwMode="auto">
          <a:xfrm>
            <a:off x="1542044" y="5837167"/>
            <a:ext cx="461830" cy="480392"/>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9" name="椭圆 8"/>
          <p:cNvSpPr/>
          <p:nvPr/>
        </p:nvSpPr>
        <p:spPr bwMode="auto">
          <a:xfrm>
            <a:off x="1946145" y="6077363"/>
            <a:ext cx="461830" cy="360294"/>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0" name="椭圆 9"/>
          <p:cNvSpPr/>
          <p:nvPr/>
        </p:nvSpPr>
        <p:spPr bwMode="auto">
          <a:xfrm>
            <a:off x="2523433" y="6137412"/>
            <a:ext cx="750474" cy="240196"/>
          </a:xfrm>
          <a:prstGeom prst="ellipse">
            <a:avLst/>
          </a:prstGeom>
          <a:noFill/>
          <a:ln w="19050" cap="flat" cmpd="sng" algn="ctr">
            <a:solidFill>
              <a:srgbClr val="33CC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1" name="椭圆 10"/>
          <p:cNvSpPr/>
          <p:nvPr/>
        </p:nvSpPr>
        <p:spPr bwMode="auto">
          <a:xfrm>
            <a:off x="2812076" y="3375159"/>
            <a:ext cx="461830" cy="180147"/>
          </a:xfrm>
          <a:prstGeom prst="ellipse">
            <a:avLst/>
          </a:prstGeom>
          <a:noFill/>
          <a:ln w="19050" cap="flat" cmpd="sng" algn="ctr">
            <a:solidFill>
              <a:srgbClr val="06FA5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2" name="椭圆 11"/>
          <p:cNvSpPr/>
          <p:nvPr/>
        </p:nvSpPr>
        <p:spPr bwMode="auto">
          <a:xfrm>
            <a:off x="2407975" y="3495257"/>
            <a:ext cx="461830" cy="180147"/>
          </a:xfrm>
          <a:prstGeom prst="ellipse">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3" name="椭圆 12"/>
          <p:cNvSpPr/>
          <p:nvPr/>
        </p:nvSpPr>
        <p:spPr bwMode="auto">
          <a:xfrm>
            <a:off x="733841" y="3495257"/>
            <a:ext cx="461830" cy="180147"/>
          </a:xfrm>
          <a:prstGeom prst="ellipse">
            <a:avLst/>
          </a:prstGeom>
          <a:noFill/>
          <a:ln w="19050" cap="flat" cmpd="sng" algn="ctr">
            <a:solidFill>
              <a:srgbClr val="06FA5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4" name="椭圆 13"/>
          <p:cNvSpPr/>
          <p:nvPr/>
        </p:nvSpPr>
        <p:spPr bwMode="auto">
          <a:xfrm>
            <a:off x="2754348" y="6377608"/>
            <a:ext cx="461830" cy="180147"/>
          </a:xfrm>
          <a:prstGeom prst="ellipse">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5" name="椭圆 14"/>
          <p:cNvSpPr/>
          <p:nvPr/>
        </p:nvSpPr>
        <p:spPr bwMode="auto">
          <a:xfrm>
            <a:off x="3273907" y="3195012"/>
            <a:ext cx="404101" cy="240196"/>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pic>
        <p:nvPicPr>
          <p:cNvPr id="453635" name="Picture 3"/>
          <p:cNvPicPr>
            <a:picLocks noChangeAspect="1" noChangeArrowheads="1"/>
          </p:cNvPicPr>
          <p:nvPr/>
        </p:nvPicPr>
        <p:blipFill>
          <a:blip r:embed="rId3" cstate="print">
            <a:lum bright="-30000" contrast="40000"/>
          </a:blip>
          <a:srcRect t="51515"/>
          <a:stretch>
            <a:fillRect/>
          </a:stretch>
        </p:blipFill>
        <p:spPr bwMode="auto">
          <a:xfrm>
            <a:off x="142845" y="571480"/>
            <a:ext cx="3571899" cy="1143009"/>
          </a:xfrm>
          <a:prstGeom prst="rect">
            <a:avLst/>
          </a:prstGeom>
          <a:noFill/>
          <a:ln w="9525">
            <a:noFill/>
            <a:miter lim="800000"/>
            <a:headEnd/>
            <a:tailEnd/>
          </a:ln>
          <a:effectLst/>
        </p:spPr>
      </p:pic>
      <p:sp>
        <p:nvSpPr>
          <p:cNvPr id="17" name="矩形 16"/>
          <p:cNvSpPr/>
          <p:nvPr/>
        </p:nvSpPr>
        <p:spPr>
          <a:xfrm>
            <a:off x="142844" y="1714488"/>
            <a:ext cx="3571899" cy="1169551"/>
          </a:xfrm>
          <a:prstGeom prst="rect">
            <a:avLst/>
          </a:prstGeom>
          <a:solidFill>
            <a:schemeClr val="tx1"/>
          </a:solidFill>
        </p:spPr>
        <p:txBody>
          <a:bodyPr wrap="square">
            <a:spAutoFit/>
          </a:bodyPr>
          <a:lstStyle/>
          <a:p>
            <a:endParaRPr lang="en-US" altLang="zh-CN" sz="1400" dirty="0" smtClean="0"/>
          </a:p>
          <a:p>
            <a:r>
              <a:rPr lang="en-US" altLang="zh-CN" sz="1400" dirty="0" smtClean="0"/>
              <a:t>Rs</a:t>
            </a:r>
            <a:r>
              <a:rPr lang="zh-CN" altLang="en-US" sz="1400" dirty="0" smtClean="0"/>
              <a:t>为溶液电阻， </a:t>
            </a:r>
            <a:r>
              <a:rPr lang="en-US" altLang="zh-CN" sz="1400" dirty="0" smtClean="0"/>
              <a:t>Rct</a:t>
            </a:r>
            <a:r>
              <a:rPr lang="zh-CN" altLang="en-US" sz="1400" dirty="0" smtClean="0"/>
              <a:t>为电荷转移电阻， </a:t>
            </a:r>
            <a:r>
              <a:rPr lang="en-US" altLang="zh-CN" sz="1400" dirty="0" smtClean="0"/>
              <a:t>Qdl</a:t>
            </a:r>
            <a:r>
              <a:rPr lang="zh-CN" altLang="en-US" sz="1400" dirty="0" smtClean="0"/>
              <a:t>为金属和溶液间形成的双电层电容， </a:t>
            </a:r>
            <a:r>
              <a:rPr lang="en-US" altLang="zh-CN" sz="1400" dirty="0" err="1" smtClean="0"/>
              <a:t>Qfilm</a:t>
            </a:r>
            <a:r>
              <a:rPr lang="zh-CN" altLang="en-US" sz="1400" dirty="0" smtClean="0"/>
              <a:t>为腐蚀产物膜容， </a:t>
            </a:r>
            <a:r>
              <a:rPr lang="en-US" altLang="zh-CN" sz="1400" dirty="0" err="1" smtClean="0"/>
              <a:t>Rfilm</a:t>
            </a:r>
            <a:r>
              <a:rPr lang="zh-CN" altLang="en-US" sz="1400" dirty="0" smtClean="0"/>
              <a:t>表示腐蚀产物膜电阻， </a:t>
            </a:r>
            <a:r>
              <a:rPr lang="en-US" altLang="zh-CN" sz="1400" dirty="0" err="1" smtClean="0"/>
              <a:t>Zw</a:t>
            </a:r>
            <a:r>
              <a:rPr lang="zh-CN" altLang="en-US" sz="1400" dirty="0" smtClean="0"/>
              <a:t>为扩散过程的</a:t>
            </a:r>
            <a:r>
              <a:rPr lang="en-US" altLang="zh-CN" sz="1400" dirty="0" smtClean="0"/>
              <a:t>Warburg</a:t>
            </a:r>
            <a:r>
              <a:rPr lang="zh-CN" altLang="en-US" sz="1400" dirty="0" smtClean="0"/>
              <a:t>阻抗。</a:t>
            </a:r>
            <a:endParaRPr lang="zh-CN" altLang="en-US" sz="1400" dirty="0"/>
          </a:p>
        </p:txBody>
      </p:sp>
      <p:sp>
        <p:nvSpPr>
          <p:cNvPr id="16" name="TextBox 15"/>
          <p:cNvSpPr txBox="1"/>
          <p:nvPr/>
        </p:nvSpPr>
        <p:spPr>
          <a:xfrm>
            <a:off x="3857620" y="571480"/>
            <a:ext cx="5000660" cy="1754326"/>
          </a:xfrm>
          <a:prstGeom prst="rect">
            <a:avLst/>
          </a:prstGeom>
          <a:noFill/>
        </p:spPr>
        <p:txBody>
          <a:bodyPr wrap="square" rtlCol="0">
            <a:spAutoFit/>
          </a:bodyPr>
          <a:lstStyle/>
          <a:p>
            <a:pPr marL="514350" indent="-514350">
              <a:lnSpc>
                <a:spcPct val="150000"/>
              </a:lnSpc>
              <a:buClr>
                <a:schemeClr val="tx1"/>
              </a:buClr>
              <a:buFont typeface="+mj-ea"/>
              <a:buAutoNum type="circleNumDbPlain"/>
            </a:pPr>
            <a:r>
              <a:rPr lang="en-US" altLang="zh-CN" sz="1800" dirty="0" smtClean="0">
                <a:solidFill>
                  <a:srgbClr val="00FF00"/>
                </a:solidFill>
                <a:latin typeface="微软雅黑" pitchFamily="34" charset="-122"/>
                <a:ea typeface="微软雅黑" pitchFamily="34" charset="-122"/>
              </a:rPr>
              <a:t>R</a:t>
            </a:r>
            <a:r>
              <a:rPr lang="en-US" altLang="zh-CN" sz="1800" baseline="-25000" dirty="0" smtClean="0">
                <a:solidFill>
                  <a:srgbClr val="00FF00"/>
                </a:solidFill>
                <a:latin typeface="微软雅黑" pitchFamily="34" charset="-122"/>
                <a:ea typeface="微软雅黑" pitchFamily="34" charset="-122"/>
              </a:rPr>
              <a:t>ct</a:t>
            </a:r>
            <a:r>
              <a:rPr lang="zh-CN" altLang="en-US" sz="1800" dirty="0" smtClean="0">
                <a:solidFill>
                  <a:schemeClr val="tx1"/>
                </a:solidFill>
                <a:latin typeface="微软雅黑" pitchFamily="34" charset="-122"/>
                <a:ea typeface="微软雅黑" pitchFamily="34" charset="-122"/>
              </a:rPr>
              <a:t>和</a:t>
            </a:r>
            <a:r>
              <a:rPr lang="en-US" altLang="zh-CN" sz="1800" dirty="0" smtClean="0">
                <a:solidFill>
                  <a:srgbClr val="00FF00"/>
                </a:solidFill>
                <a:latin typeface="微软雅黑" pitchFamily="34" charset="-122"/>
                <a:ea typeface="微软雅黑" pitchFamily="34" charset="-122"/>
              </a:rPr>
              <a:t>Q</a:t>
            </a:r>
            <a:r>
              <a:rPr lang="en-US" altLang="zh-CN" sz="1800" baseline="-25000" dirty="0" smtClean="0">
                <a:solidFill>
                  <a:srgbClr val="00FF00"/>
                </a:solidFill>
                <a:latin typeface="微软雅黑" pitchFamily="34" charset="-122"/>
                <a:ea typeface="微软雅黑" pitchFamily="34" charset="-122"/>
              </a:rPr>
              <a:t>dl</a:t>
            </a:r>
            <a:r>
              <a:rPr lang="zh-CN" altLang="en-US" sz="1800" dirty="0" smtClean="0">
                <a:solidFill>
                  <a:schemeClr val="tx1"/>
                </a:solidFill>
                <a:latin typeface="微软雅黑" pitchFamily="34" charset="-122"/>
                <a:ea typeface="微软雅黑" pitchFamily="34" charset="-122"/>
              </a:rPr>
              <a:t>应该</a:t>
            </a:r>
            <a:r>
              <a:rPr lang="zh-CN" altLang="en-US" sz="1800" b="1" dirty="0" smtClean="0">
                <a:solidFill>
                  <a:srgbClr val="FF0000"/>
                </a:solidFill>
                <a:latin typeface="微软雅黑" pitchFamily="34" charset="-122"/>
                <a:ea typeface="微软雅黑" pitchFamily="34" charset="-122"/>
              </a:rPr>
              <a:t>与金属直接连接</a:t>
            </a:r>
            <a:r>
              <a:rPr lang="zh-CN" altLang="en-US" sz="1800" dirty="0" smtClean="0">
                <a:solidFill>
                  <a:schemeClr val="tx1"/>
                </a:solidFill>
                <a:latin typeface="微软雅黑" pitchFamily="34" charset="-122"/>
                <a:ea typeface="微软雅黑" pitchFamily="34" charset="-122"/>
              </a:rPr>
              <a:t>，实现电荷迁移过程；</a:t>
            </a:r>
            <a:endParaRPr lang="en-US" altLang="zh-CN" sz="1800" dirty="0" smtClean="0">
              <a:solidFill>
                <a:schemeClr val="tx1"/>
              </a:solidFill>
              <a:latin typeface="微软雅黑" pitchFamily="34" charset="-122"/>
              <a:ea typeface="微软雅黑" pitchFamily="34" charset="-122"/>
            </a:endParaRPr>
          </a:p>
          <a:p>
            <a:pPr marL="514350" indent="-514350">
              <a:lnSpc>
                <a:spcPct val="150000"/>
              </a:lnSpc>
              <a:buFont typeface="+mj-ea"/>
              <a:buAutoNum type="circleNumDbPlain"/>
            </a:pPr>
            <a:r>
              <a:rPr lang="zh-CN" altLang="en-US" sz="1800" dirty="0" smtClean="0">
                <a:solidFill>
                  <a:schemeClr val="tx1"/>
                </a:solidFill>
                <a:latin typeface="微软雅黑" pitchFamily="34" charset="-122"/>
                <a:ea typeface="微软雅黑" pitchFamily="34" charset="-122"/>
              </a:rPr>
              <a:t>腐蚀产物膜</a:t>
            </a:r>
            <a:r>
              <a:rPr lang="zh-CN" altLang="en-US" sz="1800" b="1" dirty="0" smtClean="0">
                <a:solidFill>
                  <a:srgbClr val="FF0000"/>
                </a:solidFill>
                <a:latin typeface="微软雅黑" pitchFamily="34" charset="-122"/>
                <a:ea typeface="微软雅黑" pitchFamily="34" charset="-122"/>
              </a:rPr>
              <a:t>无电子迁移过程</a:t>
            </a:r>
            <a:r>
              <a:rPr lang="zh-CN" altLang="en-US" sz="1800" dirty="0" smtClean="0">
                <a:solidFill>
                  <a:schemeClr val="tx1"/>
                </a:solidFill>
                <a:latin typeface="微软雅黑" pitchFamily="34" charset="-122"/>
                <a:ea typeface="微软雅黑" pitchFamily="34" charset="-122"/>
              </a:rPr>
              <a:t>，不能直接连接金属；</a:t>
            </a:r>
            <a:endParaRPr lang="en-US" altLang="zh-CN" sz="1800" dirty="0" smtClean="0">
              <a:solidFill>
                <a:schemeClr val="tx1"/>
              </a:solidFill>
              <a:latin typeface="微软雅黑" pitchFamily="34" charset="-122"/>
              <a:ea typeface="微软雅黑" pitchFamily="34" charset="-122"/>
            </a:endParaRPr>
          </a:p>
        </p:txBody>
      </p:sp>
      <p:sp>
        <p:nvSpPr>
          <p:cNvPr id="18" name="椭圆 17"/>
          <p:cNvSpPr/>
          <p:nvPr/>
        </p:nvSpPr>
        <p:spPr bwMode="auto">
          <a:xfrm>
            <a:off x="1115616" y="617268"/>
            <a:ext cx="792088" cy="122413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9" name="椭圆 18"/>
          <p:cNvSpPr/>
          <p:nvPr/>
        </p:nvSpPr>
        <p:spPr bwMode="auto">
          <a:xfrm>
            <a:off x="2555776" y="617268"/>
            <a:ext cx="792088" cy="1224136"/>
          </a:xfrm>
          <a:prstGeom prst="ellipse">
            <a:avLst/>
          </a:prstGeom>
          <a:no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0" name="灯片编号占位符 19"/>
          <p:cNvSpPr>
            <a:spLocks noGrp="1"/>
          </p:cNvSpPr>
          <p:nvPr>
            <p:ph type="sldNum" sz="quarter" idx="12"/>
          </p:nvPr>
        </p:nvSpPr>
        <p:spPr>
          <a:xfrm>
            <a:off x="8501090" y="6400800"/>
            <a:ext cx="642910" cy="457200"/>
          </a:xfrm>
        </p:spPr>
        <p:txBody>
          <a:bodyPr/>
          <a:lstStyle/>
          <a:p>
            <a:pPr>
              <a:defRPr/>
            </a:pPr>
            <a:fld id="{705EF948-7358-4CA2-B872-583E31FB6E6A}" type="slidenum">
              <a:rPr lang="zh-CN" altLang="en-US" smtClean="0"/>
              <a:pPr>
                <a:defRPr/>
              </a:pPr>
              <a:t>42</a:t>
            </a:fld>
            <a:endParaRPr lang="en-US" altLang="zh-CN" dirty="0"/>
          </a:p>
        </p:txBody>
      </p:sp>
      <p:sp>
        <p:nvSpPr>
          <p:cNvPr id="23" name="矩形 22"/>
          <p:cNvSpPr/>
          <p:nvPr/>
        </p:nvSpPr>
        <p:spPr>
          <a:xfrm>
            <a:off x="142844" y="1"/>
            <a:ext cx="3658374" cy="581057"/>
          </a:xfrm>
          <a:prstGeom prst="rect">
            <a:avLst/>
          </a:prstGeom>
        </p:spPr>
        <p:txBody>
          <a:bodyPr wrap="square">
            <a:spAutoFit/>
          </a:bodyPr>
          <a:lstStyle/>
          <a:p>
            <a:pPr>
              <a:lnSpc>
                <a:spcPct val="150000"/>
              </a:lnSpc>
            </a:pPr>
            <a:r>
              <a:rPr lang="en-US" altLang="zh-CN" sz="2400" b="1" dirty="0" smtClean="0">
                <a:solidFill>
                  <a:srgbClr val="FFFF00"/>
                </a:solidFill>
                <a:latin typeface="微软雅黑" pitchFamily="34" charset="-122"/>
                <a:ea typeface="微软雅黑" pitchFamily="34" charset="-122"/>
              </a:rPr>
              <a:t>5. </a:t>
            </a:r>
            <a:r>
              <a:rPr lang="zh-CN" altLang="en-US" sz="2400" b="1" dirty="0" smtClean="0">
                <a:solidFill>
                  <a:srgbClr val="FFFF00"/>
                </a:solidFill>
                <a:latin typeface="微软雅黑" pitchFamily="34" charset="-122"/>
                <a:ea typeface="微软雅黑" pitchFamily="34" charset="-122"/>
              </a:rPr>
              <a:t>带锈钢铁</a:t>
            </a:r>
            <a:r>
              <a:rPr lang="en-US" altLang="zh-CN" sz="2400" b="1" dirty="0" smtClean="0">
                <a:solidFill>
                  <a:srgbClr val="FFFF00"/>
                </a:solidFill>
                <a:latin typeface="微软雅黑" pitchFamily="34" charset="-122"/>
                <a:ea typeface="微软雅黑" pitchFamily="34" charset="-122"/>
              </a:rPr>
              <a:t>/</a:t>
            </a:r>
            <a:r>
              <a:rPr lang="zh-CN" altLang="en-US" sz="2400" b="1" dirty="0" smtClean="0">
                <a:solidFill>
                  <a:srgbClr val="FFFF00"/>
                </a:solidFill>
                <a:latin typeface="微软雅黑" pitchFamily="34" charset="-122"/>
                <a:ea typeface="微软雅黑" pitchFamily="34" charset="-122"/>
              </a:rPr>
              <a:t>海水体系</a:t>
            </a:r>
            <a:endParaRPr lang="en-US" altLang="zh-CN" sz="2400" b="1" dirty="0" smtClean="0">
              <a:solidFill>
                <a:srgbClr val="FFFF00"/>
              </a:solidFill>
              <a:latin typeface="微软雅黑" pitchFamily="34" charset="-122"/>
              <a:ea typeface="微软雅黑" pitchFamily="34" charset="-122"/>
            </a:endParaRPr>
          </a:p>
        </p:txBody>
      </p:sp>
      <p:sp>
        <p:nvSpPr>
          <p:cNvPr id="24" name="矩形 23"/>
          <p:cNvSpPr/>
          <p:nvPr/>
        </p:nvSpPr>
        <p:spPr>
          <a:xfrm>
            <a:off x="4214810" y="2714620"/>
            <a:ext cx="4572000" cy="1015663"/>
          </a:xfrm>
          <a:prstGeom prst="rect">
            <a:avLst/>
          </a:prstGeom>
        </p:spPr>
        <p:txBody>
          <a:bodyPr>
            <a:spAutoFit/>
          </a:bodyPr>
          <a:lstStyle/>
          <a:p>
            <a:pPr lvl="0" algn="ctr" eaLnBrk="0" hangingPunct="0">
              <a:lnSpc>
                <a:spcPct val="150000"/>
              </a:lnSpc>
              <a:spcBef>
                <a:spcPct val="20000"/>
              </a:spcBef>
              <a:buClr>
                <a:schemeClr val="accent2"/>
              </a:buClr>
              <a:buSzPct val="80000"/>
              <a:defRPr/>
            </a:pPr>
            <a:r>
              <a:rPr lang="en-US" altLang="zh-CN" sz="2000" b="1" kern="0" dirty="0" smtClean="0">
                <a:solidFill>
                  <a:srgbClr val="FFFF00"/>
                </a:solidFill>
                <a:latin typeface="微软雅黑" pitchFamily="34" charset="-122"/>
                <a:ea typeface="微软雅黑" pitchFamily="34" charset="-122"/>
              </a:rPr>
              <a:t>6. </a:t>
            </a:r>
            <a:r>
              <a:rPr lang="zh-CN" altLang="en-US" sz="2000" b="1" kern="0" dirty="0" smtClean="0">
                <a:solidFill>
                  <a:srgbClr val="FFFF00"/>
                </a:solidFill>
                <a:latin typeface="微软雅黑" pitchFamily="34" charset="-122"/>
                <a:ea typeface="微软雅黑" pitchFamily="34" charset="-122"/>
              </a:rPr>
              <a:t>中性溶液中</a:t>
            </a:r>
            <a:r>
              <a:rPr lang="en-US" sz="2000" b="1" kern="0" dirty="0" smtClean="0">
                <a:solidFill>
                  <a:srgbClr val="FFFF00"/>
                </a:solidFill>
                <a:latin typeface="微软雅黑" pitchFamily="34" charset="-122"/>
                <a:ea typeface="微软雅黑" pitchFamily="34" charset="-122"/>
              </a:rPr>
              <a:t>X-70</a:t>
            </a:r>
            <a:r>
              <a:rPr lang="zh-CN" altLang="en-US" sz="2000" b="1" kern="0" dirty="0" smtClean="0">
                <a:solidFill>
                  <a:srgbClr val="FFFF00"/>
                </a:solidFill>
                <a:latin typeface="微软雅黑" pitchFamily="34" charset="-122"/>
                <a:ea typeface="微软雅黑" pitchFamily="34" charset="-122"/>
              </a:rPr>
              <a:t>钢的腐蚀产物沉积对随后阴阳极反应的影响</a:t>
            </a:r>
            <a:endParaRPr lang="en-US" altLang="zh-CN" sz="2000" kern="0" dirty="0" smtClean="0">
              <a:solidFill>
                <a:srgbClr val="FFFF00"/>
              </a:solidFill>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lide(fromBottom)">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lide(fromBottom)">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lide(fromBottom)">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Bottom)">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lide(fromBottom)">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slide(fromBottom)">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lide(fromBottom)">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slide(fromBottom)">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0" grpId="0" animBg="1"/>
      <p:bldP spid="14" grpId="0" animBg="1"/>
      <p:bldP spid="16" grpId="0"/>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57654" y="3500438"/>
            <a:ext cx="4786346" cy="3143272"/>
          </a:xfrm>
        </p:spPr>
        <p:txBody>
          <a:bodyPr/>
          <a:lstStyle/>
          <a:p>
            <a:pPr marL="354013" indent="0">
              <a:lnSpc>
                <a:spcPct val="150000"/>
              </a:lnSpc>
              <a:buNone/>
            </a:pPr>
            <a:r>
              <a:rPr lang="zh-CN" altLang="en-US" sz="1600" dirty="0" smtClean="0">
                <a:latin typeface="微软雅黑" pitchFamily="34" charset="-122"/>
                <a:ea typeface="微软雅黑" pitchFamily="34" charset="-122"/>
              </a:rPr>
              <a:t>其中，</a:t>
            </a:r>
            <a:r>
              <a:rPr lang="en-US" sz="1600" dirty="0" smtClean="0">
                <a:latin typeface="微软雅黑" pitchFamily="34" charset="-122"/>
                <a:ea typeface="微软雅黑" pitchFamily="34" charset="-122"/>
              </a:rPr>
              <a:t>R</a:t>
            </a:r>
            <a:r>
              <a:rPr lang="en-US" sz="1600" baseline="-25000" dirty="0" smtClean="0">
                <a:latin typeface="微软雅黑" pitchFamily="34" charset="-122"/>
                <a:ea typeface="微软雅黑" pitchFamily="34" charset="-122"/>
              </a:rPr>
              <a:t>s</a:t>
            </a:r>
            <a:r>
              <a:rPr lang="zh-CN" altLang="en-US" sz="1600" dirty="0" smtClean="0">
                <a:latin typeface="微软雅黑" pitchFamily="34" charset="-122"/>
                <a:ea typeface="微软雅黑" pitchFamily="34" charset="-122"/>
              </a:rPr>
              <a:t>，</a:t>
            </a:r>
            <a:r>
              <a:rPr lang="en-US" sz="1600" dirty="0" err="1" smtClean="0">
                <a:latin typeface="微软雅黑" pitchFamily="34" charset="-122"/>
                <a:ea typeface="微软雅黑" pitchFamily="34" charset="-122"/>
              </a:rPr>
              <a:t>R</a:t>
            </a:r>
            <a:r>
              <a:rPr lang="en-US" sz="1600" baseline="-25000" dirty="0" err="1" smtClean="0">
                <a:latin typeface="微软雅黑" pitchFamily="34" charset="-122"/>
                <a:ea typeface="微软雅黑" pitchFamily="34" charset="-122"/>
              </a:rPr>
              <a:t>rust</a:t>
            </a:r>
            <a:r>
              <a:rPr lang="zh-CN" altLang="en-US" sz="1600" dirty="0" smtClean="0">
                <a:latin typeface="微软雅黑" pitchFamily="34" charset="-122"/>
                <a:ea typeface="微软雅黑" pitchFamily="34" charset="-122"/>
              </a:rPr>
              <a:t>，</a:t>
            </a:r>
            <a:r>
              <a:rPr lang="en-US" sz="1600" dirty="0" smtClean="0">
                <a:latin typeface="微软雅黑" pitchFamily="34" charset="-122"/>
                <a:ea typeface="微软雅黑" pitchFamily="34" charset="-122"/>
              </a:rPr>
              <a:t>R</a:t>
            </a:r>
            <a:r>
              <a:rPr lang="en-US" sz="1600" baseline="-25000" dirty="0" smtClean="0">
                <a:latin typeface="微软雅黑" pitchFamily="34" charset="-122"/>
                <a:ea typeface="微软雅黑" pitchFamily="34" charset="-122"/>
              </a:rPr>
              <a:t>ct</a:t>
            </a:r>
            <a:r>
              <a:rPr lang="zh-CN" altLang="en-US" sz="1600" dirty="0" smtClean="0">
                <a:latin typeface="微软雅黑" pitchFamily="34" charset="-122"/>
                <a:ea typeface="微软雅黑" pitchFamily="34" charset="-122"/>
              </a:rPr>
              <a:t>分别代表溶液电阻，</a:t>
            </a:r>
            <a:r>
              <a:rPr lang="zh-CN" altLang="en-US" sz="1600" dirty="0" smtClean="0">
                <a:solidFill>
                  <a:srgbClr val="FFC000"/>
                </a:solidFill>
                <a:latin typeface="微软雅黑" pitchFamily="34" charset="-122"/>
                <a:ea typeface="微软雅黑" pitchFamily="34" charset="-122"/>
              </a:rPr>
              <a:t>锈层电阻</a:t>
            </a:r>
            <a:r>
              <a:rPr lang="zh-CN" altLang="en-US" sz="1600" dirty="0" smtClean="0">
                <a:latin typeface="微软雅黑" pitchFamily="34" charset="-122"/>
                <a:ea typeface="微软雅黑" pitchFamily="34" charset="-122"/>
              </a:rPr>
              <a:t>和电荷转移电阻；常相位角元件</a:t>
            </a:r>
            <a:r>
              <a:rPr lang="en-US" sz="1600" dirty="0" err="1" smtClean="0">
                <a:solidFill>
                  <a:srgbClr val="FFC000"/>
                </a:solidFill>
                <a:latin typeface="微软雅黑" pitchFamily="34" charset="-122"/>
                <a:ea typeface="微软雅黑" pitchFamily="34" charset="-122"/>
              </a:rPr>
              <a:t>Q</a:t>
            </a:r>
            <a:r>
              <a:rPr lang="en-US" sz="1600" baseline="-25000" dirty="0" err="1" smtClean="0">
                <a:solidFill>
                  <a:srgbClr val="FFC000"/>
                </a:solidFill>
                <a:latin typeface="微软雅黑" pitchFamily="34" charset="-122"/>
                <a:ea typeface="微软雅黑" pitchFamily="34" charset="-122"/>
              </a:rPr>
              <a:t>p</a:t>
            </a:r>
            <a:r>
              <a:rPr lang="zh-CN" altLang="en-US" sz="1600" dirty="0" smtClean="0">
                <a:latin typeface="微软雅黑" pitchFamily="34" charset="-122"/>
                <a:ea typeface="微软雅黑" pitchFamily="34" charset="-122"/>
              </a:rPr>
              <a:t>，</a:t>
            </a:r>
            <a:r>
              <a:rPr lang="en-US" sz="1600" dirty="0" err="1" smtClean="0">
                <a:solidFill>
                  <a:srgbClr val="FFC000"/>
                </a:solidFill>
                <a:latin typeface="微软雅黑" pitchFamily="34" charset="-122"/>
                <a:ea typeface="微软雅黑" pitchFamily="34" charset="-122"/>
              </a:rPr>
              <a:t>Q</a:t>
            </a:r>
            <a:r>
              <a:rPr lang="en-US" sz="1600" baseline="-25000" dirty="0" err="1" smtClean="0">
                <a:solidFill>
                  <a:srgbClr val="FFC000"/>
                </a:solidFill>
                <a:latin typeface="微软雅黑" pitchFamily="34" charset="-122"/>
                <a:ea typeface="微软雅黑" pitchFamily="34" charset="-122"/>
              </a:rPr>
              <a:t>rust</a:t>
            </a:r>
            <a:r>
              <a:rPr lang="zh-CN" altLang="en-US" sz="1600" dirty="0" smtClean="0">
                <a:latin typeface="微软雅黑" pitchFamily="34" charset="-122"/>
                <a:ea typeface="微软雅黑" pitchFamily="34" charset="-122"/>
              </a:rPr>
              <a:t>和</a:t>
            </a:r>
            <a:r>
              <a:rPr lang="en-US" sz="1600" dirty="0" smtClean="0">
                <a:latin typeface="微软雅黑" pitchFamily="34" charset="-122"/>
                <a:ea typeface="微软雅黑" pitchFamily="34" charset="-122"/>
              </a:rPr>
              <a:t>Q</a:t>
            </a:r>
            <a:r>
              <a:rPr lang="en-US" sz="1600" baseline="-25000" dirty="0" smtClean="0">
                <a:latin typeface="微软雅黑" pitchFamily="34" charset="-122"/>
                <a:ea typeface="微软雅黑" pitchFamily="34" charset="-122"/>
              </a:rPr>
              <a:t>dl</a:t>
            </a:r>
            <a:r>
              <a:rPr lang="zh-CN" altLang="en-US" sz="1600" dirty="0" smtClean="0">
                <a:latin typeface="微软雅黑" pitchFamily="34" charset="-122"/>
                <a:ea typeface="微软雅黑" pitchFamily="34" charset="-122"/>
              </a:rPr>
              <a:t>分别代表高频相移电容，锈层电容和双电层电容；</a:t>
            </a:r>
            <a:r>
              <a:rPr lang="en-US" sz="1600" b="1" dirty="0" smtClean="0">
                <a:solidFill>
                  <a:srgbClr val="FFC000"/>
                </a:solidFill>
                <a:latin typeface="微软雅黑" pitchFamily="34" charset="-122"/>
                <a:ea typeface="微软雅黑" pitchFamily="34" charset="-122"/>
              </a:rPr>
              <a:t>Z</a:t>
            </a:r>
            <a:r>
              <a:rPr lang="en-US" sz="1600" b="1" baseline="-25000" dirty="0" smtClean="0">
                <a:solidFill>
                  <a:srgbClr val="FFC000"/>
                </a:solidFill>
                <a:latin typeface="微软雅黑" pitchFamily="34" charset="-122"/>
                <a:ea typeface="微软雅黑" pitchFamily="34" charset="-122"/>
              </a:rPr>
              <a:t>W</a:t>
            </a:r>
            <a:r>
              <a:rPr lang="zh-CN" altLang="en-US" sz="1600" b="1" dirty="0" smtClean="0">
                <a:solidFill>
                  <a:srgbClr val="FFC000"/>
                </a:solidFill>
                <a:latin typeface="微软雅黑" pitchFamily="34" charset="-122"/>
                <a:ea typeface="微软雅黑" pitchFamily="34" charset="-122"/>
              </a:rPr>
              <a:t>为锈层扩散阻抗</a:t>
            </a:r>
            <a:r>
              <a:rPr lang="en-US" altLang="zh-CN" sz="1600" b="1" dirty="0" smtClean="0">
                <a:solidFill>
                  <a:srgbClr val="FFC000"/>
                </a:solidFill>
                <a:latin typeface="微软雅黑" pitchFamily="34" charset="-122"/>
                <a:ea typeface="微软雅黑" pitchFamily="34" charset="-122"/>
              </a:rPr>
              <a:t>;</a:t>
            </a:r>
          </a:p>
          <a:p>
            <a:pPr marL="719138" indent="-365125">
              <a:lnSpc>
                <a:spcPct val="150000"/>
              </a:lnSpc>
              <a:buClr>
                <a:srgbClr val="FB3B8D"/>
              </a:buClr>
              <a:buFont typeface="Wingdings" pitchFamily="2" charset="2"/>
              <a:buChar char="Ø"/>
            </a:pPr>
            <a:r>
              <a:rPr lang="en-US" sz="2000" b="1" dirty="0" err="1" smtClean="0">
                <a:solidFill>
                  <a:srgbClr val="00FF00"/>
                </a:solidFill>
                <a:latin typeface="微软雅黑" pitchFamily="34" charset="-122"/>
                <a:ea typeface="微软雅黑" pitchFamily="34" charset="-122"/>
              </a:rPr>
              <a:t>Q</a:t>
            </a:r>
            <a:r>
              <a:rPr lang="en-US" sz="2000" b="1" baseline="-25000" dirty="0" err="1" smtClean="0">
                <a:solidFill>
                  <a:srgbClr val="00FF00"/>
                </a:solidFill>
                <a:latin typeface="微软雅黑" pitchFamily="34" charset="-122"/>
                <a:ea typeface="微软雅黑" pitchFamily="34" charset="-122"/>
              </a:rPr>
              <a:t>p</a:t>
            </a:r>
            <a:r>
              <a:rPr lang="zh-CN" altLang="en-US" sz="2000" dirty="0" smtClean="0">
                <a:solidFill>
                  <a:srgbClr val="FFFF00"/>
                </a:solidFill>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为</a:t>
            </a:r>
            <a:r>
              <a:rPr lang="zh-CN" altLang="en-US" sz="2000" b="1" dirty="0" smtClean="0">
                <a:solidFill>
                  <a:srgbClr val="FF0000"/>
                </a:solidFill>
                <a:latin typeface="微软雅黑" pitchFamily="34" charset="-122"/>
                <a:ea typeface="微软雅黑" pitchFamily="34" charset="-122"/>
              </a:rPr>
              <a:t>仪器偏差</a:t>
            </a:r>
            <a:r>
              <a:rPr lang="zh-CN" altLang="en-US" sz="2000" dirty="0" smtClean="0">
                <a:solidFill>
                  <a:srgbClr val="FFFF00"/>
                </a:solidFill>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不应为电极过程响应；</a:t>
            </a:r>
            <a:endParaRPr lang="en-US" altLang="zh-CN" sz="2000" dirty="0" smtClean="0">
              <a:latin typeface="微软雅黑" pitchFamily="34" charset="-122"/>
              <a:ea typeface="微软雅黑" pitchFamily="34" charset="-122"/>
            </a:endParaRPr>
          </a:p>
          <a:p>
            <a:pPr marL="719138" indent="-365125">
              <a:lnSpc>
                <a:spcPct val="150000"/>
              </a:lnSpc>
              <a:buClr>
                <a:srgbClr val="FB3B8D"/>
              </a:buClr>
              <a:buFont typeface="Wingdings" pitchFamily="2" charset="2"/>
              <a:buChar char="Ø"/>
            </a:pPr>
            <a:r>
              <a:rPr lang="en-US" sz="2000" dirty="0" err="1" smtClean="0">
                <a:solidFill>
                  <a:srgbClr val="00FF00"/>
                </a:solidFill>
                <a:latin typeface="微软雅黑" pitchFamily="34" charset="-122"/>
                <a:ea typeface="微软雅黑" pitchFamily="34" charset="-122"/>
              </a:rPr>
              <a:t>R</a:t>
            </a:r>
            <a:r>
              <a:rPr lang="en-US" sz="2000" baseline="-25000" dirty="0" err="1" smtClean="0">
                <a:solidFill>
                  <a:srgbClr val="00FF00"/>
                </a:solidFill>
                <a:latin typeface="微软雅黑" pitchFamily="34" charset="-122"/>
                <a:ea typeface="微软雅黑" pitchFamily="34" charset="-122"/>
              </a:rPr>
              <a:t>rust</a:t>
            </a:r>
            <a:r>
              <a:rPr lang="zh-CN" altLang="en-US" sz="2000" dirty="0" smtClean="0">
                <a:latin typeface="微软雅黑" pitchFamily="34" charset="-122"/>
                <a:ea typeface="微软雅黑" pitchFamily="34" charset="-122"/>
              </a:rPr>
              <a:t>和</a:t>
            </a:r>
            <a:r>
              <a:rPr lang="en-US" sz="2000" dirty="0" err="1" smtClean="0">
                <a:solidFill>
                  <a:srgbClr val="00FF00"/>
                </a:solidFill>
                <a:latin typeface="微软雅黑" pitchFamily="34" charset="-122"/>
                <a:ea typeface="微软雅黑" pitchFamily="34" charset="-122"/>
              </a:rPr>
              <a:t>Q</a:t>
            </a:r>
            <a:r>
              <a:rPr lang="en-US" sz="2000" baseline="-25000" dirty="0" err="1" smtClean="0">
                <a:solidFill>
                  <a:srgbClr val="00FF00"/>
                </a:solidFill>
                <a:latin typeface="微软雅黑" pitchFamily="34" charset="-122"/>
                <a:ea typeface="微软雅黑" pitchFamily="34" charset="-122"/>
              </a:rPr>
              <a:t>rust</a:t>
            </a:r>
            <a:r>
              <a:rPr lang="zh-CN" altLang="en-US" sz="2000" dirty="0" smtClean="0">
                <a:latin typeface="微软雅黑" pitchFamily="34" charset="-122"/>
                <a:ea typeface="微软雅黑" pitchFamily="34" charset="-122"/>
              </a:rPr>
              <a:t>属性元件分离连接；</a:t>
            </a:r>
            <a:endParaRPr lang="en-US" altLang="zh-CN" sz="2000" b="1" dirty="0" smtClean="0">
              <a:solidFill>
                <a:srgbClr val="FFFF00"/>
              </a:solidFill>
              <a:latin typeface="微软雅黑" pitchFamily="34" charset="-122"/>
              <a:ea typeface="微软雅黑" pitchFamily="34" charset="-122"/>
            </a:endParaRPr>
          </a:p>
          <a:p>
            <a:pPr>
              <a:lnSpc>
                <a:spcPct val="150000"/>
              </a:lnSpc>
              <a:buNone/>
            </a:pPr>
            <a:endParaRPr lang="zh-CN" altLang="en-US" sz="2000" b="1" dirty="0">
              <a:solidFill>
                <a:srgbClr val="FFC000"/>
              </a:solidFill>
              <a:latin typeface="微软雅黑" pitchFamily="34" charset="-122"/>
              <a:ea typeface="微软雅黑" pitchFamily="34" charset="-122"/>
            </a:endParaRPr>
          </a:p>
        </p:txBody>
      </p:sp>
      <p:pic>
        <p:nvPicPr>
          <p:cNvPr id="4" name="图片 3" descr="图片3"/>
          <p:cNvPicPr/>
          <p:nvPr/>
        </p:nvPicPr>
        <p:blipFill>
          <a:blip r:embed="rId2" cstate="print"/>
          <a:srcRect l="-201" t="5817" r="1569"/>
          <a:stretch>
            <a:fillRect/>
          </a:stretch>
        </p:blipFill>
        <p:spPr bwMode="auto">
          <a:xfrm>
            <a:off x="357158" y="857232"/>
            <a:ext cx="3007681" cy="1928826"/>
          </a:xfrm>
          <a:prstGeom prst="rect">
            <a:avLst/>
          </a:prstGeom>
          <a:noFill/>
          <a:ln w="9525">
            <a:noFill/>
            <a:miter lim="800000"/>
            <a:headEnd/>
            <a:tailEnd/>
          </a:ln>
        </p:spPr>
      </p:pic>
      <p:pic>
        <p:nvPicPr>
          <p:cNvPr id="5" name="图片 4" descr="图片1"/>
          <p:cNvPicPr/>
          <p:nvPr/>
        </p:nvPicPr>
        <p:blipFill>
          <a:blip r:embed="rId3" cstate="print"/>
          <a:srcRect/>
          <a:stretch>
            <a:fillRect/>
          </a:stretch>
        </p:blipFill>
        <p:spPr bwMode="auto">
          <a:xfrm>
            <a:off x="142844" y="3857628"/>
            <a:ext cx="4083050" cy="2164080"/>
          </a:xfrm>
          <a:prstGeom prst="rect">
            <a:avLst/>
          </a:prstGeom>
          <a:solidFill>
            <a:srgbClr val="FFFFFF"/>
          </a:solidFill>
          <a:ln w="9525">
            <a:noFill/>
            <a:miter lim="800000"/>
            <a:headEnd/>
            <a:tailEnd/>
          </a:ln>
        </p:spPr>
      </p:pic>
      <p:sp>
        <p:nvSpPr>
          <p:cNvPr id="7" name="椭圆 47"/>
          <p:cNvSpPr>
            <a:spLocks noChangeArrowheads="1"/>
          </p:cNvSpPr>
          <p:nvPr/>
        </p:nvSpPr>
        <p:spPr bwMode="auto">
          <a:xfrm>
            <a:off x="1643042" y="2000239"/>
            <a:ext cx="1560488" cy="428629"/>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8" name="椭圆 47"/>
          <p:cNvSpPr>
            <a:spLocks noChangeArrowheads="1"/>
          </p:cNvSpPr>
          <p:nvPr/>
        </p:nvSpPr>
        <p:spPr bwMode="auto">
          <a:xfrm>
            <a:off x="1571604" y="4000504"/>
            <a:ext cx="928694" cy="571505"/>
          </a:xfrm>
          <a:prstGeom prst="ellipse">
            <a:avLst/>
          </a:prstGeom>
          <a:noFill/>
          <a:ln w="28575" algn="ctr">
            <a:solidFill>
              <a:srgbClr val="06FA52"/>
            </a:solidFill>
            <a:round/>
            <a:headEnd/>
            <a:tailEnd/>
          </a:ln>
        </p:spPr>
        <p:txBody>
          <a:bodyPr wrap="none" anchor="ctr"/>
          <a:lstStyle/>
          <a:p>
            <a:endParaRPr lang="zh-CN" altLang="en-US">
              <a:ea typeface="楷体_GB2312" pitchFamily="49" charset="-122"/>
            </a:endParaRPr>
          </a:p>
        </p:txBody>
      </p:sp>
      <p:sp>
        <p:nvSpPr>
          <p:cNvPr id="10" name="椭圆 47"/>
          <p:cNvSpPr>
            <a:spLocks noChangeArrowheads="1"/>
          </p:cNvSpPr>
          <p:nvPr/>
        </p:nvSpPr>
        <p:spPr bwMode="auto">
          <a:xfrm>
            <a:off x="1000100" y="5643578"/>
            <a:ext cx="714380" cy="428629"/>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1" name="椭圆 47"/>
          <p:cNvSpPr>
            <a:spLocks noChangeArrowheads="1"/>
          </p:cNvSpPr>
          <p:nvPr/>
        </p:nvSpPr>
        <p:spPr bwMode="auto">
          <a:xfrm>
            <a:off x="1071538" y="1714487"/>
            <a:ext cx="642941" cy="428629"/>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2" name="椭圆 47"/>
          <p:cNvSpPr>
            <a:spLocks noChangeArrowheads="1"/>
          </p:cNvSpPr>
          <p:nvPr/>
        </p:nvSpPr>
        <p:spPr bwMode="auto">
          <a:xfrm>
            <a:off x="1785918" y="4572007"/>
            <a:ext cx="857256" cy="285753"/>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3" name="灯片编号占位符 12"/>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43</a:t>
            </a:fld>
            <a:endParaRPr lang="en-US" altLang="zh-CN" dirty="0"/>
          </a:p>
        </p:txBody>
      </p:sp>
      <p:sp>
        <p:nvSpPr>
          <p:cNvPr id="14" name="椭圆 47"/>
          <p:cNvSpPr>
            <a:spLocks noChangeArrowheads="1"/>
          </p:cNvSpPr>
          <p:nvPr/>
        </p:nvSpPr>
        <p:spPr bwMode="auto">
          <a:xfrm>
            <a:off x="1417580" y="857232"/>
            <a:ext cx="642941" cy="428629"/>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5" name="矩形 14"/>
          <p:cNvSpPr/>
          <p:nvPr/>
        </p:nvSpPr>
        <p:spPr>
          <a:xfrm>
            <a:off x="357158" y="0"/>
            <a:ext cx="3015569" cy="581057"/>
          </a:xfrm>
          <a:prstGeom prst="rect">
            <a:avLst/>
          </a:prstGeom>
        </p:spPr>
        <p:txBody>
          <a:bodyPr wrap="none">
            <a:spAutoFit/>
          </a:bodyPr>
          <a:lstStyle/>
          <a:p>
            <a:pPr>
              <a:lnSpc>
                <a:spcPct val="150000"/>
              </a:lnSpc>
              <a:buNone/>
            </a:pPr>
            <a:r>
              <a:rPr lang="en-US" altLang="zh-CN" sz="2400" b="1" dirty="0" smtClean="0">
                <a:solidFill>
                  <a:srgbClr val="FFFF00"/>
                </a:solidFill>
                <a:latin typeface="微软雅黑" pitchFamily="34" charset="-122"/>
                <a:ea typeface="微软雅黑" pitchFamily="34" charset="-122"/>
              </a:rPr>
              <a:t>7. </a:t>
            </a:r>
            <a:r>
              <a:rPr lang="zh-CN" altLang="en-US" sz="2400" b="1" dirty="0" smtClean="0">
                <a:solidFill>
                  <a:srgbClr val="FFFF00"/>
                </a:solidFill>
                <a:latin typeface="微软雅黑" pitchFamily="34" charset="-122"/>
                <a:ea typeface="微软雅黑" pitchFamily="34" charset="-122"/>
              </a:rPr>
              <a:t>海水中铝合金腐蚀</a:t>
            </a:r>
            <a:endParaRPr lang="en-US" altLang="zh-CN" sz="2400" b="1" dirty="0" smtClean="0">
              <a:solidFill>
                <a:srgbClr val="FFFF00"/>
              </a:solidFill>
              <a:latin typeface="微软雅黑" pitchFamily="34" charset="-122"/>
              <a:ea typeface="微软雅黑" pitchFamily="34" charset="-122"/>
            </a:endParaRPr>
          </a:p>
        </p:txBody>
      </p:sp>
      <p:sp>
        <p:nvSpPr>
          <p:cNvPr id="16" name="矩形 15"/>
          <p:cNvSpPr/>
          <p:nvPr/>
        </p:nvSpPr>
        <p:spPr>
          <a:xfrm>
            <a:off x="3428992" y="714356"/>
            <a:ext cx="5572164" cy="1754326"/>
          </a:xfrm>
          <a:prstGeom prst="rect">
            <a:avLst/>
          </a:prstGeom>
        </p:spPr>
        <p:txBody>
          <a:bodyPr wrap="square">
            <a:spAutoFit/>
          </a:bodyPr>
          <a:lstStyle/>
          <a:p>
            <a:pPr marL="625475" indent="-271463">
              <a:lnSpc>
                <a:spcPct val="150000"/>
              </a:lnSpc>
              <a:buClr>
                <a:srgbClr val="CC00FF"/>
              </a:buClr>
              <a:buFont typeface="Wingdings" pitchFamily="2" charset="2"/>
              <a:buChar char="Ø"/>
            </a:pPr>
            <a:r>
              <a:rPr lang="en-US" altLang="zh-CN" sz="1800" dirty="0" err="1" smtClean="0">
                <a:solidFill>
                  <a:srgbClr val="00FF00"/>
                </a:solidFill>
                <a:latin typeface="微软雅黑" pitchFamily="34" charset="-122"/>
                <a:ea typeface="微软雅黑" pitchFamily="34" charset="-122"/>
              </a:rPr>
              <a:t>R</a:t>
            </a:r>
            <a:r>
              <a:rPr lang="en-US" altLang="zh-CN" sz="1800" baseline="-25000" dirty="0" err="1" smtClean="0">
                <a:solidFill>
                  <a:srgbClr val="00FF00"/>
                </a:solidFill>
                <a:latin typeface="微软雅黑" pitchFamily="34" charset="-122"/>
                <a:ea typeface="微软雅黑" pitchFamily="34" charset="-122"/>
              </a:rPr>
              <a:t>pit</a:t>
            </a:r>
            <a:r>
              <a:rPr lang="zh-CN" altLang="en-US" sz="1800" dirty="0" smtClean="0">
                <a:solidFill>
                  <a:schemeClr val="tx1"/>
                </a:solidFill>
                <a:latin typeface="微软雅黑" pitchFamily="34" charset="-122"/>
                <a:ea typeface="微软雅黑" pitchFamily="34" charset="-122"/>
              </a:rPr>
              <a:t>属于氧化还原反应，</a:t>
            </a:r>
            <a:r>
              <a:rPr lang="zh-CN" altLang="en-US" sz="1800" b="1" dirty="0" smtClean="0">
                <a:solidFill>
                  <a:srgbClr val="FF0000"/>
                </a:solidFill>
                <a:latin typeface="微软雅黑" pitchFamily="34" charset="-122"/>
                <a:ea typeface="微软雅黑" pitchFamily="34" charset="-122"/>
              </a:rPr>
              <a:t>应连接于金属表面</a:t>
            </a:r>
            <a:r>
              <a:rPr lang="zh-CN" altLang="en-US" sz="1800" dirty="0" smtClean="0">
                <a:solidFill>
                  <a:srgbClr val="FFFF00"/>
                </a:solidFill>
                <a:latin typeface="微软雅黑" pitchFamily="34" charset="-122"/>
                <a:ea typeface="微软雅黑" pitchFamily="34" charset="-122"/>
              </a:rPr>
              <a:t>；</a:t>
            </a:r>
            <a:endParaRPr lang="en-US" altLang="zh-CN" sz="1800" dirty="0" smtClean="0">
              <a:solidFill>
                <a:srgbClr val="FFFF00"/>
              </a:solidFill>
              <a:latin typeface="微软雅黑" pitchFamily="34" charset="-122"/>
              <a:ea typeface="微软雅黑" pitchFamily="34" charset="-122"/>
            </a:endParaRPr>
          </a:p>
          <a:p>
            <a:pPr marL="625475" indent="-271463">
              <a:lnSpc>
                <a:spcPct val="150000"/>
              </a:lnSpc>
              <a:buClr>
                <a:srgbClr val="CC00FF"/>
              </a:buClr>
              <a:buFont typeface="Wingdings" pitchFamily="2" charset="2"/>
              <a:buChar char="Ø"/>
            </a:pPr>
            <a:r>
              <a:rPr lang="en-US" altLang="zh-CN" sz="1800" dirty="0" err="1" smtClean="0">
                <a:solidFill>
                  <a:srgbClr val="00FF00"/>
                </a:solidFill>
                <a:latin typeface="微软雅黑" pitchFamily="34" charset="-122"/>
                <a:ea typeface="微软雅黑" pitchFamily="34" charset="-122"/>
              </a:rPr>
              <a:t>R</a:t>
            </a:r>
            <a:r>
              <a:rPr lang="en-US" altLang="zh-CN" sz="1800" baseline="-25000" dirty="0" err="1" smtClean="0">
                <a:solidFill>
                  <a:srgbClr val="00FF00"/>
                </a:solidFill>
                <a:latin typeface="微软雅黑" pitchFamily="34" charset="-122"/>
                <a:ea typeface="微软雅黑" pitchFamily="34" charset="-122"/>
              </a:rPr>
              <a:t>pit</a:t>
            </a:r>
            <a:r>
              <a:rPr lang="zh-CN" altLang="en-US" sz="1800" dirty="0" smtClean="0">
                <a:solidFill>
                  <a:schemeClr val="tx1"/>
                </a:solidFill>
                <a:latin typeface="微软雅黑" pitchFamily="34" charset="-122"/>
                <a:ea typeface="微软雅黑" pitchFamily="34" charset="-122"/>
              </a:rPr>
              <a:t>和</a:t>
            </a:r>
            <a:r>
              <a:rPr lang="en-US" altLang="zh-CN" sz="1800" dirty="0" smtClean="0">
                <a:solidFill>
                  <a:srgbClr val="00FF00"/>
                </a:solidFill>
                <a:latin typeface="微软雅黑" pitchFamily="34" charset="-122"/>
                <a:ea typeface="微软雅黑" pitchFamily="34" charset="-122"/>
              </a:rPr>
              <a:t>R</a:t>
            </a:r>
            <a:r>
              <a:rPr lang="en-US" altLang="zh-CN" sz="1800" baseline="-25000" dirty="0" smtClean="0">
                <a:solidFill>
                  <a:srgbClr val="00FF00"/>
                </a:solidFill>
                <a:latin typeface="微软雅黑" pitchFamily="34" charset="-122"/>
                <a:ea typeface="微软雅黑" pitchFamily="34" charset="-122"/>
              </a:rPr>
              <a:t>ct</a:t>
            </a:r>
            <a:r>
              <a:rPr lang="zh-CN" altLang="en-US" sz="1800" dirty="0" smtClean="0">
                <a:solidFill>
                  <a:schemeClr val="tx1"/>
                </a:solidFill>
                <a:latin typeface="微软雅黑" pitchFamily="34" charset="-122"/>
                <a:ea typeface="微软雅黑" pitchFamily="34" charset="-122"/>
              </a:rPr>
              <a:t>如何进行串联电荷迁移</a:t>
            </a:r>
            <a:r>
              <a:rPr lang="zh-CN" altLang="en-US" sz="1800" b="1" dirty="0" smtClean="0">
                <a:solidFill>
                  <a:srgbClr val="FF0000"/>
                </a:solidFill>
                <a:latin typeface="微软雅黑" pitchFamily="34" charset="-122"/>
                <a:ea typeface="微软雅黑" pitchFamily="34" charset="-122"/>
              </a:rPr>
              <a:t>？</a:t>
            </a:r>
            <a:endParaRPr lang="en-US" altLang="zh-CN" sz="1800" b="1" dirty="0" smtClean="0">
              <a:solidFill>
                <a:srgbClr val="FF0000"/>
              </a:solidFill>
              <a:latin typeface="微软雅黑" pitchFamily="34" charset="-122"/>
              <a:ea typeface="微软雅黑" pitchFamily="34" charset="-122"/>
            </a:endParaRPr>
          </a:p>
          <a:p>
            <a:pPr marL="625475" indent="-271463">
              <a:lnSpc>
                <a:spcPct val="150000"/>
              </a:lnSpc>
              <a:buClr>
                <a:srgbClr val="CC00FF"/>
              </a:buClr>
              <a:buFont typeface="Wingdings" pitchFamily="2" charset="2"/>
              <a:buChar char="Ø"/>
            </a:pPr>
            <a:r>
              <a:rPr lang="en-US" altLang="zh-CN" sz="1800" dirty="0" err="1" smtClean="0">
                <a:solidFill>
                  <a:srgbClr val="00FF00"/>
                </a:solidFill>
                <a:latin typeface="微软雅黑" pitchFamily="34" charset="-122"/>
                <a:ea typeface="微软雅黑" pitchFamily="34" charset="-122"/>
              </a:rPr>
              <a:t>R</a:t>
            </a:r>
            <a:r>
              <a:rPr lang="en-US" altLang="zh-CN" sz="1800" baseline="-25000" dirty="0" err="1" smtClean="0">
                <a:solidFill>
                  <a:srgbClr val="00FF00"/>
                </a:solidFill>
                <a:latin typeface="微软雅黑" pitchFamily="34" charset="-122"/>
                <a:ea typeface="微软雅黑" pitchFamily="34" charset="-122"/>
              </a:rPr>
              <a:t>f</a:t>
            </a:r>
            <a:r>
              <a:rPr lang="zh-CN" altLang="en-US" sz="1800" dirty="0" smtClean="0">
                <a:solidFill>
                  <a:schemeClr val="tx1"/>
                </a:solidFill>
                <a:latin typeface="微软雅黑" pitchFamily="34" charset="-122"/>
                <a:ea typeface="微软雅黑" pitchFamily="34" charset="-122"/>
              </a:rPr>
              <a:t>无孔隙不渗水，右方过程不存在；</a:t>
            </a:r>
            <a:r>
              <a:rPr lang="en-US" altLang="zh-CN" sz="1800" dirty="0" err="1" smtClean="0">
                <a:solidFill>
                  <a:srgbClr val="00FF00"/>
                </a:solidFill>
                <a:latin typeface="微软雅黑" pitchFamily="34" charset="-122"/>
                <a:ea typeface="微软雅黑" pitchFamily="34" charset="-122"/>
              </a:rPr>
              <a:t>Q</a:t>
            </a:r>
            <a:r>
              <a:rPr lang="en-US" altLang="zh-CN" sz="1800" baseline="-25000" dirty="0" err="1" smtClean="0">
                <a:solidFill>
                  <a:srgbClr val="00FF00"/>
                </a:solidFill>
                <a:latin typeface="微软雅黑" pitchFamily="34" charset="-122"/>
                <a:ea typeface="微软雅黑" pitchFamily="34" charset="-122"/>
              </a:rPr>
              <a:t>f</a:t>
            </a:r>
            <a:r>
              <a:rPr lang="zh-CN" altLang="en-US" sz="1800" dirty="0" smtClean="0">
                <a:solidFill>
                  <a:schemeClr val="tx1"/>
                </a:solidFill>
                <a:latin typeface="微软雅黑" pitchFamily="34" charset="-122"/>
                <a:ea typeface="微软雅黑" pitchFamily="34" charset="-122"/>
              </a:rPr>
              <a:t>和</a:t>
            </a:r>
            <a:r>
              <a:rPr lang="en-US" altLang="zh-CN" sz="1800" dirty="0" smtClean="0">
                <a:solidFill>
                  <a:srgbClr val="00FF00"/>
                </a:solidFill>
                <a:latin typeface="微软雅黑" pitchFamily="34" charset="-122"/>
                <a:ea typeface="微软雅黑" pitchFamily="34" charset="-122"/>
              </a:rPr>
              <a:t>R</a:t>
            </a:r>
            <a:r>
              <a:rPr lang="en-US" altLang="zh-CN" sz="1800" baseline="-25000" dirty="0" smtClean="0">
                <a:solidFill>
                  <a:srgbClr val="00FF00"/>
                </a:solidFill>
                <a:latin typeface="微软雅黑" pitchFamily="34" charset="-122"/>
                <a:ea typeface="微软雅黑" pitchFamily="34" charset="-122"/>
              </a:rPr>
              <a:t>f</a:t>
            </a:r>
            <a:r>
              <a:rPr lang="zh-CN" altLang="en-US" sz="1800" dirty="0" smtClean="0">
                <a:solidFill>
                  <a:schemeClr val="tx1"/>
                </a:solidFill>
                <a:latin typeface="微软雅黑" pitchFamily="34" charset="-122"/>
                <a:ea typeface="微软雅黑" pitchFamily="34" charset="-122"/>
              </a:rPr>
              <a:t>分离；</a:t>
            </a:r>
            <a:endParaRPr lang="en-US" altLang="zh-CN" sz="1800" dirty="0" smtClean="0">
              <a:solidFill>
                <a:schemeClr val="tx1"/>
              </a:solidFill>
              <a:latin typeface="微软雅黑" pitchFamily="34" charset="-122"/>
              <a:ea typeface="微软雅黑" pitchFamily="34" charset="-122"/>
            </a:endParaRPr>
          </a:p>
          <a:p>
            <a:pPr marL="625475" indent="-271463">
              <a:lnSpc>
                <a:spcPct val="150000"/>
              </a:lnSpc>
              <a:buClr>
                <a:srgbClr val="CC00FF"/>
              </a:buClr>
              <a:buFont typeface="Wingdings" pitchFamily="2" charset="2"/>
              <a:buChar char="Ø"/>
            </a:pPr>
            <a:r>
              <a:rPr lang="en-US" altLang="zh-CN" sz="1800" dirty="0" err="1" smtClean="0">
                <a:solidFill>
                  <a:srgbClr val="00FF00"/>
                </a:solidFill>
                <a:latin typeface="微软雅黑" pitchFamily="34" charset="-122"/>
                <a:ea typeface="微软雅黑" pitchFamily="34" charset="-122"/>
              </a:rPr>
              <a:t>L</a:t>
            </a:r>
            <a:r>
              <a:rPr lang="en-US" altLang="zh-CN" sz="1800" baseline="-25000" dirty="0" err="1" smtClean="0">
                <a:solidFill>
                  <a:srgbClr val="00FF00"/>
                </a:solidFill>
                <a:latin typeface="微软雅黑" pitchFamily="34" charset="-122"/>
                <a:ea typeface="微软雅黑" pitchFamily="34" charset="-122"/>
              </a:rPr>
              <a:t>pit</a:t>
            </a:r>
            <a:r>
              <a:rPr lang="zh-CN" altLang="en-US" sz="1800" dirty="0" smtClean="0">
                <a:solidFill>
                  <a:schemeClr val="tx1"/>
                </a:solidFill>
                <a:latin typeface="微软雅黑" pitchFamily="34" charset="-122"/>
                <a:ea typeface="微软雅黑" pitchFamily="34" charset="-122"/>
              </a:rPr>
              <a:t>位置？</a:t>
            </a:r>
            <a:endParaRPr lang="en-US" altLang="zh-CN" sz="1800" dirty="0" smtClean="0">
              <a:solidFill>
                <a:schemeClr val="tx1"/>
              </a:solidFill>
              <a:latin typeface="微软雅黑" pitchFamily="34" charset="-122"/>
              <a:ea typeface="微软雅黑" pitchFamily="34" charset="-122"/>
            </a:endParaRPr>
          </a:p>
        </p:txBody>
      </p:sp>
      <p:sp>
        <p:nvSpPr>
          <p:cNvPr id="17" name="矩形 16"/>
          <p:cNvSpPr/>
          <p:nvPr/>
        </p:nvSpPr>
        <p:spPr>
          <a:xfrm>
            <a:off x="285720" y="2857496"/>
            <a:ext cx="5429288" cy="581057"/>
          </a:xfrm>
          <a:prstGeom prst="rect">
            <a:avLst/>
          </a:prstGeom>
        </p:spPr>
        <p:txBody>
          <a:bodyPr wrap="square">
            <a:spAutoFit/>
          </a:bodyPr>
          <a:lstStyle/>
          <a:p>
            <a:pPr>
              <a:lnSpc>
                <a:spcPct val="150000"/>
              </a:lnSpc>
            </a:pPr>
            <a:r>
              <a:rPr lang="en-US" altLang="zh-CN" sz="2400" b="1" dirty="0" smtClean="0">
                <a:solidFill>
                  <a:srgbClr val="FFFF00"/>
                </a:solidFill>
                <a:latin typeface="微软雅黑" pitchFamily="34" charset="-122"/>
                <a:ea typeface="微软雅黑" pitchFamily="34" charset="-122"/>
              </a:rPr>
              <a:t>8. </a:t>
            </a:r>
            <a:r>
              <a:rPr lang="zh-CN" altLang="en-US" sz="2400" b="1" dirty="0" smtClean="0">
                <a:solidFill>
                  <a:srgbClr val="FFFF00"/>
                </a:solidFill>
                <a:latin typeface="微软雅黑" pitchFamily="34" charset="-122"/>
                <a:ea typeface="微软雅黑" pitchFamily="34" charset="-122"/>
              </a:rPr>
              <a:t>带锈层钢铁腐蚀过程的等效电路模型</a:t>
            </a:r>
            <a:endParaRPr lang="en-US" altLang="zh-CN" sz="2400" b="1" dirty="0" smtClean="0">
              <a:solidFill>
                <a:srgbClr val="FFFF00"/>
              </a:solidFill>
              <a:latin typeface="微软雅黑" pitchFamily="34" charset="-122"/>
              <a:ea typeface="微软雅黑" pitchFamily="34" charset="-122"/>
            </a:endParaRPr>
          </a:p>
        </p:txBody>
      </p:sp>
      <p:sp>
        <p:nvSpPr>
          <p:cNvPr id="18" name="椭圆 47"/>
          <p:cNvSpPr>
            <a:spLocks noChangeArrowheads="1"/>
          </p:cNvSpPr>
          <p:nvPr/>
        </p:nvSpPr>
        <p:spPr bwMode="auto">
          <a:xfrm>
            <a:off x="1774770" y="1428736"/>
            <a:ext cx="642941" cy="428629"/>
          </a:xfrm>
          <a:prstGeom prst="ellipse">
            <a:avLst/>
          </a:prstGeom>
          <a:noFill/>
          <a:ln w="28575" algn="ctr">
            <a:solidFill>
              <a:srgbClr val="33CC33"/>
            </a:solidFill>
            <a:round/>
            <a:headEnd/>
            <a:tailEnd/>
          </a:ln>
        </p:spPr>
        <p:txBody>
          <a:bodyPr wrap="none" anchor="ctr"/>
          <a:lstStyle/>
          <a:p>
            <a:endParaRPr lang="zh-CN" altLang="en-US">
              <a:ea typeface="楷体_GB2312" pitchFamily="49"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lide(fromBottom)">
                                      <p:cBhvr>
                                        <p:cTn id="12" dur="500"/>
                                        <p:tgtEl>
                                          <p:spTgt spid="11"/>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slide(fromBottom)">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slide(fromBottom)">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slide(fromBottom)">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slide(fromBottom)">
                                      <p:cBhvr>
                                        <p:cTn id="35" dur="500"/>
                                        <p:tgtEl>
                                          <p:spTgt spid="10"/>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lide(fromBottom)">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Effect transition="in" filter="slide(fromBottom)">
                                      <p:cBhvr>
                                        <p:cTn id="43" dur="500"/>
                                        <p:tgtEl>
                                          <p:spTgt spid="3">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slide(fromBottom)">
                                      <p:cBhvr>
                                        <p:cTn id="48" dur="500"/>
                                        <p:tgtEl>
                                          <p:spTgt spid="3">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Effect transition="in" filter="slide(fromBottom)">
                                      <p:cBhvr>
                                        <p:cTn id="5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P spid="10" grpId="0" animBg="1"/>
      <p:bldP spid="11" grpId="0" animBg="1"/>
      <p:bldP spid="12" grpId="0" animBg="1"/>
      <p:bldP spid="14" grpId="0" animBg="1"/>
      <p:bldP spid="16" grpId="0"/>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43372" y="1357298"/>
            <a:ext cx="4743456" cy="1785950"/>
          </a:xfrm>
        </p:spPr>
        <p:txBody>
          <a:bodyPr/>
          <a:lstStyle/>
          <a:p>
            <a:pPr marL="263525" indent="-263525">
              <a:lnSpc>
                <a:spcPct val="150000"/>
              </a:lnSpc>
              <a:buClr>
                <a:schemeClr val="tx1"/>
              </a:buClr>
              <a:buSzPct val="100000"/>
            </a:pPr>
            <a:r>
              <a:rPr lang="zh-CN" altLang="en-US" sz="1800" dirty="0" smtClean="0">
                <a:latin typeface="微软雅黑" pitchFamily="34" charset="-122"/>
                <a:ea typeface="微软雅黑" pitchFamily="34" charset="-122"/>
              </a:rPr>
              <a:t>扩散电阻</a:t>
            </a: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D</a:t>
            </a:r>
            <a:r>
              <a:rPr lang="zh-CN" altLang="en-US" sz="1800" dirty="0" smtClean="0">
                <a:latin typeface="微软雅黑" pitchFamily="34" charset="-122"/>
                <a:ea typeface="微软雅黑" pitchFamily="34" charset="-122"/>
              </a:rPr>
              <a:t>在金属表面不能进行电荷迁移电化学反应；</a:t>
            </a:r>
            <a:endParaRPr lang="en-US" altLang="zh-CN" sz="1800" dirty="0" smtClean="0">
              <a:latin typeface="微软雅黑" pitchFamily="34" charset="-122"/>
              <a:ea typeface="微软雅黑" pitchFamily="34" charset="-122"/>
            </a:endParaRPr>
          </a:p>
          <a:p>
            <a:pPr marL="263525" indent="-263525">
              <a:lnSpc>
                <a:spcPct val="150000"/>
              </a:lnSpc>
              <a:buClr>
                <a:schemeClr val="tx1"/>
              </a:buClr>
              <a:buSzPct val="100000"/>
            </a:pPr>
            <a:r>
              <a:rPr lang="en-US" altLang="zh-CN" sz="1800" dirty="0" smtClean="0">
                <a:latin typeface="微软雅黑" pitchFamily="34" charset="-122"/>
                <a:ea typeface="微软雅黑" pitchFamily="34" charset="-122"/>
              </a:rPr>
              <a:t>R</a:t>
            </a:r>
            <a:r>
              <a:rPr lang="en-US" altLang="zh-CN" sz="1800" baseline="-25000" dirty="0" smtClean="0">
                <a:latin typeface="微软雅黑" pitchFamily="34" charset="-122"/>
                <a:ea typeface="微软雅黑" pitchFamily="34" charset="-122"/>
              </a:rPr>
              <a:t>p</a:t>
            </a:r>
            <a:r>
              <a:rPr lang="zh-CN" altLang="en-US" sz="1800" dirty="0" smtClean="0">
                <a:latin typeface="微软雅黑" pitchFamily="34" charset="-122"/>
                <a:ea typeface="微软雅黑" pitchFamily="34" charset="-122"/>
              </a:rPr>
              <a:t>无法电荷迁移；</a:t>
            </a:r>
            <a:endParaRPr lang="en-US" altLang="zh-CN" sz="1800" dirty="0" smtClean="0">
              <a:latin typeface="微软雅黑" pitchFamily="34" charset="-122"/>
              <a:ea typeface="微软雅黑" pitchFamily="34" charset="-122"/>
            </a:endParaRPr>
          </a:p>
          <a:p>
            <a:pPr marL="263525" indent="-263525">
              <a:lnSpc>
                <a:spcPct val="150000"/>
              </a:lnSpc>
              <a:buClr>
                <a:schemeClr val="tx1"/>
              </a:buClr>
              <a:buSzPct val="100000"/>
            </a:pPr>
            <a:r>
              <a:rPr lang="en-US" altLang="zh-CN" sz="1800" dirty="0" smtClean="0">
                <a:latin typeface="微软雅黑" pitchFamily="34" charset="-122"/>
                <a:ea typeface="微软雅黑" pitchFamily="34" charset="-122"/>
              </a:rPr>
              <a:t>C</a:t>
            </a:r>
            <a:r>
              <a:rPr lang="zh-CN" altLang="en-US" sz="1800" dirty="0" smtClean="0">
                <a:latin typeface="微软雅黑" pitchFamily="34" charset="-122"/>
                <a:ea typeface="微软雅黑" pitchFamily="34" charset="-122"/>
              </a:rPr>
              <a:t>双层电容必须与金属直接连接。</a:t>
            </a:r>
            <a:endParaRPr lang="zh-CN" altLang="en-US" sz="1800" dirty="0">
              <a:latin typeface="微软雅黑" pitchFamily="34" charset="-122"/>
              <a:ea typeface="微软雅黑" pitchFamily="34" charset="-122"/>
            </a:endParaRPr>
          </a:p>
        </p:txBody>
      </p:sp>
      <p:pic>
        <p:nvPicPr>
          <p:cNvPr id="624642" name="Picture 2"/>
          <p:cNvPicPr>
            <a:picLocks noChangeAspect="1" noChangeArrowheads="1"/>
          </p:cNvPicPr>
          <p:nvPr/>
        </p:nvPicPr>
        <p:blipFill>
          <a:blip r:embed="rId2" cstate="print">
            <a:lum contrast="30000"/>
          </a:blip>
          <a:srcRect l="50000" t="26389" r="8593" b="36805"/>
          <a:stretch>
            <a:fillRect/>
          </a:stretch>
        </p:blipFill>
        <p:spPr bwMode="auto">
          <a:xfrm>
            <a:off x="214282" y="214290"/>
            <a:ext cx="3643338" cy="1821661"/>
          </a:xfrm>
          <a:prstGeom prst="rect">
            <a:avLst/>
          </a:prstGeom>
          <a:noFill/>
          <a:ln w="9525">
            <a:noFill/>
            <a:miter lim="800000"/>
            <a:headEnd/>
            <a:tailEnd/>
          </a:ln>
          <a:effectLst/>
        </p:spPr>
      </p:pic>
      <p:pic>
        <p:nvPicPr>
          <p:cNvPr id="624645" name="Picture 5"/>
          <p:cNvPicPr>
            <a:picLocks noChangeAspect="1" noChangeArrowheads="1"/>
          </p:cNvPicPr>
          <p:nvPr/>
        </p:nvPicPr>
        <p:blipFill>
          <a:blip r:embed="rId3" cstate="print"/>
          <a:srcRect l="7422" t="33333" r="51563" b="57639"/>
          <a:stretch>
            <a:fillRect/>
          </a:stretch>
        </p:blipFill>
        <p:spPr bwMode="auto">
          <a:xfrm>
            <a:off x="4143372" y="714356"/>
            <a:ext cx="4643470" cy="521838"/>
          </a:xfrm>
          <a:prstGeom prst="rect">
            <a:avLst/>
          </a:prstGeom>
          <a:noFill/>
          <a:ln w="9525">
            <a:noFill/>
            <a:miter lim="800000"/>
            <a:headEnd/>
            <a:tailEnd/>
          </a:ln>
          <a:effectLst/>
        </p:spPr>
      </p:pic>
      <p:pic>
        <p:nvPicPr>
          <p:cNvPr id="624646" name="Picture 6"/>
          <p:cNvPicPr>
            <a:picLocks noChangeAspect="1" noChangeArrowheads="1"/>
          </p:cNvPicPr>
          <p:nvPr/>
        </p:nvPicPr>
        <p:blipFill>
          <a:blip r:embed="rId4" cstate="print">
            <a:lum bright="-30000" contrast="40000"/>
          </a:blip>
          <a:srcRect l="49610" t="9027" r="19140" b="9028"/>
          <a:stretch>
            <a:fillRect/>
          </a:stretch>
        </p:blipFill>
        <p:spPr bwMode="auto">
          <a:xfrm>
            <a:off x="214282" y="2214554"/>
            <a:ext cx="3071834" cy="4530954"/>
          </a:xfrm>
          <a:prstGeom prst="rect">
            <a:avLst/>
          </a:prstGeom>
          <a:noFill/>
          <a:ln w="9525">
            <a:noFill/>
            <a:miter lim="800000"/>
            <a:headEnd/>
            <a:tailEnd/>
          </a:ln>
          <a:effectLst/>
        </p:spPr>
      </p:pic>
      <p:sp>
        <p:nvSpPr>
          <p:cNvPr id="11" name="内容占位符 2"/>
          <p:cNvSpPr txBox="1">
            <a:spLocks/>
          </p:cNvSpPr>
          <p:nvPr/>
        </p:nvSpPr>
        <p:spPr bwMode="auto">
          <a:xfrm>
            <a:off x="4000496" y="4143380"/>
            <a:ext cx="4929222" cy="21431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47675" indent="-447675" eaLnBrk="0" hangingPunct="0">
              <a:lnSpc>
                <a:spcPct val="150000"/>
              </a:lnSpc>
              <a:spcBef>
                <a:spcPct val="20000"/>
              </a:spcBef>
              <a:buClr>
                <a:schemeClr val="tx1"/>
              </a:buClr>
              <a:buSzPct val="100000"/>
              <a:buFont typeface="Wingdings" pitchFamily="2" charset="2"/>
              <a:buChar char="l"/>
              <a:defRPr/>
            </a:pP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R</a:t>
            </a:r>
            <a:r>
              <a:rPr lang="en-US" altLang="zh-CN" sz="2000" baseline="-25000" dirty="0" err="1" smtClean="0">
                <a:solidFill>
                  <a:schemeClr val="tx1"/>
                </a:solidFill>
                <a:latin typeface="微软雅黑" pitchFamily="34" charset="-122"/>
                <a:ea typeface="微软雅黑" pitchFamily="34" charset="-122"/>
              </a:rPr>
              <a:t>sam</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和</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Q</a:t>
            </a:r>
            <a:r>
              <a:rPr lang="en-US" altLang="zh-CN" sz="2000" baseline="-25000" dirty="0" err="1" smtClean="0">
                <a:solidFill>
                  <a:schemeClr val="tx1"/>
                </a:solidFill>
                <a:latin typeface="微软雅黑" pitchFamily="34" charset="-122"/>
                <a:ea typeface="微软雅黑" pitchFamily="34" charset="-122"/>
              </a:rPr>
              <a:t>sam</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属性元件端点分离；</a:t>
            </a:r>
            <a:endPar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447675" indent="-447675" eaLnBrk="0" hangingPunct="0">
              <a:lnSpc>
                <a:spcPct val="150000"/>
              </a:lnSpc>
              <a:spcBef>
                <a:spcPct val="20000"/>
              </a:spcBef>
              <a:buClr>
                <a:schemeClr val="tx1"/>
              </a:buClr>
              <a:buSzPct val="100000"/>
              <a:buFont typeface="Wingdings" pitchFamily="2" charset="2"/>
              <a:buChar char="l"/>
              <a:defRPr/>
            </a:pPr>
            <a:r>
              <a:rPr lang="zh-CN" altLang="en-US" sz="2000" kern="0" dirty="0" smtClean="0">
                <a:solidFill>
                  <a:schemeClr val="tx1"/>
                </a:solidFill>
                <a:latin typeface="微软雅黑" pitchFamily="34" charset="-122"/>
                <a:ea typeface="微软雅黑" pitchFamily="34" charset="-122"/>
              </a:rPr>
              <a:t>自主装膜孔隙率？无孔则无</a:t>
            </a:r>
            <a:r>
              <a:rPr lang="en-US" altLang="zh-CN" sz="2000" kern="0" dirty="0" err="1" smtClean="0">
                <a:solidFill>
                  <a:schemeClr val="tx1"/>
                </a:solidFill>
                <a:latin typeface="微软雅黑" pitchFamily="34" charset="-122"/>
                <a:ea typeface="微软雅黑" pitchFamily="34" charset="-122"/>
              </a:rPr>
              <a:t>Rt</a:t>
            </a:r>
            <a:r>
              <a:rPr lang="zh-CN" altLang="en-US" sz="2000" kern="0" dirty="0" smtClean="0">
                <a:solidFill>
                  <a:schemeClr val="tx1"/>
                </a:solidFill>
                <a:latin typeface="微软雅黑" pitchFamily="34" charset="-122"/>
                <a:ea typeface="微软雅黑" pitchFamily="34" charset="-122"/>
              </a:rPr>
              <a:t>网络；</a:t>
            </a:r>
            <a:endPar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447675" marR="0" lvl="0" indent="-447675" algn="l" defTabSz="914400" rtl="0" eaLnBrk="0" fontAlgn="base" latinLnBrk="0" hangingPunct="0">
              <a:lnSpc>
                <a:spcPct val="150000"/>
              </a:lnSpc>
              <a:spcBef>
                <a:spcPct val="20000"/>
              </a:spcBef>
              <a:spcAft>
                <a:spcPct val="0"/>
              </a:spcAft>
              <a:buClr>
                <a:schemeClr val="tx1"/>
              </a:buClr>
              <a:buSzPct val="100000"/>
              <a:buFont typeface="Wingdings" pitchFamily="2" charset="2"/>
              <a:buChar char="l"/>
              <a:tabLst/>
              <a:defRPr/>
            </a:pPr>
            <a:r>
              <a:rPr lang="zh-CN" altLang="en-US" sz="2000" kern="0" dirty="0" smtClean="0">
                <a:solidFill>
                  <a:schemeClr val="tx1"/>
                </a:solidFill>
                <a:latin typeface="微软雅黑" pitchFamily="34" charset="-122"/>
                <a:ea typeface="微软雅黑" pitchFamily="34" charset="-122"/>
              </a:rPr>
              <a:t>电荷</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如何穿过有机物自组装膜？</a:t>
            </a:r>
            <a:endPar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447675" lvl="0" indent="-447675" eaLnBrk="0" hangingPunct="0">
              <a:lnSpc>
                <a:spcPct val="150000"/>
              </a:lnSpc>
              <a:spcBef>
                <a:spcPct val="20000"/>
              </a:spcBef>
              <a:buClr>
                <a:schemeClr val="tx1"/>
              </a:buClr>
              <a:buSzPct val="100000"/>
              <a:buFont typeface="Wingdings" pitchFamily="2" charset="2"/>
              <a:buChar char="l"/>
              <a:defRPr/>
            </a:pP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R</a:t>
            </a:r>
            <a:r>
              <a:rPr lang="en-US" altLang="zh-CN" sz="2000" baseline="-25000" dirty="0" smtClean="0">
                <a:solidFill>
                  <a:schemeClr val="tx1"/>
                </a:solidFill>
                <a:latin typeface="微软雅黑" pitchFamily="34" charset="-122"/>
                <a:ea typeface="微软雅黑" pitchFamily="34" charset="-122"/>
              </a:rPr>
              <a:t>t</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和</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C</a:t>
            </a:r>
            <a:r>
              <a:rPr lang="en-US" altLang="zh-CN" sz="2000" kern="0" baseline="-25000" dirty="0" smtClean="0">
                <a:solidFill>
                  <a:schemeClr val="tx1"/>
                </a:solidFill>
                <a:latin typeface="微软雅黑" pitchFamily="34" charset="-122"/>
                <a:ea typeface="微软雅黑" pitchFamily="34" charset="-122"/>
              </a:rPr>
              <a:t>dl</a:t>
            </a:r>
            <a:r>
              <a:rPr lang="zh-CN" altLang="en-US" sz="2000" kern="0" dirty="0" smtClean="0">
                <a:solidFill>
                  <a:schemeClr val="tx1"/>
                </a:solidFill>
                <a:latin typeface="微软雅黑" pitchFamily="34" charset="-122"/>
                <a:ea typeface="微软雅黑" pitchFamily="34" charset="-122"/>
              </a:rPr>
              <a:t>只能存在于溶液</a:t>
            </a:r>
            <a:r>
              <a:rPr lang="en-US" altLang="zh-CN" sz="2000" kern="0" dirty="0" smtClean="0">
                <a:solidFill>
                  <a:schemeClr val="tx1"/>
                </a:solidFill>
                <a:latin typeface="微软雅黑" pitchFamily="34" charset="-122"/>
                <a:ea typeface="微软雅黑" pitchFamily="34" charset="-122"/>
              </a:rPr>
              <a:t>/</a:t>
            </a:r>
            <a:r>
              <a:rPr lang="zh-CN" altLang="en-US" sz="2000" kern="0" dirty="0" smtClean="0">
                <a:solidFill>
                  <a:schemeClr val="tx1"/>
                </a:solidFill>
                <a:latin typeface="微软雅黑" pitchFamily="34" charset="-122"/>
                <a:ea typeface="微软雅黑" pitchFamily="34" charset="-122"/>
              </a:rPr>
              <a:t>金属界面。自主装膜类似与缓蚀剂膜渗水的。</a:t>
            </a:r>
            <a:endParaRPr kumimoji="0" lang="zh-CN" altLang="en-US" sz="200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10" name="椭圆 47"/>
          <p:cNvSpPr>
            <a:spLocks noChangeArrowheads="1"/>
          </p:cNvSpPr>
          <p:nvPr/>
        </p:nvSpPr>
        <p:spPr bwMode="auto">
          <a:xfrm>
            <a:off x="2428860" y="214290"/>
            <a:ext cx="785817" cy="1643074"/>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2" name="椭圆 47"/>
          <p:cNvSpPr>
            <a:spLocks noChangeArrowheads="1"/>
          </p:cNvSpPr>
          <p:nvPr/>
        </p:nvSpPr>
        <p:spPr bwMode="auto">
          <a:xfrm>
            <a:off x="1142975" y="2786058"/>
            <a:ext cx="571505" cy="571504"/>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3" name="椭圆 47"/>
          <p:cNvSpPr>
            <a:spLocks noChangeArrowheads="1"/>
          </p:cNvSpPr>
          <p:nvPr/>
        </p:nvSpPr>
        <p:spPr bwMode="auto">
          <a:xfrm>
            <a:off x="1357290" y="3929066"/>
            <a:ext cx="571505" cy="571504"/>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4" name="椭圆 47"/>
          <p:cNvSpPr>
            <a:spLocks noChangeArrowheads="1"/>
          </p:cNvSpPr>
          <p:nvPr/>
        </p:nvSpPr>
        <p:spPr bwMode="auto">
          <a:xfrm>
            <a:off x="1857356" y="4643446"/>
            <a:ext cx="642942" cy="714380"/>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5" name="椭圆 47"/>
          <p:cNvSpPr>
            <a:spLocks noChangeArrowheads="1"/>
          </p:cNvSpPr>
          <p:nvPr/>
        </p:nvSpPr>
        <p:spPr bwMode="auto">
          <a:xfrm>
            <a:off x="1714480" y="2214554"/>
            <a:ext cx="571505" cy="500066"/>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6" name="椭圆 47"/>
          <p:cNvSpPr>
            <a:spLocks noChangeArrowheads="1"/>
          </p:cNvSpPr>
          <p:nvPr/>
        </p:nvSpPr>
        <p:spPr bwMode="auto">
          <a:xfrm>
            <a:off x="1714480" y="3500438"/>
            <a:ext cx="571505" cy="357190"/>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7" name="椭圆 47"/>
          <p:cNvSpPr>
            <a:spLocks noChangeArrowheads="1"/>
          </p:cNvSpPr>
          <p:nvPr/>
        </p:nvSpPr>
        <p:spPr bwMode="auto">
          <a:xfrm>
            <a:off x="1500166" y="571480"/>
            <a:ext cx="571505" cy="1000132"/>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8" name="TextBox 17"/>
          <p:cNvSpPr txBox="1"/>
          <p:nvPr/>
        </p:nvSpPr>
        <p:spPr>
          <a:xfrm>
            <a:off x="4286248" y="214290"/>
            <a:ext cx="4572032" cy="461665"/>
          </a:xfrm>
          <a:prstGeom prst="rect">
            <a:avLst/>
          </a:prstGeom>
          <a:noFill/>
        </p:spPr>
        <p:txBody>
          <a:bodyPr wrap="square" rtlCol="0">
            <a:spAutoFit/>
          </a:bodyPr>
          <a:lstStyle/>
          <a:p>
            <a:r>
              <a:rPr lang="en-US" altLang="zh-CN" sz="2400" b="1" dirty="0" smtClean="0">
                <a:solidFill>
                  <a:srgbClr val="FFFF00"/>
                </a:solidFill>
                <a:latin typeface="微软雅黑" pitchFamily="34" charset="-122"/>
                <a:ea typeface="微软雅黑" pitchFamily="34" charset="-122"/>
              </a:rPr>
              <a:t>9. </a:t>
            </a:r>
            <a:r>
              <a:rPr lang="zh-CN" altLang="en-US" sz="2400" b="1" dirty="0" smtClean="0">
                <a:solidFill>
                  <a:srgbClr val="FFFF00"/>
                </a:solidFill>
                <a:latin typeface="微软雅黑" pitchFamily="34" charset="-122"/>
                <a:ea typeface="微软雅黑" pitchFamily="34" charset="-122"/>
              </a:rPr>
              <a:t>达克罗膜腐蚀体系</a:t>
            </a:r>
            <a:endParaRPr lang="zh-CN" altLang="en-US" sz="2400" b="1" dirty="0">
              <a:solidFill>
                <a:srgbClr val="FFFF00"/>
              </a:solidFill>
              <a:latin typeface="微软雅黑" pitchFamily="34" charset="-122"/>
              <a:ea typeface="微软雅黑" pitchFamily="34" charset="-122"/>
            </a:endParaRPr>
          </a:p>
        </p:txBody>
      </p:sp>
      <p:sp>
        <p:nvSpPr>
          <p:cNvPr id="19" name="矩形 18"/>
          <p:cNvSpPr/>
          <p:nvPr/>
        </p:nvSpPr>
        <p:spPr>
          <a:xfrm>
            <a:off x="4214810" y="3571876"/>
            <a:ext cx="4128053" cy="461665"/>
          </a:xfrm>
          <a:prstGeom prst="rect">
            <a:avLst/>
          </a:prstGeom>
        </p:spPr>
        <p:txBody>
          <a:bodyPr wrap="none">
            <a:spAutoFit/>
          </a:bodyPr>
          <a:lstStyle/>
          <a:p>
            <a:pPr lvl="0" eaLnBrk="0" hangingPunct="0">
              <a:spcBef>
                <a:spcPct val="20000"/>
              </a:spcBef>
              <a:buClr>
                <a:schemeClr val="accent2"/>
              </a:buClr>
              <a:buSzPct val="80000"/>
              <a:defRPr/>
            </a:pPr>
            <a:r>
              <a:rPr lang="en-US" altLang="zh-CN" sz="2400" b="1" kern="0" dirty="0" smtClean="0">
                <a:solidFill>
                  <a:srgbClr val="FFFF00"/>
                </a:solidFill>
                <a:latin typeface="微软雅黑" pitchFamily="34" charset="-122"/>
                <a:ea typeface="微软雅黑" pitchFamily="34" charset="-122"/>
              </a:rPr>
              <a:t>10. </a:t>
            </a:r>
            <a:r>
              <a:rPr lang="zh-CN" altLang="en-US" sz="2400" b="1" kern="0" dirty="0" smtClean="0">
                <a:solidFill>
                  <a:srgbClr val="FFFF00"/>
                </a:solidFill>
                <a:latin typeface="微软雅黑" pitchFamily="34" charset="-122"/>
                <a:ea typeface="微软雅黑" pitchFamily="34" charset="-122"/>
              </a:rPr>
              <a:t>铁表面自组装膜等效电路</a:t>
            </a:r>
            <a:endParaRPr lang="en-US" altLang="zh-CN" sz="2400" b="1" kern="0" dirty="0" smtClean="0">
              <a:solidFill>
                <a:srgbClr val="FFFF00"/>
              </a:solidFill>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Bottom)">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slide(fromBottom)">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slide(fromBottom)">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slide(fromBottom)">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lide(fromBottom)">
                                      <p:cBhvr>
                                        <p:cTn id="32" dur="500"/>
                                        <p:tgtEl>
                                          <p:spTgt spid="14"/>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slide(fromBottom)">
                                      <p:cBhvr>
                                        <p:cTn id="35" dur="500"/>
                                        <p:tgtEl>
                                          <p:spTgt spid="13"/>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slide(fromBottom)">
                                      <p:cBhvr>
                                        <p:cTn id="38" dur="500"/>
                                        <p:tgtEl>
                                          <p:spTgt spid="16"/>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slide(fromBottom)">
                                      <p:cBhvr>
                                        <p:cTn id="41" dur="500"/>
                                        <p:tgtEl>
                                          <p:spTgt spid="12"/>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slide(fromBottom)">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slide(fromBottom)">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0" grpId="0" animBg="1"/>
      <p:bldP spid="12" grpId="0" animBg="1"/>
      <p:bldP spid="13" grpId="0" animBg="1"/>
      <p:bldP spid="14" grpId="0" animBg="1"/>
      <p:bldP spid="15" grpId="0" animBg="1"/>
      <p:bldP spid="16"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666" name="Picture 2"/>
          <p:cNvPicPr>
            <a:picLocks noChangeAspect="1" noChangeArrowheads="1"/>
          </p:cNvPicPr>
          <p:nvPr/>
        </p:nvPicPr>
        <p:blipFill>
          <a:blip r:embed="rId2" cstate="print">
            <a:lum bright="-20000" contrast="40000"/>
          </a:blip>
          <a:srcRect l="20313" t="15972" r="19921" b="35416"/>
          <a:stretch>
            <a:fillRect/>
          </a:stretch>
        </p:blipFill>
        <p:spPr bwMode="auto">
          <a:xfrm>
            <a:off x="285720" y="714356"/>
            <a:ext cx="4524066" cy="2069834"/>
          </a:xfrm>
          <a:prstGeom prst="rect">
            <a:avLst/>
          </a:prstGeom>
          <a:noFill/>
          <a:ln w="9525">
            <a:noFill/>
            <a:miter lim="800000"/>
            <a:headEnd/>
            <a:tailEnd/>
          </a:ln>
          <a:effectLst/>
        </p:spPr>
      </p:pic>
      <p:sp>
        <p:nvSpPr>
          <p:cNvPr id="3" name="内容占位符 2"/>
          <p:cNvSpPr>
            <a:spLocks noGrp="1"/>
          </p:cNvSpPr>
          <p:nvPr>
            <p:ph idx="1"/>
          </p:nvPr>
        </p:nvSpPr>
        <p:spPr>
          <a:xfrm>
            <a:off x="4786314" y="285728"/>
            <a:ext cx="4357686" cy="2000264"/>
          </a:xfrm>
        </p:spPr>
        <p:txBody>
          <a:bodyPr/>
          <a:lstStyle/>
          <a:p>
            <a:pPr marL="0" indent="357188">
              <a:lnSpc>
                <a:spcPct val="150000"/>
              </a:lnSpc>
              <a:buNone/>
            </a:pPr>
            <a:r>
              <a:rPr lang="en-US" altLang="zh-CN" sz="1600" dirty="0" smtClean="0">
                <a:latin typeface="微软雅黑" pitchFamily="34" charset="-122"/>
                <a:ea typeface="微软雅黑" pitchFamily="34" charset="-122"/>
              </a:rPr>
              <a:t>R2</a:t>
            </a:r>
            <a:r>
              <a:rPr lang="zh-CN" altLang="en-US" sz="1600" dirty="0" smtClean="0">
                <a:latin typeface="微软雅黑" pitchFamily="34" charset="-122"/>
                <a:ea typeface="微软雅黑" pitchFamily="34" charset="-122"/>
              </a:rPr>
              <a:t>及</a:t>
            </a:r>
            <a:r>
              <a:rPr lang="en-US" altLang="zh-CN" sz="1600" dirty="0" smtClean="0">
                <a:latin typeface="微软雅黑" pitchFamily="34" charset="-122"/>
                <a:ea typeface="微软雅黑" pitchFamily="34" charset="-122"/>
              </a:rPr>
              <a:t>CPE2</a:t>
            </a:r>
            <a:r>
              <a:rPr lang="zh-CN" altLang="en-US" sz="1600" dirty="0" smtClean="0">
                <a:latin typeface="微软雅黑" pitchFamily="34" charset="-122"/>
                <a:ea typeface="微软雅黑" pitchFamily="34" charset="-122"/>
              </a:rPr>
              <a:t>分别表示合金表面氧化膜中的转移电荷电阻及双电层电容。铝合金及纯锌在溶液</a:t>
            </a:r>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中的</a:t>
            </a:r>
            <a:r>
              <a:rPr lang="en-US" altLang="zh-CN" sz="1600" dirty="0" smtClean="0">
                <a:latin typeface="微软雅黑" pitchFamily="34" charset="-122"/>
                <a:ea typeface="微软雅黑" pitchFamily="34" charset="-122"/>
              </a:rPr>
              <a:t>EIS</a:t>
            </a:r>
            <a:r>
              <a:rPr lang="zh-CN" altLang="en-US" sz="1600" dirty="0" smtClean="0">
                <a:latin typeface="微软雅黑" pitchFamily="34" charset="-122"/>
                <a:ea typeface="微软雅黑" pitchFamily="34" charset="-122"/>
              </a:rPr>
              <a:t>由高频感抗弧及高频和低频区的两个容抗弧组成；高频感抗弧或许由于析氢反应的析氢引起的， </a:t>
            </a:r>
            <a:r>
              <a:rPr lang="en-US" altLang="zh-CN" sz="1600" dirty="0" smtClean="0">
                <a:latin typeface="微软雅黑" pitchFamily="34" charset="-122"/>
                <a:ea typeface="微软雅黑" pitchFamily="34" charset="-122"/>
              </a:rPr>
              <a:t>L </a:t>
            </a:r>
            <a:r>
              <a:rPr lang="zh-CN" altLang="en-US" sz="1600" dirty="0" smtClean="0">
                <a:latin typeface="微软雅黑" pitchFamily="34" charset="-122"/>
                <a:ea typeface="微软雅黑" pitchFamily="34" charset="-122"/>
              </a:rPr>
              <a:t>表示相应的参数。</a:t>
            </a:r>
            <a:endParaRPr lang="en-US" altLang="zh-CN" sz="1600" dirty="0" smtClean="0">
              <a:latin typeface="微软雅黑" pitchFamily="34" charset="-122"/>
              <a:ea typeface="微软雅黑" pitchFamily="34" charset="-122"/>
            </a:endParaRPr>
          </a:p>
        </p:txBody>
      </p:sp>
      <p:sp>
        <p:nvSpPr>
          <p:cNvPr id="11" name="TextBox 10"/>
          <p:cNvSpPr txBox="1"/>
          <p:nvPr/>
        </p:nvSpPr>
        <p:spPr>
          <a:xfrm>
            <a:off x="3428992" y="1214422"/>
            <a:ext cx="428628" cy="369332"/>
          </a:xfrm>
          <a:prstGeom prst="rect">
            <a:avLst/>
          </a:prstGeom>
          <a:solidFill>
            <a:schemeClr val="tx1"/>
          </a:solidFill>
        </p:spPr>
        <p:txBody>
          <a:bodyPr wrap="square" rtlCol="0">
            <a:spAutoFit/>
          </a:bodyPr>
          <a:lstStyle/>
          <a:p>
            <a:r>
              <a:rPr lang="en-US" altLang="zh-CN" sz="1800" dirty="0" smtClean="0"/>
              <a:t>R</a:t>
            </a:r>
            <a:r>
              <a:rPr lang="en-US" altLang="zh-CN" sz="1800" baseline="-25000" dirty="0" smtClean="0"/>
              <a:t>t</a:t>
            </a:r>
            <a:endParaRPr lang="zh-CN" altLang="en-US" sz="1800" baseline="-25000" dirty="0"/>
          </a:p>
        </p:txBody>
      </p:sp>
      <p:sp>
        <p:nvSpPr>
          <p:cNvPr id="12" name="TextBox 11"/>
          <p:cNvSpPr txBox="1"/>
          <p:nvPr/>
        </p:nvSpPr>
        <p:spPr>
          <a:xfrm>
            <a:off x="1000100" y="1357298"/>
            <a:ext cx="428628" cy="369332"/>
          </a:xfrm>
          <a:prstGeom prst="rect">
            <a:avLst/>
          </a:prstGeom>
          <a:solidFill>
            <a:schemeClr val="tx1"/>
          </a:solidFill>
        </p:spPr>
        <p:txBody>
          <a:bodyPr wrap="square" rtlCol="0">
            <a:spAutoFit/>
          </a:bodyPr>
          <a:lstStyle/>
          <a:p>
            <a:r>
              <a:rPr lang="en-US" altLang="zh-CN" sz="1800" dirty="0" smtClean="0"/>
              <a:t>R</a:t>
            </a:r>
            <a:r>
              <a:rPr lang="en-US" altLang="zh-CN" sz="1800" baseline="-25000" dirty="0" smtClean="0"/>
              <a:t>t</a:t>
            </a:r>
            <a:endParaRPr lang="zh-CN" altLang="en-US" sz="1800" baseline="-25000" dirty="0"/>
          </a:p>
        </p:txBody>
      </p:sp>
      <p:pic>
        <p:nvPicPr>
          <p:cNvPr id="13" name="Picture 3"/>
          <p:cNvPicPr>
            <a:picLocks noChangeAspect="1" noChangeArrowheads="1"/>
          </p:cNvPicPr>
          <p:nvPr/>
        </p:nvPicPr>
        <p:blipFill>
          <a:blip r:embed="rId3" cstate="print">
            <a:lum bright="-30000" contrast="40000"/>
          </a:blip>
          <a:srcRect l="48438" t="44444" r="21484" b="26389"/>
          <a:stretch>
            <a:fillRect/>
          </a:stretch>
        </p:blipFill>
        <p:spPr bwMode="auto">
          <a:xfrm>
            <a:off x="285720" y="4000504"/>
            <a:ext cx="4393437" cy="2357454"/>
          </a:xfrm>
          <a:prstGeom prst="rect">
            <a:avLst/>
          </a:prstGeom>
          <a:noFill/>
          <a:ln w="9525">
            <a:noFill/>
            <a:miter lim="800000"/>
            <a:headEnd/>
            <a:tailEnd/>
          </a:ln>
          <a:effectLst/>
        </p:spPr>
      </p:pic>
      <p:sp>
        <p:nvSpPr>
          <p:cNvPr id="14" name="椭圆 47"/>
          <p:cNvSpPr>
            <a:spLocks noChangeArrowheads="1"/>
          </p:cNvSpPr>
          <p:nvPr/>
        </p:nvSpPr>
        <p:spPr bwMode="auto">
          <a:xfrm>
            <a:off x="2571736" y="1000108"/>
            <a:ext cx="857256" cy="571504"/>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5" name="矩形 14"/>
          <p:cNvSpPr/>
          <p:nvPr/>
        </p:nvSpPr>
        <p:spPr>
          <a:xfrm>
            <a:off x="214282" y="3286124"/>
            <a:ext cx="4714908" cy="461665"/>
          </a:xfrm>
          <a:prstGeom prst="rect">
            <a:avLst/>
          </a:prstGeom>
        </p:spPr>
        <p:txBody>
          <a:bodyPr wrap="square">
            <a:spAutoFit/>
          </a:bodyPr>
          <a:lstStyle/>
          <a:p>
            <a:r>
              <a:rPr lang="en-US" altLang="zh-CN" sz="2400" b="1" dirty="0" smtClean="0">
                <a:solidFill>
                  <a:srgbClr val="FFFF00"/>
                </a:solidFill>
                <a:latin typeface="微软雅黑" pitchFamily="34" charset="-122"/>
                <a:ea typeface="微软雅黑" pitchFamily="34" charset="-122"/>
              </a:rPr>
              <a:t>12. </a:t>
            </a:r>
            <a:r>
              <a:rPr lang="zh-CN" altLang="en-US" sz="2400" b="1" dirty="0" smtClean="0">
                <a:solidFill>
                  <a:srgbClr val="FFFF00"/>
                </a:solidFill>
                <a:latin typeface="微软雅黑" pitchFamily="34" charset="-122"/>
                <a:ea typeface="微软雅黑" pitchFamily="34" charset="-122"/>
              </a:rPr>
              <a:t>环氧粉末涂层体系等效电路</a:t>
            </a:r>
            <a:endParaRPr lang="en-US" altLang="zh-CN" sz="2400" b="1" dirty="0" smtClean="0">
              <a:solidFill>
                <a:srgbClr val="FFFF00"/>
              </a:solidFill>
              <a:latin typeface="微软雅黑" pitchFamily="34" charset="-122"/>
              <a:ea typeface="微软雅黑" pitchFamily="34" charset="-122"/>
            </a:endParaRPr>
          </a:p>
        </p:txBody>
      </p:sp>
      <p:sp>
        <p:nvSpPr>
          <p:cNvPr id="16" name="椭圆 47"/>
          <p:cNvSpPr>
            <a:spLocks noChangeArrowheads="1"/>
          </p:cNvSpPr>
          <p:nvPr/>
        </p:nvSpPr>
        <p:spPr bwMode="auto">
          <a:xfrm>
            <a:off x="3143240" y="5143512"/>
            <a:ext cx="428628" cy="1214446"/>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7" name="矩形 16"/>
          <p:cNvSpPr/>
          <p:nvPr/>
        </p:nvSpPr>
        <p:spPr>
          <a:xfrm>
            <a:off x="5000628" y="4857760"/>
            <a:ext cx="3929058" cy="1477328"/>
          </a:xfrm>
          <a:prstGeom prst="rect">
            <a:avLst/>
          </a:prstGeom>
        </p:spPr>
        <p:txBody>
          <a:bodyPr wrap="square">
            <a:spAutoFit/>
          </a:bodyPr>
          <a:lstStyle/>
          <a:p>
            <a:pPr marL="355600" indent="-355600">
              <a:lnSpc>
                <a:spcPct val="150000"/>
              </a:lnSpc>
              <a:buClr>
                <a:schemeClr val="tx1"/>
              </a:buClr>
              <a:buFont typeface="Wingdings" pitchFamily="2" charset="2"/>
              <a:buChar char="u"/>
            </a:pPr>
            <a:r>
              <a:rPr lang="en-US" altLang="zh-CN" sz="2000" b="1" dirty="0" err="1" smtClean="0">
                <a:solidFill>
                  <a:schemeClr val="tx1"/>
                </a:solidFill>
                <a:latin typeface="微软雅黑" pitchFamily="34" charset="-122"/>
                <a:ea typeface="微软雅黑" pitchFamily="34" charset="-122"/>
              </a:rPr>
              <a:t>R</a:t>
            </a:r>
            <a:r>
              <a:rPr lang="en-US" altLang="zh-CN" sz="2000" b="1" baseline="-25000" dirty="0" err="1" smtClean="0">
                <a:solidFill>
                  <a:schemeClr val="tx1"/>
                </a:solidFill>
                <a:latin typeface="微软雅黑" pitchFamily="34" charset="-122"/>
                <a:ea typeface="微软雅黑" pitchFamily="34" charset="-122"/>
              </a:rPr>
              <a:t>diff</a:t>
            </a:r>
            <a:r>
              <a:rPr lang="zh-CN" altLang="en-US" sz="2000" b="1" dirty="0" smtClean="0">
                <a:solidFill>
                  <a:schemeClr val="tx1"/>
                </a:solidFill>
                <a:latin typeface="微软雅黑" pitchFamily="34" charset="-122"/>
                <a:ea typeface="微软雅黑" pitchFamily="34" charset="-122"/>
              </a:rPr>
              <a:t>不能电荷迁移。</a:t>
            </a:r>
            <a:endParaRPr lang="zh-CN" altLang="en-US" sz="2000" dirty="0" smtClean="0">
              <a:solidFill>
                <a:schemeClr val="tx1"/>
              </a:solidFill>
            </a:endParaRPr>
          </a:p>
          <a:p>
            <a:pPr marL="355600" indent="-355600">
              <a:lnSpc>
                <a:spcPct val="150000"/>
              </a:lnSpc>
              <a:buClr>
                <a:schemeClr val="tx1"/>
              </a:buClr>
              <a:buFont typeface="Wingdings" pitchFamily="2" charset="2"/>
              <a:buChar char="u"/>
            </a:pPr>
            <a:r>
              <a:rPr lang="en-US" altLang="zh-CN" sz="2000" b="1" dirty="0" smtClean="0">
                <a:solidFill>
                  <a:schemeClr val="tx1"/>
                </a:solidFill>
                <a:latin typeface="微软雅黑" pitchFamily="34" charset="-122"/>
                <a:ea typeface="微软雅黑" pitchFamily="34" charset="-122"/>
              </a:rPr>
              <a:t>R</a:t>
            </a:r>
            <a:r>
              <a:rPr lang="en-US" altLang="zh-CN" sz="2000" b="1" baseline="-25000" dirty="0" smtClean="0">
                <a:solidFill>
                  <a:schemeClr val="tx1"/>
                </a:solidFill>
                <a:latin typeface="微软雅黑" pitchFamily="34" charset="-122"/>
                <a:ea typeface="微软雅黑" pitchFamily="34" charset="-122"/>
              </a:rPr>
              <a:t>ct</a:t>
            </a:r>
            <a:r>
              <a:rPr lang="zh-CN" altLang="en-US" sz="2000" b="1" dirty="0" smtClean="0">
                <a:solidFill>
                  <a:schemeClr val="tx1"/>
                </a:solidFill>
                <a:latin typeface="微软雅黑" pitchFamily="34" charset="-122"/>
                <a:ea typeface="微软雅黑" pitchFamily="34" charset="-122"/>
              </a:rPr>
              <a:t>无法电荷迁移；</a:t>
            </a:r>
            <a:endParaRPr lang="en-US" altLang="zh-CN" sz="2000" b="1" dirty="0" smtClean="0">
              <a:solidFill>
                <a:schemeClr val="tx1"/>
              </a:solidFill>
              <a:latin typeface="微软雅黑" pitchFamily="34" charset="-122"/>
              <a:ea typeface="微软雅黑" pitchFamily="34" charset="-122"/>
            </a:endParaRPr>
          </a:p>
          <a:p>
            <a:pPr marL="355600" indent="-355600">
              <a:lnSpc>
                <a:spcPct val="150000"/>
              </a:lnSpc>
              <a:buClr>
                <a:schemeClr val="tx1"/>
              </a:buClr>
              <a:buFont typeface="Wingdings" pitchFamily="2" charset="2"/>
              <a:buChar char="u"/>
            </a:pPr>
            <a:r>
              <a:rPr lang="en-US" altLang="zh-CN" sz="2000" b="1" dirty="0" err="1" smtClean="0">
                <a:solidFill>
                  <a:schemeClr val="tx1"/>
                </a:solidFill>
                <a:latin typeface="微软雅黑" pitchFamily="34" charset="-122"/>
                <a:ea typeface="微软雅黑" pitchFamily="34" charset="-122"/>
              </a:rPr>
              <a:t>Rc</a:t>
            </a:r>
            <a:r>
              <a:rPr lang="zh-CN" altLang="en-US" sz="2000" b="1" dirty="0" smtClean="0">
                <a:solidFill>
                  <a:schemeClr val="tx1"/>
                </a:solidFill>
                <a:latin typeface="微软雅黑" pitchFamily="34" charset="-122"/>
                <a:ea typeface="微软雅黑" pitchFamily="34" charset="-122"/>
              </a:rPr>
              <a:t>应为</a:t>
            </a:r>
            <a:r>
              <a:rPr lang="en-US" altLang="zh-CN" sz="2000" b="1" dirty="0" err="1" smtClean="0">
                <a:solidFill>
                  <a:schemeClr val="tx1"/>
                </a:solidFill>
                <a:latin typeface="微软雅黑" pitchFamily="34" charset="-122"/>
                <a:ea typeface="微软雅黑" pitchFamily="34" charset="-122"/>
              </a:rPr>
              <a:t>R</a:t>
            </a:r>
            <a:r>
              <a:rPr lang="en-US" altLang="zh-CN" sz="2000" b="1" baseline="-25000" dirty="0" err="1" smtClean="0">
                <a:solidFill>
                  <a:schemeClr val="tx1"/>
                </a:solidFill>
                <a:latin typeface="微软雅黑" pitchFamily="34" charset="-122"/>
                <a:ea typeface="微软雅黑" pitchFamily="34" charset="-122"/>
              </a:rPr>
              <a:t>sol</a:t>
            </a:r>
            <a:r>
              <a:rPr lang="zh-CN" altLang="en-US" sz="2000" b="1" dirty="0" smtClean="0">
                <a:solidFill>
                  <a:schemeClr val="tx1"/>
                </a:solidFill>
                <a:latin typeface="微软雅黑" pitchFamily="34" charset="-122"/>
                <a:ea typeface="微软雅黑" pitchFamily="34" charset="-122"/>
              </a:rPr>
              <a:t>孔隙溶液导电</a:t>
            </a:r>
            <a:r>
              <a:rPr lang="en-US" altLang="zh-CN" sz="2000" b="1" dirty="0" smtClean="0">
                <a:solidFill>
                  <a:schemeClr val="tx1"/>
                </a:solidFill>
                <a:latin typeface="微软雅黑" pitchFamily="34" charset="-122"/>
                <a:ea typeface="微软雅黑" pitchFamily="34" charset="-122"/>
              </a:rPr>
              <a:t>; </a:t>
            </a:r>
          </a:p>
        </p:txBody>
      </p:sp>
      <p:sp>
        <p:nvSpPr>
          <p:cNvPr id="18" name="矩形 17"/>
          <p:cNvSpPr/>
          <p:nvPr/>
        </p:nvSpPr>
        <p:spPr>
          <a:xfrm>
            <a:off x="214282" y="142852"/>
            <a:ext cx="2896947" cy="461665"/>
          </a:xfrm>
          <a:prstGeom prst="rect">
            <a:avLst/>
          </a:prstGeom>
        </p:spPr>
        <p:txBody>
          <a:bodyPr wrap="none">
            <a:spAutoFit/>
          </a:bodyPr>
          <a:lstStyle/>
          <a:p>
            <a:pPr>
              <a:buNone/>
            </a:pPr>
            <a:r>
              <a:rPr lang="en-US" altLang="zh-CN" sz="2400" b="1" dirty="0" smtClean="0">
                <a:solidFill>
                  <a:srgbClr val="FFFF00"/>
                </a:solidFill>
                <a:latin typeface="微软雅黑" pitchFamily="34" charset="-122"/>
                <a:ea typeface="微软雅黑" pitchFamily="34" charset="-122"/>
              </a:rPr>
              <a:t>11. </a:t>
            </a:r>
            <a:r>
              <a:rPr lang="zh-CN" altLang="en-US" sz="2400" b="1" dirty="0" smtClean="0">
                <a:solidFill>
                  <a:srgbClr val="FFFF00"/>
                </a:solidFill>
                <a:latin typeface="微软雅黑" pitchFamily="34" charset="-122"/>
                <a:ea typeface="微软雅黑" pitchFamily="34" charset="-122"/>
              </a:rPr>
              <a:t>合金氧化膜体系</a:t>
            </a:r>
            <a:endParaRPr lang="en-US" altLang="zh-CN" sz="2400" b="1" dirty="0" smtClean="0">
              <a:solidFill>
                <a:srgbClr val="FFFF00"/>
              </a:solidFill>
              <a:latin typeface="微软雅黑" pitchFamily="34" charset="-122"/>
              <a:ea typeface="微软雅黑" pitchFamily="34" charset="-122"/>
            </a:endParaRPr>
          </a:p>
        </p:txBody>
      </p:sp>
      <p:sp>
        <p:nvSpPr>
          <p:cNvPr id="8" name="椭圆 47"/>
          <p:cNvSpPr>
            <a:spLocks noChangeArrowheads="1"/>
          </p:cNvSpPr>
          <p:nvPr/>
        </p:nvSpPr>
        <p:spPr bwMode="auto">
          <a:xfrm>
            <a:off x="1357290" y="1285860"/>
            <a:ext cx="571504" cy="857256"/>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0" name="椭圆 47"/>
          <p:cNvSpPr>
            <a:spLocks noChangeArrowheads="1"/>
          </p:cNvSpPr>
          <p:nvPr/>
        </p:nvSpPr>
        <p:spPr bwMode="auto">
          <a:xfrm>
            <a:off x="3786182" y="1214422"/>
            <a:ext cx="642942" cy="928694"/>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9" name="矩形 18"/>
          <p:cNvSpPr/>
          <p:nvPr/>
        </p:nvSpPr>
        <p:spPr>
          <a:xfrm>
            <a:off x="4786314" y="2214554"/>
            <a:ext cx="4214842" cy="2308324"/>
          </a:xfrm>
          <a:prstGeom prst="rect">
            <a:avLst/>
          </a:prstGeom>
        </p:spPr>
        <p:txBody>
          <a:bodyPr wrap="square">
            <a:spAutoFit/>
          </a:bodyPr>
          <a:lstStyle/>
          <a:p>
            <a:pPr marL="342900" indent="-342900">
              <a:lnSpc>
                <a:spcPct val="150000"/>
              </a:lnSpc>
              <a:buAutoNum type="arabicPeriod"/>
            </a:pPr>
            <a:r>
              <a:rPr lang="zh-CN" altLang="en-US" sz="1600" b="1" dirty="0" smtClean="0">
                <a:solidFill>
                  <a:srgbClr val="FFFF00"/>
                </a:solidFill>
                <a:latin typeface="微软雅黑" pitchFamily="34" charset="-122"/>
                <a:ea typeface="微软雅黑" pitchFamily="34" charset="-122"/>
              </a:rPr>
              <a:t>致密合金氧化膜</a:t>
            </a:r>
            <a:r>
              <a:rPr lang="en-US" altLang="zh-CN" sz="1600" b="1" dirty="0" smtClean="0">
                <a:solidFill>
                  <a:srgbClr val="FFFF00"/>
                </a:solidFill>
                <a:latin typeface="微软雅黑" pitchFamily="34" charset="-122"/>
                <a:ea typeface="微软雅黑" pitchFamily="34" charset="-122"/>
              </a:rPr>
              <a:t>/</a:t>
            </a:r>
            <a:r>
              <a:rPr lang="zh-CN" altLang="en-US" sz="1600" b="1" dirty="0" smtClean="0">
                <a:solidFill>
                  <a:srgbClr val="FFFF00"/>
                </a:solidFill>
                <a:latin typeface="微软雅黑" pitchFamily="34" charset="-122"/>
                <a:ea typeface="微软雅黑" pitchFamily="34" charset="-122"/>
              </a:rPr>
              <a:t>金属界面没有溶液存在，其导电性和阻抗与金属相近，可视为一体，以确保</a:t>
            </a:r>
            <a:r>
              <a:rPr lang="en-US" altLang="zh-CN" sz="1600" b="1" dirty="0" err="1" smtClean="0">
                <a:solidFill>
                  <a:srgbClr val="FFFF00"/>
                </a:solidFill>
                <a:latin typeface="微软雅黑" pitchFamily="34" charset="-122"/>
                <a:ea typeface="微软雅黑" pitchFamily="34" charset="-122"/>
              </a:rPr>
              <a:t>Rt</a:t>
            </a:r>
            <a:r>
              <a:rPr lang="zh-CN" altLang="en-US" sz="1600" b="1" dirty="0" smtClean="0">
                <a:solidFill>
                  <a:srgbClr val="FFFF00"/>
                </a:solidFill>
                <a:latin typeface="微软雅黑" pitchFamily="34" charset="-122"/>
                <a:ea typeface="微软雅黑" pitchFamily="34" charset="-122"/>
              </a:rPr>
              <a:t>电荷迁移功能。</a:t>
            </a:r>
            <a:endParaRPr lang="en-US" altLang="zh-CN" sz="1600" b="1" dirty="0" smtClean="0">
              <a:solidFill>
                <a:srgbClr val="FFFF00"/>
              </a:solidFill>
              <a:latin typeface="微软雅黑" pitchFamily="34" charset="-122"/>
              <a:ea typeface="微软雅黑" pitchFamily="34" charset="-122"/>
            </a:endParaRPr>
          </a:p>
          <a:p>
            <a:pPr marL="342900" indent="-342900">
              <a:lnSpc>
                <a:spcPct val="150000"/>
              </a:lnSpc>
              <a:buAutoNum type="arabicPeriod"/>
            </a:pPr>
            <a:r>
              <a:rPr lang="en-US" altLang="zh-CN" sz="1600" b="1" dirty="0" smtClean="0">
                <a:solidFill>
                  <a:srgbClr val="FFFF00"/>
                </a:solidFill>
                <a:latin typeface="微软雅黑" pitchFamily="34" charset="-122"/>
                <a:ea typeface="微软雅黑" pitchFamily="34" charset="-122"/>
              </a:rPr>
              <a:t>L</a:t>
            </a:r>
            <a:r>
              <a:rPr lang="zh-CN" altLang="en-US" sz="1600" b="1" dirty="0" smtClean="0">
                <a:solidFill>
                  <a:srgbClr val="FFFF00"/>
                </a:solidFill>
                <a:latin typeface="微软雅黑" pitchFamily="34" charset="-122"/>
                <a:ea typeface="微软雅黑" pitchFamily="34" charset="-122"/>
              </a:rPr>
              <a:t>为高频断路，中频高阻抗，右方组件无电流无响应，</a:t>
            </a:r>
            <a:r>
              <a:rPr lang="en-US" altLang="zh-CN" sz="1600" b="1" dirty="0" smtClean="0">
                <a:solidFill>
                  <a:srgbClr val="FFFF00"/>
                </a:solidFill>
                <a:latin typeface="微软雅黑" pitchFamily="34" charset="-122"/>
                <a:ea typeface="微软雅黑" pitchFamily="34" charset="-122"/>
              </a:rPr>
              <a:t>Rs</a:t>
            </a:r>
            <a:r>
              <a:rPr lang="zh-CN" altLang="en-US" sz="1600" b="1" dirty="0" smtClean="0">
                <a:solidFill>
                  <a:srgbClr val="FFFF00"/>
                </a:solidFill>
                <a:latin typeface="微软雅黑" pitchFamily="34" charset="-122"/>
                <a:ea typeface="微软雅黑" pitchFamily="34" charset="-122"/>
              </a:rPr>
              <a:t>也测不到，与阻抗谱响应不一致。</a:t>
            </a:r>
            <a:endParaRPr lang="en-US" altLang="zh-CN" sz="1600" b="1" dirty="0" smtClean="0">
              <a:solidFill>
                <a:srgbClr val="FFFF00"/>
              </a:solidFill>
              <a:latin typeface="微软雅黑" pitchFamily="34" charset="-122"/>
              <a:ea typeface="微软雅黑" pitchFamily="34" charset="-122"/>
            </a:endParaRPr>
          </a:p>
        </p:txBody>
      </p:sp>
      <p:sp>
        <p:nvSpPr>
          <p:cNvPr id="20" name="椭圆 47"/>
          <p:cNvSpPr>
            <a:spLocks noChangeArrowheads="1"/>
          </p:cNvSpPr>
          <p:nvPr/>
        </p:nvSpPr>
        <p:spPr bwMode="auto">
          <a:xfrm>
            <a:off x="1357290" y="4071942"/>
            <a:ext cx="1071570" cy="1714512"/>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21" name="椭圆 47"/>
          <p:cNvSpPr>
            <a:spLocks noChangeArrowheads="1"/>
          </p:cNvSpPr>
          <p:nvPr/>
        </p:nvSpPr>
        <p:spPr bwMode="auto">
          <a:xfrm>
            <a:off x="2214546" y="5572140"/>
            <a:ext cx="428628" cy="642942"/>
          </a:xfrm>
          <a:prstGeom prst="ellipse">
            <a:avLst/>
          </a:prstGeom>
          <a:noFill/>
          <a:ln w="28575" algn="ctr">
            <a:solidFill>
              <a:srgbClr val="33CC33"/>
            </a:solidFill>
            <a:round/>
            <a:headEnd/>
            <a:tailEnd/>
          </a:ln>
        </p:spPr>
        <p:txBody>
          <a:bodyPr wrap="none" anchor="ctr"/>
          <a:lstStyle/>
          <a:p>
            <a:endParaRPr lang="zh-CN" altLang="en-US">
              <a:ea typeface="楷体_GB2312" pitchFamily="49"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lide(fromBottom)">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slide(fromBottom)">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slide(fromBottom)">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slide(fromBottom)">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slide(fromBottom)">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lide(fromBottom)">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p:bldP spid="8" grpId="0" animBg="1"/>
      <p:bldP spid="10" grpId="0" animBg="1"/>
      <p:bldP spid="19" grpId="0"/>
      <p:bldP spid="20" grpId="0"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214282" y="5000636"/>
            <a:ext cx="8786874" cy="1571612"/>
          </a:xfrm>
        </p:spPr>
        <p:txBody>
          <a:bodyPr/>
          <a:lstStyle/>
          <a:p>
            <a:pPr>
              <a:lnSpc>
                <a:spcPct val="150000"/>
              </a:lnSpc>
              <a:buClr>
                <a:schemeClr val="tx1"/>
              </a:buClr>
            </a:pPr>
            <a:r>
              <a:rPr lang="zh-CN" altLang="en-US" sz="1800" dirty="0" smtClean="0">
                <a:latin typeface="微软雅黑" pitchFamily="34" charset="-122"/>
                <a:ea typeface="微软雅黑" pitchFamily="34" charset="-122"/>
              </a:rPr>
              <a:t>生物膜为一个独立元件，同时具有电容性和电阻性，其外电路电压和电流应该与其等效电路一致；其相应的电容和电阻等效元件应该具有</a:t>
            </a:r>
            <a:r>
              <a:rPr lang="zh-CN" altLang="en-US" sz="1800" b="1" dirty="0" smtClean="0">
                <a:latin typeface="微软雅黑" pitchFamily="34" charset="-122"/>
                <a:ea typeface="微软雅黑" pitchFamily="34" charset="-122"/>
              </a:rPr>
              <a:t>相同的连接端点</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pPr>
              <a:lnSpc>
                <a:spcPct val="150000"/>
              </a:lnSpc>
              <a:buClr>
                <a:schemeClr val="tx1"/>
              </a:buClr>
            </a:pPr>
            <a:r>
              <a:rPr lang="zh-CN" altLang="en-US" sz="1800" dirty="0" smtClean="0">
                <a:latin typeface="微软雅黑" pitchFamily="34" charset="-122"/>
                <a:ea typeface="微软雅黑" pitchFamily="34" charset="-122"/>
              </a:rPr>
              <a:t>生物膜阻抗与溶液相近，阻抗谱会融合；</a:t>
            </a:r>
            <a:endParaRPr lang="en-US" altLang="zh-CN" sz="1800" dirty="0" smtClean="0">
              <a:latin typeface="微软雅黑" pitchFamily="34" charset="-122"/>
              <a:ea typeface="微软雅黑" pitchFamily="34" charset="-122"/>
            </a:endParaRPr>
          </a:p>
        </p:txBody>
      </p:sp>
      <p:grpSp>
        <p:nvGrpSpPr>
          <p:cNvPr id="2" name="组合 8"/>
          <p:cNvGrpSpPr/>
          <p:nvPr/>
        </p:nvGrpSpPr>
        <p:grpSpPr>
          <a:xfrm>
            <a:off x="6500794" y="928670"/>
            <a:ext cx="2643206" cy="1857388"/>
            <a:chOff x="0" y="457200"/>
            <a:chExt cx="4171950" cy="2509830"/>
          </a:xfrm>
        </p:grpSpPr>
        <p:pic>
          <p:nvPicPr>
            <p:cNvPr id="392194" name="图片 10"/>
            <p:cNvPicPr>
              <a:picLocks noChangeAspect="1" noChangeArrowheads="1"/>
            </p:cNvPicPr>
            <p:nvPr/>
          </p:nvPicPr>
          <p:blipFill>
            <a:blip r:embed="rId2" cstate="print">
              <a:lum contrast="40000"/>
            </a:blip>
            <a:srcRect l="24651" t="37245" r="56717" b="47704"/>
            <a:stretch>
              <a:fillRect/>
            </a:stretch>
          </p:blipFill>
          <p:spPr bwMode="auto">
            <a:xfrm>
              <a:off x="0" y="457200"/>
              <a:ext cx="4171950" cy="1895475"/>
            </a:xfrm>
            <a:prstGeom prst="rect">
              <a:avLst/>
            </a:prstGeom>
            <a:noFill/>
          </p:spPr>
        </p:pic>
        <p:pic>
          <p:nvPicPr>
            <p:cNvPr id="392193" name="图片 13"/>
            <p:cNvPicPr>
              <a:picLocks noChangeAspect="1" noChangeArrowheads="1"/>
            </p:cNvPicPr>
            <p:nvPr/>
          </p:nvPicPr>
          <p:blipFill>
            <a:blip r:embed="rId3" cstate="print">
              <a:lum contrast="40000"/>
            </a:blip>
            <a:srcRect l="47440" t="28706" r="29056" b="65163"/>
            <a:stretch>
              <a:fillRect/>
            </a:stretch>
          </p:blipFill>
          <p:spPr bwMode="auto">
            <a:xfrm>
              <a:off x="0" y="2357430"/>
              <a:ext cx="4171950" cy="609600"/>
            </a:xfrm>
            <a:prstGeom prst="rect">
              <a:avLst/>
            </a:prstGeom>
            <a:noFill/>
          </p:spPr>
        </p:pic>
      </p:grpSp>
      <p:grpSp>
        <p:nvGrpSpPr>
          <p:cNvPr id="3" name="组合 15"/>
          <p:cNvGrpSpPr/>
          <p:nvPr/>
        </p:nvGrpSpPr>
        <p:grpSpPr>
          <a:xfrm>
            <a:off x="3286116" y="785794"/>
            <a:ext cx="3071834" cy="3500462"/>
            <a:chOff x="142844" y="1643050"/>
            <a:chExt cx="2643206" cy="2872009"/>
          </a:xfrm>
        </p:grpSpPr>
        <p:pic>
          <p:nvPicPr>
            <p:cNvPr id="392198" name="图片 16"/>
            <p:cNvPicPr>
              <a:picLocks noChangeAspect="1" noChangeArrowheads="1"/>
            </p:cNvPicPr>
            <p:nvPr/>
          </p:nvPicPr>
          <p:blipFill>
            <a:blip r:embed="rId4" cstate="print"/>
            <a:srcRect l="25081" t="47449" r="56831" b="24236"/>
            <a:stretch>
              <a:fillRect/>
            </a:stretch>
          </p:blipFill>
          <p:spPr bwMode="auto">
            <a:xfrm>
              <a:off x="142844" y="1643050"/>
              <a:ext cx="2643206" cy="2325273"/>
            </a:xfrm>
            <a:prstGeom prst="rect">
              <a:avLst/>
            </a:prstGeom>
            <a:noFill/>
          </p:spPr>
        </p:pic>
        <p:pic>
          <p:nvPicPr>
            <p:cNvPr id="392197" name="图片 19"/>
            <p:cNvPicPr>
              <a:picLocks noChangeAspect="1" noChangeArrowheads="1"/>
            </p:cNvPicPr>
            <p:nvPr/>
          </p:nvPicPr>
          <p:blipFill>
            <a:blip r:embed="rId4" cstate="print">
              <a:lum contrast="40000"/>
            </a:blip>
            <a:srcRect l="47726" t="18112" r="29056" b="72704"/>
            <a:stretch>
              <a:fillRect/>
            </a:stretch>
          </p:blipFill>
          <p:spPr bwMode="auto">
            <a:xfrm>
              <a:off x="142844" y="3929066"/>
              <a:ext cx="2643206" cy="585993"/>
            </a:xfrm>
            <a:prstGeom prst="rect">
              <a:avLst/>
            </a:prstGeom>
            <a:noFill/>
          </p:spPr>
        </p:pic>
      </p:grpSp>
      <p:sp>
        <p:nvSpPr>
          <p:cNvPr id="392200" name="Rectangle 8"/>
          <p:cNvSpPr>
            <a:spLocks noChangeArrowheads="1"/>
          </p:cNvSpPr>
          <p:nvPr/>
        </p:nvSpPr>
        <p:spPr bwMode="auto">
          <a:xfrm>
            <a:off x="0" y="479584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组合 14"/>
          <p:cNvGrpSpPr/>
          <p:nvPr/>
        </p:nvGrpSpPr>
        <p:grpSpPr>
          <a:xfrm>
            <a:off x="142844" y="785794"/>
            <a:ext cx="3028919" cy="3500462"/>
            <a:chOff x="5857884" y="3643314"/>
            <a:chExt cx="2886075" cy="3067066"/>
          </a:xfrm>
        </p:grpSpPr>
        <p:pic>
          <p:nvPicPr>
            <p:cNvPr id="13" name="图片 40"/>
            <p:cNvPicPr>
              <a:picLocks noChangeAspect="1" noChangeArrowheads="1"/>
            </p:cNvPicPr>
            <p:nvPr/>
          </p:nvPicPr>
          <p:blipFill>
            <a:blip r:embed="rId5" cstate="print"/>
            <a:srcRect l="35114" t="56633" r="46541" b="17603"/>
            <a:stretch>
              <a:fillRect/>
            </a:stretch>
          </p:blipFill>
          <p:spPr bwMode="auto">
            <a:xfrm>
              <a:off x="5857884" y="3643314"/>
              <a:ext cx="2886075" cy="2286000"/>
            </a:xfrm>
            <a:prstGeom prst="rect">
              <a:avLst/>
            </a:prstGeom>
            <a:noFill/>
          </p:spPr>
        </p:pic>
        <p:pic>
          <p:nvPicPr>
            <p:cNvPr id="14" name="图片 43"/>
            <p:cNvPicPr>
              <a:picLocks noChangeAspect="1" noChangeArrowheads="1"/>
            </p:cNvPicPr>
            <p:nvPr/>
          </p:nvPicPr>
          <p:blipFill>
            <a:blip r:embed="rId5" cstate="print">
              <a:lum contrast="40000"/>
            </a:blip>
            <a:srcRect l="32822" t="26785" r="43961" b="61990"/>
            <a:stretch>
              <a:fillRect/>
            </a:stretch>
          </p:blipFill>
          <p:spPr bwMode="auto">
            <a:xfrm>
              <a:off x="5857884" y="5929330"/>
              <a:ext cx="2886075" cy="781050"/>
            </a:xfrm>
            <a:prstGeom prst="rect">
              <a:avLst/>
            </a:prstGeom>
            <a:noFill/>
          </p:spPr>
        </p:pic>
      </p:grpSp>
      <p:sp>
        <p:nvSpPr>
          <p:cNvPr id="17" name="椭圆 16"/>
          <p:cNvSpPr/>
          <p:nvPr/>
        </p:nvSpPr>
        <p:spPr bwMode="auto">
          <a:xfrm>
            <a:off x="4143372" y="1357298"/>
            <a:ext cx="1296144" cy="288032"/>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8" name="椭圆 17"/>
          <p:cNvSpPr/>
          <p:nvPr/>
        </p:nvSpPr>
        <p:spPr bwMode="auto">
          <a:xfrm>
            <a:off x="1071538" y="974458"/>
            <a:ext cx="1071570" cy="1368152"/>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0" name="灯片编号占位符 19"/>
          <p:cNvSpPr>
            <a:spLocks noGrp="1"/>
          </p:cNvSpPr>
          <p:nvPr>
            <p:ph type="sldNum" sz="quarter" idx="12"/>
          </p:nvPr>
        </p:nvSpPr>
        <p:spPr>
          <a:xfrm>
            <a:off x="8643966" y="6400800"/>
            <a:ext cx="500034" cy="457200"/>
          </a:xfrm>
        </p:spPr>
        <p:txBody>
          <a:bodyPr/>
          <a:lstStyle/>
          <a:p>
            <a:pPr>
              <a:defRPr/>
            </a:pPr>
            <a:fld id="{1940DD50-4B4C-4A18-8DA2-AFC615041ECB}" type="slidenum">
              <a:rPr lang="zh-CN" altLang="en-US" smtClean="0"/>
              <a:pPr>
                <a:defRPr/>
              </a:pPr>
              <a:t>46</a:t>
            </a:fld>
            <a:endParaRPr lang="en-US" altLang="zh-CN" dirty="0"/>
          </a:p>
        </p:txBody>
      </p:sp>
      <p:sp>
        <p:nvSpPr>
          <p:cNvPr id="21" name="TextBox 20"/>
          <p:cNvSpPr txBox="1"/>
          <p:nvPr/>
        </p:nvSpPr>
        <p:spPr>
          <a:xfrm>
            <a:off x="142844" y="214290"/>
            <a:ext cx="2786050" cy="461665"/>
          </a:xfrm>
          <a:prstGeom prst="rect">
            <a:avLst/>
          </a:prstGeom>
          <a:noFill/>
        </p:spPr>
        <p:txBody>
          <a:bodyPr wrap="square" rtlCol="0">
            <a:spAutoFit/>
          </a:bodyPr>
          <a:lstStyle/>
          <a:p>
            <a:r>
              <a:rPr lang="en-US" altLang="zh-CN" sz="2400" b="1" dirty="0" smtClean="0">
                <a:solidFill>
                  <a:srgbClr val="FFFF00"/>
                </a:solidFill>
                <a:latin typeface="微软雅黑" pitchFamily="34" charset="-122"/>
                <a:ea typeface="微软雅黑" pitchFamily="34" charset="-122"/>
              </a:rPr>
              <a:t>13. </a:t>
            </a:r>
            <a:r>
              <a:rPr lang="zh-CN" altLang="en-US" sz="2400" b="1" dirty="0" smtClean="0">
                <a:solidFill>
                  <a:srgbClr val="FFFF00"/>
                </a:solidFill>
                <a:latin typeface="微软雅黑" pitchFamily="34" charset="-122"/>
                <a:ea typeface="微软雅黑" pitchFamily="34" charset="-122"/>
              </a:rPr>
              <a:t>微生物膜体系</a:t>
            </a:r>
            <a:endParaRPr lang="zh-CN" altLang="en-US" sz="2400" b="1" dirty="0">
              <a:solidFill>
                <a:srgbClr val="FFFF00"/>
              </a:solidFill>
              <a:latin typeface="微软雅黑" pitchFamily="34" charset="-122"/>
              <a:ea typeface="微软雅黑" pitchFamily="34" charset="-122"/>
            </a:endParaRPr>
          </a:p>
        </p:txBody>
      </p:sp>
      <p:sp>
        <p:nvSpPr>
          <p:cNvPr id="22" name="矩形 21"/>
          <p:cNvSpPr/>
          <p:nvPr/>
        </p:nvSpPr>
        <p:spPr>
          <a:xfrm>
            <a:off x="142844" y="4286256"/>
            <a:ext cx="8786874" cy="507831"/>
          </a:xfrm>
          <a:prstGeom prst="rect">
            <a:avLst/>
          </a:prstGeom>
        </p:spPr>
        <p:txBody>
          <a:bodyPr wrap="square">
            <a:spAutoFit/>
          </a:bodyPr>
          <a:lstStyle/>
          <a:p>
            <a:pPr algn="ctr">
              <a:lnSpc>
                <a:spcPct val="150000"/>
              </a:lnSpc>
              <a:buNone/>
            </a:pPr>
            <a:r>
              <a:rPr lang="en-US" altLang="zh-CN" sz="1800" b="1" dirty="0" smtClean="0">
                <a:solidFill>
                  <a:srgbClr val="FFFF00"/>
                </a:solidFill>
                <a:latin typeface="微软雅黑" pitchFamily="34" charset="-122"/>
                <a:ea typeface="微软雅黑" pitchFamily="34" charset="-122"/>
              </a:rPr>
              <a:t>X80</a:t>
            </a:r>
            <a:r>
              <a:rPr lang="zh-CN" altLang="en-US" sz="1800" b="1" dirty="0" smtClean="0">
                <a:solidFill>
                  <a:srgbClr val="FFFF00"/>
                </a:solidFill>
                <a:latin typeface="微软雅黑" pitchFamily="34" charset="-122"/>
                <a:ea typeface="微软雅黑" pitchFamily="34" charset="-122"/>
              </a:rPr>
              <a:t>钢</a:t>
            </a:r>
            <a:r>
              <a:rPr lang="en-US" altLang="zh-CN" sz="1800" b="1" dirty="0" smtClean="0">
                <a:solidFill>
                  <a:srgbClr val="FFFF00"/>
                </a:solidFill>
                <a:latin typeface="微软雅黑" pitchFamily="34" charset="-122"/>
                <a:ea typeface="微软雅黑" pitchFamily="34" charset="-122"/>
              </a:rPr>
              <a:t>/</a:t>
            </a:r>
            <a:r>
              <a:rPr lang="zh-CN" altLang="en-US" sz="1800" b="1" dirty="0" smtClean="0">
                <a:solidFill>
                  <a:srgbClr val="FF0000"/>
                </a:solidFill>
                <a:latin typeface="微软雅黑" pitchFamily="34" charset="-122"/>
                <a:ea typeface="微软雅黑" pitchFamily="34" charset="-122"/>
              </a:rPr>
              <a:t>微生物膜</a:t>
            </a:r>
            <a:r>
              <a:rPr lang="en-US" altLang="zh-CN" sz="1800" b="1" dirty="0" smtClean="0">
                <a:solidFill>
                  <a:srgbClr val="FFFF00"/>
                </a:solidFill>
                <a:latin typeface="微软雅黑" pitchFamily="34" charset="-122"/>
                <a:ea typeface="微软雅黑" pitchFamily="34" charset="-122"/>
              </a:rPr>
              <a:t>/</a:t>
            </a:r>
            <a:r>
              <a:rPr lang="zh-CN" altLang="en-US" sz="1800" b="1" dirty="0" smtClean="0">
                <a:solidFill>
                  <a:srgbClr val="FFFF00"/>
                </a:solidFill>
                <a:latin typeface="微软雅黑" pitchFamily="34" charset="-122"/>
                <a:ea typeface="微软雅黑" pitchFamily="34" charset="-122"/>
              </a:rPr>
              <a:t>土壤体系、  铜合金</a:t>
            </a:r>
            <a:r>
              <a:rPr lang="en-US" altLang="zh-CN" sz="1800" b="1" dirty="0" smtClean="0">
                <a:solidFill>
                  <a:srgbClr val="FFFF00"/>
                </a:solidFill>
                <a:latin typeface="微软雅黑" pitchFamily="34" charset="-122"/>
                <a:ea typeface="微软雅黑" pitchFamily="34" charset="-122"/>
              </a:rPr>
              <a:t>/</a:t>
            </a:r>
            <a:r>
              <a:rPr lang="en-US" altLang="zh-CN" sz="1800" b="1" dirty="0" smtClean="0">
                <a:solidFill>
                  <a:srgbClr val="FF0000"/>
                </a:solidFill>
                <a:latin typeface="微软雅黑" pitchFamily="34" charset="-122"/>
                <a:ea typeface="微软雅黑" pitchFamily="34" charset="-122"/>
              </a:rPr>
              <a:t>SRB</a:t>
            </a:r>
            <a:r>
              <a:rPr lang="zh-CN" altLang="en-US" sz="1800" b="1" dirty="0" smtClean="0">
                <a:solidFill>
                  <a:srgbClr val="FF0000"/>
                </a:solidFill>
                <a:latin typeface="微软雅黑" pitchFamily="34" charset="-122"/>
                <a:ea typeface="微软雅黑" pitchFamily="34" charset="-122"/>
              </a:rPr>
              <a:t>培养溶液、  </a:t>
            </a:r>
            <a:r>
              <a:rPr lang="zh-CN" altLang="en-US" sz="1800" b="1" dirty="0" smtClean="0">
                <a:solidFill>
                  <a:srgbClr val="FFFF00"/>
                </a:solidFill>
                <a:latin typeface="微软雅黑" pitchFamily="34" charset="-122"/>
                <a:ea typeface="微软雅黑" pitchFamily="34" charset="-122"/>
              </a:rPr>
              <a:t>不锈钢</a:t>
            </a:r>
            <a:r>
              <a:rPr lang="en-US" altLang="zh-CN" sz="1800" b="1" dirty="0" smtClean="0">
                <a:solidFill>
                  <a:srgbClr val="FFFF00"/>
                </a:solidFill>
                <a:latin typeface="微软雅黑" pitchFamily="34" charset="-122"/>
                <a:ea typeface="微软雅黑" pitchFamily="34" charset="-122"/>
              </a:rPr>
              <a:t>/</a:t>
            </a:r>
            <a:r>
              <a:rPr lang="zh-CN" altLang="en-US" sz="1800" b="1" dirty="0" smtClean="0">
                <a:solidFill>
                  <a:srgbClr val="FF0000"/>
                </a:solidFill>
                <a:latin typeface="微软雅黑" pitchFamily="34" charset="-122"/>
                <a:ea typeface="微软雅黑" pitchFamily="34" charset="-122"/>
              </a:rPr>
              <a:t>微生物膜</a:t>
            </a:r>
            <a:r>
              <a:rPr lang="en-US" altLang="zh-CN" sz="1800" b="1" dirty="0" smtClean="0">
                <a:solidFill>
                  <a:srgbClr val="FFFF00"/>
                </a:solidFill>
                <a:latin typeface="微软雅黑" pitchFamily="34" charset="-122"/>
                <a:ea typeface="微软雅黑" pitchFamily="34" charset="-122"/>
              </a:rPr>
              <a:t>/</a:t>
            </a:r>
            <a:r>
              <a:rPr lang="zh-CN" altLang="en-US" sz="1800" b="1" dirty="0" smtClean="0">
                <a:solidFill>
                  <a:srgbClr val="FFFF00"/>
                </a:solidFill>
                <a:latin typeface="微软雅黑" pitchFamily="34" charset="-122"/>
                <a:ea typeface="微软雅黑" pitchFamily="34" charset="-122"/>
              </a:rPr>
              <a:t>海水体系</a:t>
            </a:r>
            <a:endParaRPr lang="en-US" altLang="zh-CN" sz="1800" b="1" dirty="0" smtClean="0">
              <a:solidFill>
                <a:srgbClr val="FF0000"/>
              </a:solidFill>
              <a:latin typeface="微软雅黑" pitchFamily="34" charset="-122"/>
              <a:ea typeface="微软雅黑" pitchFamily="34" charset="-122"/>
            </a:endParaRPr>
          </a:p>
        </p:txBody>
      </p:sp>
      <p:sp>
        <p:nvSpPr>
          <p:cNvPr id="23" name="TextBox 22"/>
          <p:cNvSpPr txBox="1"/>
          <p:nvPr/>
        </p:nvSpPr>
        <p:spPr>
          <a:xfrm>
            <a:off x="7429520" y="1785927"/>
            <a:ext cx="357190" cy="246222"/>
          </a:xfrm>
          <a:prstGeom prst="rect">
            <a:avLst/>
          </a:prstGeom>
          <a:solidFill>
            <a:schemeClr val="tx1"/>
          </a:solidFill>
        </p:spPr>
        <p:txBody>
          <a:bodyPr wrap="square" rtlCol="0">
            <a:spAutoFit/>
          </a:bodyPr>
          <a:lstStyle/>
          <a:p>
            <a:r>
              <a:rPr lang="en-US" altLang="zh-CN" sz="1000" dirty="0" smtClean="0"/>
              <a:t>R</a:t>
            </a:r>
            <a:r>
              <a:rPr lang="en-US" altLang="zh-CN" sz="1000" baseline="-25000" dirty="0" smtClean="0"/>
              <a:t>m</a:t>
            </a:r>
            <a:endParaRPr lang="zh-CN" altLang="en-US" sz="1000" baseline="-25000" dirty="0"/>
          </a:p>
        </p:txBody>
      </p:sp>
      <p:sp>
        <p:nvSpPr>
          <p:cNvPr id="24" name="TextBox 23"/>
          <p:cNvSpPr txBox="1"/>
          <p:nvPr/>
        </p:nvSpPr>
        <p:spPr>
          <a:xfrm>
            <a:off x="8215338" y="2000240"/>
            <a:ext cx="357190" cy="276999"/>
          </a:xfrm>
          <a:prstGeom prst="rect">
            <a:avLst/>
          </a:prstGeom>
          <a:solidFill>
            <a:schemeClr val="tx1"/>
          </a:solidFill>
        </p:spPr>
        <p:txBody>
          <a:bodyPr wrap="square" rtlCol="0">
            <a:spAutoFit/>
          </a:bodyPr>
          <a:lstStyle/>
          <a:p>
            <a:r>
              <a:rPr lang="en-US" altLang="zh-CN" sz="1200" dirty="0" smtClean="0"/>
              <a:t>R</a:t>
            </a:r>
            <a:r>
              <a:rPr lang="en-US" altLang="zh-CN" sz="1200" baseline="-25000" dirty="0" smtClean="0"/>
              <a:t>p</a:t>
            </a:r>
            <a:endParaRPr lang="zh-CN" altLang="en-US" sz="1200" baseline="-25000" dirty="0"/>
          </a:p>
        </p:txBody>
      </p:sp>
      <p:sp>
        <p:nvSpPr>
          <p:cNvPr id="19" name="椭圆 18"/>
          <p:cNvSpPr/>
          <p:nvPr/>
        </p:nvSpPr>
        <p:spPr bwMode="auto">
          <a:xfrm>
            <a:off x="7286644" y="785794"/>
            <a:ext cx="857256" cy="1295574"/>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lide(fromBottom)">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Bottom)">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uiExpan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15404" y="6400800"/>
            <a:ext cx="428596" cy="457200"/>
          </a:xfrm>
        </p:spPr>
        <p:txBody>
          <a:bodyPr/>
          <a:lstStyle/>
          <a:p>
            <a:pPr>
              <a:defRPr/>
            </a:pPr>
            <a:fld id="{705EF948-7358-4CA2-B872-583E31FB6E6A}" type="slidenum">
              <a:rPr lang="zh-CN" altLang="en-US" smtClean="0"/>
              <a:pPr>
                <a:defRPr/>
              </a:pPr>
              <a:t>47</a:t>
            </a:fld>
            <a:endParaRPr lang="en-US" altLang="zh-CN" dirty="0"/>
          </a:p>
        </p:txBody>
      </p:sp>
      <p:sp>
        <p:nvSpPr>
          <p:cNvPr id="10" name="内容占位符 2"/>
          <p:cNvSpPr>
            <a:spLocks noGrp="1"/>
          </p:cNvSpPr>
          <p:nvPr>
            <p:ph idx="1"/>
          </p:nvPr>
        </p:nvSpPr>
        <p:spPr>
          <a:xfrm>
            <a:off x="3286116" y="3786190"/>
            <a:ext cx="5715040" cy="1643074"/>
          </a:xfrm>
        </p:spPr>
        <p:txBody>
          <a:bodyPr/>
          <a:lstStyle/>
          <a:p>
            <a:pPr marL="0" indent="357188">
              <a:lnSpc>
                <a:spcPct val="150000"/>
              </a:lnSpc>
              <a:buNone/>
            </a:pPr>
            <a:r>
              <a:rPr lang="zh-CN" altLang="en-US" sz="1600" dirty="0" smtClean="0">
                <a:latin typeface="微软雅黑" pitchFamily="34" charset="-122"/>
                <a:ea typeface="微软雅黑" pitchFamily="34" charset="-122"/>
              </a:rPr>
              <a:t>其中， </a:t>
            </a:r>
            <a:r>
              <a:rPr lang="en-US" altLang="zh-CN" sz="1600" dirty="0" smtClean="0">
                <a:latin typeface="微软雅黑" pitchFamily="34" charset="-122"/>
                <a:ea typeface="微软雅黑" pitchFamily="34" charset="-122"/>
              </a:rPr>
              <a:t>Rs</a:t>
            </a:r>
            <a:r>
              <a:rPr lang="zh-CN" altLang="en-US" sz="1600" dirty="0" smtClean="0">
                <a:latin typeface="微软雅黑" pitchFamily="34" charset="-122"/>
                <a:ea typeface="微软雅黑" pitchFamily="34" charset="-122"/>
              </a:rPr>
              <a:t>为土壤电阻， </a:t>
            </a:r>
            <a:r>
              <a:rPr lang="en-US" altLang="zh-CN" sz="1600" dirty="0" smtClean="0">
                <a:latin typeface="微软雅黑" pitchFamily="34" charset="-122"/>
                <a:ea typeface="微软雅黑" pitchFamily="34" charset="-122"/>
              </a:rPr>
              <a:t>Qs</a:t>
            </a:r>
            <a:r>
              <a:rPr lang="zh-CN" altLang="en-US" sz="1600" dirty="0" smtClean="0">
                <a:latin typeface="微软雅黑" pitchFamily="34" charset="-122"/>
                <a:ea typeface="微软雅黑" pitchFamily="34" charset="-122"/>
              </a:rPr>
              <a:t>和</a:t>
            </a:r>
            <a:r>
              <a:rPr lang="en-US" altLang="zh-CN" sz="1600" dirty="0" smtClean="0">
                <a:latin typeface="微软雅黑" pitchFamily="34" charset="-122"/>
                <a:ea typeface="微软雅黑" pitchFamily="34" charset="-122"/>
              </a:rPr>
              <a:t>Q</a:t>
            </a:r>
            <a:r>
              <a:rPr lang="en-US" altLang="zh-CN" sz="1600" baseline="-25000" dirty="0" smtClean="0">
                <a:latin typeface="微软雅黑" pitchFamily="34" charset="-122"/>
                <a:ea typeface="微软雅黑" pitchFamily="34" charset="-122"/>
              </a:rPr>
              <a:t>dl</a:t>
            </a:r>
            <a:r>
              <a:rPr lang="zh-CN" altLang="en-US" sz="1600" dirty="0" smtClean="0">
                <a:latin typeface="微软雅黑" pitchFamily="34" charset="-122"/>
                <a:ea typeface="微软雅黑" pitchFamily="34" charset="-122"/>
              </a:rPr>
              <a:t>分别为土壤电容和双电层电容， </a:t>
            </a:r>
            <a:r>
              <a:rPr lang="en-US" altLang="zh-CN" sz="1600" dirty="0" smtClean="0">
                <a:latin typeface="微软雅黑" pitchFamily="34" charset="-122"/>
                <a:ea typeface="微软雅黑" pitchFamily="34" charset="-122"/>
              </a:rPr>
              <a:t>R</a:t>
            </a:r>
            <a:r>
              <a:rPr lang="en-US" altLang="zh-CN" sz="1600" baseline="-25000" dirty="0" smtClean="0">
                <a:latin typeface="微软雅黑" pitchFamily="34" charset="-122"/>
                <a:ea typeface="微软雅黑" pitchFamily="34" charset="-122"/>
              </a:rPr>
              <a:t>ct</a:t>
            </a:r>
            <a:r>
              <a:rPr lang="zh-CN" altLang="en-US" sz="1600" dirty="0" smtClean="0">
                <a:latin typeface="微软雅黑" pitchFamily="34" charset="-122"/>
                <a:ea typeface="微软雅黑" pitchFamily="34" charset="-122"/>
              </a:rPr>
              <a:t>为电荷传递电阻。</a:t>
            </a:r>
            <a:endParaRPr lang="en-US" altLang="zh-CN" sz="1600" dirty="0" smtClean="0">
              <a:latin typeface="微软雅黑" pitchFamily="34" charset="-122"/>
              <a:ea typeface="微软雅黑" pitchFamily="34" charset="-122"/>
            </a:endParaRPr>
          </a:p>
          <a:p>
            <a:pPr marL="0" indent="357188">
              <a:lnSpc>
                <a:spcPct val="150000"/>
              </a:lnSpc>
              <a:buNone/>
            </a:pPr>
            <a:r>
              <a:rPr lang="zh-CN" altLang="en-US" sz="1600" dirty="0" smtClean="0">
                <a:latin typeface="微软雅黑" pitchFamily="34" charset="-122"/>
                <a:ea typeface="微软雅黑" pitchFamily="34" charset="-122"/>
              </a:rPr>
              <a:t>对一确定的腐蚀体系， </a:t>
            </a:r>
            <a:r>
              <a:rPr lang="en-US" altLang="zh-CN" sz="1600" dirty="0" smtClean="0">
                <a:latin typeface="微软雅黑" pitchFamily="34" charset="-122"/>
                <a:ea typeface="微软雅黑" pitchFamily="34" charset="-122"/>
              </a:rPr>
              <a:t>B</a:t>
            </a:r>
            <a:r>
              <a:rPr lang="zh-CN" altLang="en-US" sz="1600" dirty="0" smtClean="0">
                <a:latin typeface="微软雅黑" pitchFamily="34" charset="-122"/>
                <a:ea typeface="微软雅黑" pitchFamily="34" charset="-122"/>
              </a:rPr>
              <a:t>为常数。在线性极化范围内 </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10 mV)</a:t>
            </a:r>
            <a:r>
              <a:rPr lang="zh-CN" altLang="en-US" sz="1600" dirty="0" smtClean="0">
                <a:latin typeface="微软雅黑" pitchFamily="34" charset="-122"/>
                <a:ea typeface="微软雅黑" pitchFamily="34" charset="-122"/>
              </a:rPr>
              <a:t>， 有：</a:t>
            </a:r>
            <a:r>
              <a:rPr lang="en-US" altLang="zh-CN" sz="1600" dirty="0" smtClean="0">
                <a:latin typeface="微软雅黑" pitchFamily="34" charset="-122"/>
                <a:ea typeface="微软雅黑" pitchFamily="34" charset="-122"/>
              </a:rPr>
              <a:t>Rp</a:t>
            </a:r>
            <a:r>
              <a:rPr lang="zh-CN" altLang="en-US" sz="1600" dirty="0" smtClean="0">
                <a:latin typeface="微软雅黑" pitchFamily="34" charset="-122"/>
                <a:ea typeface="微软雅黑" pitchFamily="34" charset="-122"/>
              </a:rPr>
              <a:t>＝</a:t>
            </a:r>
            <a:r>
              <a:rPr lang="en-US" altLang="zh-CN" sz="1600" dirty="0" err="1" smtClean="0">
                <a:latin typeface="微软雅黑" pitchFamily="34" charset="-122"/>
                <a:ea typeface="微软雅黑" pitchFamily="34" charset="-122"/>
              </a:rPr>
              <a:t>Rs+Rct≈Rct</a:t>
            </a:r>
            <a:endParaRPr lang="en-US" altLang="zh-CN" sz="1600" dirty="0" smtClean="0">
              <a:latin typeface="微软雅黑" pitchFamily="34" charset="-122"/>
              <a:ea typeface="微软雅黑" pitchFamily="34" charset="-122"/>
            </a:endParaRPr>
          </a:p>
        </p:txBody>
      </p:sp>
      <p:pic>
        <p:nvPicPr>
          <p:cNvPr id="11" name="Picture 2"/>
          <p:cNvPicPr>
            <a:picLocks noChangeAspect="1" noChangeArrowheads="1"/>
          </p:cNvPicPr>
          <p:nvPr/>
        </p:nvPicPr>
        <p:blipFill>
          <a:blip r:embed="rId2" cstate="print"/>
          <a:srcRect l="54688" t="35417" r="17187" b="30555"/>
          <a:stretch>
            <a:fillRect/>
          </a:stretch>
        </p:blipFill>
        <p:spPr bwMode="auto">
          <a:xfrm>
            <a:off x="214282" y="4071942"/>
            <a:ext cx="2928958" cy="1734356"/>
          </a:xfrm>
          <a:prstGeom prst="rect">
            <a:avLst/>
          </a:prstGeom>
          <a:noFill/>
          <a:ln w="9525">
            <a:noFill/>
            <a:miter lim="800000"/>
            <a:headEnd/>
            <a:tailEnd/>
          </a:ln>
          <a:effectLst/>
        </p:spPr>
      </p:pic>
      <p:pic>
        <p:nvPicPr>
          <p:cNvPr id="12" name="Picture 3"/>
          <p:cNvPicPr>
            <a:picLocks noChangeAspect="1" noChangeArrowheads="1"/>
          </p:cNvPicPr>
          <p:nvPr/>
        </p:nvPicPr>
        <p:blipFill>
          <a:blip r:embed="rId3" cstate="print">
            <a:lum bright="-30000" contrast="40000"/>
          </a:blip>
          <a:srcRect l="16015" t="20139" r="55078" b="38889"/>
          <a:stretch>
            <a:fillRect/>
          </a:stretch>
        </p:blipFill>
        <p:spPr bwMode="auto">
          <a:xfrm>
            <a:off x="214282" y="928670"/>
            <a:ext cx="3000396" cy="2014490"/>
          </a:xfrm>
          <a:prstGeom prst="rect">
            <a:avLst/>
          </a:prstGeom>
          <a:noFill/>
          <a:ln w="9525">
            <a:noFill/>
            <a:miter lim="800000"/>
            <a:headEnd/>
            <a:tailEnd/>
          </a:ln>
          <a:effectLst/>
        </p:spPr>
      </p:pic>
      <p:sp>
        <p:nvSpPr>
          <p:cNvPr id="13" name="矩形 12"/>
          <p:cNvSpPr/>
          <p:nvPr/>
        </p:nvSpPr>
        <p:spPr>
          <a:xfrm>
            <a:off x="3428992" y="785794"/>
            <a:ext cx="5572164" cy="1526187"/>
          </a:xfrm>
          <a:prstGeom prst="rect">
            <a:avLst/>
          </a:prstGeom>
        </p:spPr>
        <p:txBody>
          <a:bodyPr wrap="square">
            <a:spAutoFit/>
          </a:bodyPr>
          <a:lstStyle/>
          <a:p>
            <a:pPr indent="447675">
              <a:lnSpc>
                <a:spcPct val="150000"/>
              </a:lnSpc>
            </a:pPr>
            <a:r>
              <a:rPr lang="zh-CN" altLang="en-US" sz="1600" dirty="0" smtClean="0">
                <a:solidFill>
                  <a:schemeClr val="tx1"/>
                </a:solidFill>
                <a:latin typeface="微软雅黑" pitchFamily="34" charset="-122"/>
                <a:ea typeface="微软雅黑" pitchFamily="34" charset="-122"/>
              </a:rPr>
              <a:t>采用</a:t>
            </a:r>
            <a:r>
              <a:rPr lang="en-US" altLang="zh-CN" sz="1600" dirty="0" smtClean="0">
                <a:solidFill>
                  <a:schemeClr val="tx1"/>
                </a:solidFill>
                <a:latin typeface="微软雅黑" pitchFamily="34" charset="-122"/>
                <a:ea typeface="微软雅黑" pitchFamily="34" charset="-122"/>
              </a:rPr>
              <a:t>R(QR (CR)) </a:t>
            </a:r>
            <a:r>
              <a:rPr lang="zh-CN" altLang="en-US" sz="1600" dirty="0" smtClean="0">
                <a:solidFill>
                  <a:schemeClr val="tx1"/>
                </a:solidFill>
                <a:latin typeface="微软雅黑" pitchFamily="34" charset="-122"/>
                <a:ea typeface="微软雅黑" pitchFamily="34" charset="-122"/>
              </a:rPr>
              <a:t>等效电路对阻抗数据进行拟合， 见图。其中， </a:t>
            </a:r>
            <a:r>
              <a:rPr lang="en-US" altLang="zh-CN" sz="1600" dirty="0" smtClean="0">
                <a:solidFill>
                  <a:schemeClr val="tx1"/>
                </a:solidFill>
                <a:latin typeface="微软雅黑" pitchFamily="34" charset="-122"/>
                <a:ea typeface="微软雅黑" pitchFamily="34" charset="-122"/>
              </a:rPr>
              <a:t>Rs</a:t>
            </a:r>
            <a:r>
              <a:rPr lang="zh-CN" altLang="en-US" sz="1600" dirty="0" smtClean="0">
                <a:solidFill>
                  <a:schemeClr val="tx1"/>
                </a:solidFill>
                <a:latin typeface="微软雅黑" pitchFamily="34" charset="-122"/>
                <a:ea typeface="微软雅黑" pitchFamily="34" charset="-122"/>
              </a:rPr>
              <a:t>为介质电阻， </a:t>
            </a:r>
            <a:r>
              <a:rPr lang="en-US" altLang="zh-CN" sz="1600" dirty="0" smtClean="0">
                <a:solidFill>
                  <a:schemeClr val="tx1"/>
                </a:solidFill>
                <a:latin typeface="微软雅黑" pitchFamily="34" charset="-122"/>
                <a:ea typeface="微软雅黑" pitchFamily="34" charset="-122"/>
              </a:rPr>
              <a:t>R1</a:t>
            </a:r>
            <a:r>
              <a:rPr lang="zh-CN" altLang="en-US" sz="1600" dirty="0" smtClean="0">
                <a:solidFill>
                  <a:schemeClr val="tx1"/>
                </a:solidFill>
                <a:latin typeface="微软雅黑" pitchFamily="34" charset="-122"/>
                <a:ea typeface="微软雅黑" pitchFamily="34" charset="-122"/>
              </a:rPr>
              <a:t>为电极表面腐蚀产物和土粒组成的结合层电阻， </a:t>
            </a:r>
            <a:r>
              <a:rPr lang="en-US" altLang="zh-CN" sz="1600" dirty="0" smtClean="0">
                <a:solidFill>
                  <a:schemeClr val="tx1"/>
                </a:solidFill>
                <a:latin typeface="微软雅黑" pitchFamily="34" charset="-122"/>
                <a:ea typeface="微软雅黑" pitchFamily="34" charset="-122"/>
              </a:rPr>
              <a:t>Rct</a:t>
            </a:r>
            <a:r>
              <a:rPr lang="zh-CN" altLang="en-US" sz="1600" dirty="0" smtClean="0">
                <a:solidFill>
                  <a:schemeClr val="tx1"/>
                </a:solidFill>
                <a:latin typeface="微软雅黑" pitchFamily="34" charset="-122"/>
                <a:ea typeface="微软雅黑" pitchFamily="34" charset="-122"/>
              </a:rPr>
              <a:t>为电荷转移电阻， </a:t>
            </a:r>
            <a:r>
              <a:rPr lang="en-US" altLang="zh-CN" sz="1600" dirty="0" smtClean="0">
                <a:solidFill>
                  <a:schemeClr val="tx1"/>
                </a:solidFill>
                <a:latin typeface="微软雅黑" pitchFamily="34" charset="-122"/>
                <a:ea typeface="微软雅黑" pitchFamily="34" charset="-122"/>
              </a:rPr>
              <a:t>Q</a:t>
            </a:r>
            <a:r>
              <a:rPr lang="zh-CN" altLang="en-US" sz="1600" dirty="0" smtClean="0">
                <a:solidFill>
                  <a:schemeClr val="tx1"/>
                </a:solidFill>
                <a:latin typeface="微软雅黑" pitchFamily="34" charset="-122"/>
                <a:ea typeface="微软雅黑" pitchFamily="34" charset="-122"/>
              </a:rPr>
              <a:t>为电极表面结合层电容， </a:t>
            </a:r>
            <a:r>
              <a:rPr lang="en-US" altLang="zh-CN" sz="1600" dirty="0" smtClean="0">
                <a:solidFill>
                  <a:schemeClr val="tx1"/>
                </a:solidFill>
                <a:latin typeface="微软雅黑" pitchFamily="34" charset="-122"/>
                <a:ea typeface="微软雅黑" pitchFamily="34" charset="-122"/>
              </a:rPr>
              <a:t>C</a:t>
            </a:r>
            <a:r>
              <a:rPr lang="zh-CN" altLang="en-US" sz="1600" dirty="0" smtClean="0">
                <a:solidFill>
                  <a:schemeClr val="tx1"/>
                </a:solidFill>
                <a:latin typeface="微软雅黑" pitchFamily="34" charset="-122"/>
                <a:ea typeface="微软雅黑" pitchFamily="34" charset="-122"/>
              </a:rPr>
              <a:t>为双电层电容。</a:t>
            </a:r>
            <a:endParaRPr lang="en-US" altLang="zh-CN" sz="1600" dirty="0" smtClean="0">
              <a:solidFill>
                <a:schemeClr val="tx1"/>
              </a:solidFill>
              <a:latin typeface="微软雅黑" pitchFamily="34" charset="-122"/>
              <a:ea typeface="微软雅黑" pitchFamily="34" charset="-122"/>
            </a:endParaRPr>
          </a:p>
        </p:txBody>
      </p:sp>
      <p:sp>
        <p:nvSpPr>
          <p:cNvPr id="14" name="椭圆 47"/>
          <p:cNvSpPr>
            <a:spLocks noChangeArrowheads="1"/>
          </p:cNvSpPr>
          <p:nvPr/>
        </p:nvSpPr>
        <p:spPr bwMode="auto">
          <a:xfrm>
            <a:off x="1285852" y="1571612"/>
            <a:ext cx="440671" cy="750108"/>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5" name="矩形 14"/>
          <p:cNvSpPr/>
          <p:nvPr/>
        </p:nvSpPr>
        <p:spPr>
          <a:xfrm>
            <a:off x="214282" y="214290"/>
            <a:ext cx="2928958" cy="461665"/>
          </a:xfrm>
          <a:prstGeom prst="rect">
            <a:avLst/>
          </a:prstGeom>
        </p:spPr>
        <p:txBody>
          <a:bodyPr wrap="square">
            <a:spAutoFit/>
          </a:bodyPr>
          <a:lstStyle/>
          <a:p>
            <a:r>
              <a:rPr lang="en-US" altLang="zh-CN" sz="2400" b="1" dirty="0" smtClean="0">
                <a:solidFill>
                  <a:srgbClr val="FFFF00"/>
                </a:solidFill>
                <a:latin typeface="微软雅黑" pitchFamily="34" charset="-122"/>
                <a:ea typeface="微软雅黑" pitchFamily="34" charset="-122"/>
              </a:rPr>
              <a:t>14. </a:t>
            </a:r>
            <a:r>
              <a:rPr lang="zh-CN" altLang="en-US" sz="2400" b="1" dirty="0" smtClean="0">
                <a:solidFill>
                  <a:srgbClr val="FFFF00"/>
                </a:solidFill>
                <a:latin typeface="微软雅黑" pitchFamily="34" charset="-122"/>
                <a:ea typeface="微软雅黑" pitchFamily="34" charset="-122"/>
              </a:rPr>
              <a:t>土壤腐蚀体系</a:t>
            </a:r>
            <a:endParaRPr lang="en-US" altLang="zh-CN" sz="2400" b="1" dirty="0" smtClean="0">
              <a:solidFill>
                <a:srgbClr val="FFFF00"/>
              </a:solidFill>
              <a:latin typeface="微软雅黑" pitchFamily="34" charset="-122"/>
              <a:ea typeface="微软雅黑" pitchFamily="34" charset="-122"/>
            </a:endParaRPr>
          </a:p>
        </p:txBody>
      </p:sp>
      <p:sp>
        <p:nvSpPr>
          <p:cNvPr id="16" name="矩形 15"/>
          <p:cNvSpPr/>
          <p:nvPr/>
        </p:nvSpPr>
        <p:spPr>
          <a:xfrm>
            <a:off x="3929058" y="428604"/>
            <a:ext cx="2009076" cy="369332"/>
          </a:xfrm>
          <a:prstGeom prst="rect">
            <a:avLst/>
          </a:prstGeom>
        </p:spPr>
        <p:txBody>
          <a:bodyPr wrap="none">
            <a:spAutoFit/>
          </a:bodyPr>
          <a:lstStyle/>
          <a:p>
            <a:r>
              <a:rPr lang="en-US" altLang="zh-CN" sz="1800" dirty="0" smtClean="0">
                <a:solidFill>
                  <a:srgbClr val="FFFF00"/>
                </a:solidFill>
                <a:latin typeface="微软雅黑" pitchFamily="34" charset="-122"/>
                <a:ea typeface="微软雅黑" pitchFamily="34" charset="-122"/>
              </a:rPr>
              <a:t>[</a:t>
            </a:r>
            <a:r>
              <a:rPr lang="en-US" altLang="zh-CN" sz="1800" b="1" dirty="0" smtClean="0">
                <a:solidFill>
                  <a:srgbClr val="FFFF00"/>
                </a:solidFill>
                <a:latin typeface="微软雅黑" pitchFamily="34" charset="-122"/>
                <a:ea typeface="微软雅黑" pitchFamily="34" charset="-122"/>
              </a:rPr>
              <a:t>R(Q(R</a:t>
            </a:r>
            <a:r>
              <a:rPr lang="en-US" altLang="zh-CN" sz="1800" b="1" baseline="-25000" dirty="0" smtClean="0">
                <a:solidFill>
                  <a:srgbClr val="FFFF00"/>
                </a:solidFill>
                <a:latin typeface="微软雅黑" pitchFamily="34" charset="-122"/>
                <a:ea typeface="微软雅黑" pitchFamily="34" charset="-122"/>
              </a:rPr>
              <a:t>1</a:t>
            </a:r>
            <a:r>
              <a:rPr lang="en-US" altLang="zh-CN" sz="1800" b="1" dirty="0" smtClean="0">
                <a:solidFill>
                  <a:srgbClr val="FFFF00"/>
                </a:solidFill>
                <a:latin typeface="微软雅黑" pitchFamily="34" charset="-122"/>
                <a:ea typeface="微软雅黑" pitchFamily="34" charset="-122"/>
              </a:rPr>
              <a:t>(</a:t>
            </a:r>
            <a:r>
              <a:rPr lang="en-US" altLang="zh-CN" sz="1800" b="1" dirty="0" err="1" smtClean="0">
                <a:solidFill>
                  <a:srgbClr val="FFFF00"/>
                </a:solidFill>
                <a:latin typeface="微软雅黑" pitchFamily="34" charset="-122"/>
                <a:ea typeface="微软雅黑" pitchFamily="34" charset="-122"/>
              </a:rPr>
              <a:t>CR</a:t>
            </a:r>
            <a:r>
              <a:rPr lang="en-US" altLang="zh-CN" sz="1800" b="1" baseline="-25000" dirty="0" err="1" smtClean="0">
                <a:solidFill>
                  <a:srgbClr val="FFFF00"/>
                </a:solidFill>
                <a:latin typeface="微软雅黑" pitchFamily="34" charset="-122"/>
                <a:ea typeface="微软雅黑" pitchFamily="34" charset="-122"/>
              </a:rPr>
              <a:t>ct</a:t>
            </a:r>
            <a:r>
              <a:rPr lang="en-US" altLang="zh-CN" sz="1800" b="1" dirty="0" smtClean="0">
                <a:solidFill>
                  <a:srgbClr val="FFFF00"/>
                </a:solidFill>
                <a:latin typeface="微软雅黑" pitchFamily="34" charset="-122"/>
                <a:ea typeface="微软雅黑" pitchFamily="34" charset="-122"/>
              </a:rPr>
              <a:t>)))</a:t>
            </a:r>
            <a:r>
              <a:rPr lang="en-US" altLang="zh-CN" sz="1800" dirty="0" smtClean="0">
                <a:solidFill>
                  <a:srgbClr val="FFFF00"/>
                </a:solidFill>
                <a:latin typeface="微软雅黑" pitchFamily="34" charset="-122"/>
                <a:ea typeface="微软雅黑" pitchFamily="34" charset="-122"/>
              </a:rPr>
              <a:t>] </a:t>
            </a:r>
            <a:endParaRPr lang="zh-CN" altLang="en-US" sz="1800" dirty="0">
              <a:solidFill>
                <a:srgbClr val="FFFF00"/>
              </a:solidFill>
            </a:endParaRPr>
          </a:p>
        </p:txBody>
      </p:sp>
      <p:sp>
        <p:nvSpPr>
          <p:cNvPr id="17" name="矩形 16"/>
          <p:cNvSpPr/>
          <p:nvPr/>
        </p:nvSpPr>
        <p:spPr>
          <a:xfrm>
            <a:off x="3500430" y="2428868"/>
            <a:ext cx="5500726" cy="787523"/>
          </a:xfrm>
          <a:prstGeom prst="rect">
            <a:avLst/>
          </a:prstGeom>
        </p:spPr>
        <p:txBody>
          <a:bodyPr wrap="square">
            <a:spAutoFit/>
          </a:bodyPr>
          <a:lstStyle/>
          <a:p>
            <a:pPr>
              <a:lnSpc>
                <a:spcPct val="150000"/>
              </a:lnSpc>
            </a:pPr>
            <a:r>
              <a:rPr lang="zh-CN" altLang="en-US" sz="1600" b="1" dirty="0" smtClean="0">
                <a:solidFill>
                  <a:srgbClr val="FFFF00"/>
                </a:solidFill>
                <a:latin typeface="微软雅黑" pitchFamily="34" charset="-122"/>
                <a:ea typeface="微软雅黑" pitchFamily="34" charset="-122"/>
              </a:rPr>
              <a:t>腐蚀产物膜</a:t>
            </a:r>
            <a:r>
              <a:rPr lang="en-US" altLang="zh-CN" sz="1600" b="1" dirty="0" smtClean="0">
                <a:solidFill>
                  <a:srgbClr val="FFFF00"/>
                </a:solidFill>
                <a:latin typeface="微软雅黑" pitchFamily="34" charset="-122"/>
                <a:ea typeface="微软雅黑" pitchFamily="34" charset="-122"/>
              </a:rPr>
              <a:t>Rf</a:t>
            </a:r>
            <a:r>
              <a:rPr lang="zh-CN" altLang="en-US" sz="1600" b="1" dirty="0" smtClean="0">
                <a:solidFill>
                  <a:srgbClr val="FFFF00"/>
                </a:solidFill>
                <a:latin typeface="微软雅黑" pitchFamily="34" charset="-122"/>
                <a:ea typeface="微软雅黑" pitchFamily="34" charset="-122"/>
              </a:rPr>
              <a:t>必须多孔渗水，才能形成</a:t>
            </a:r>
            <a:r>
              <a:rPr lang="en-US" altLang="zh-CN" sz="1600" b="1" dirty="0" smtClean="0">
                <a:solidFill>
                  <a:srgbClr val="FFFF00"/>
                </a:solidFill>
                <a:latin typeface="微软雅黑" pitchFamily="34" charset="-122"/>
                <a:ea typeface="微软雅黑" pitchFamily="34" charset="-122"/>
              </a:rPr>
              <a:t>Rct</a:t>
            </a:r>
            <a:r>
              <a:rPr lang="zh-CN" altLang="en-US" sz="1600" b="1" dirty="0" smtClean="0">
                <a:solidFill>
                  <a:srgbClr val="FFFF00"/>
                </a:solidFill>
                <a:latin typeface="微软雅黑" pitchFamily="34" charset="-122"/>
                <a:ea typeface="微软雅黑" pitchFamily="34" charset="-122"/>
              </a:rPr>
              <a:t>和</a:t>
            </a:r>
            <a:r>
              <a:rPr lang="en-US" altLang="zh-CN" sz="1600" b="1" dirty="0" smtClean="0">
                <a:solidFill>
                  <a:srgbClr val="FFFF00"/>
                </a:solidFill>
                <a:latin typeface="微软雅黑" pitchFamily="34" charset="-122"/>
                <a:ea typeface="微软雅黑" pitchFamily="34" charset="-122"/>
              </a:rPr>
              <a:t>Q</a:t>
            </a:r>
            <a:r>
              <a:rPr lang="zh-CN" altLang="en-US" sz="1600" b="1" dirty="0" smtClean="0">
                <a:solidFill>
                  <a:srgbClr val="FFFF00"/>
                </a:solidFill>
                <a:latin typeface="微软雅黑" pitchFamily="34" charset="-122"/>
                <a:ea typeface="微软雅黑" pitchFamily="34" charset="-122"/>
              </a:rPr>
              <a:t>，因此只能是孔隙溶液电阻</a:t>
            </a:r>
            <a:r>
              <a:rPr lang="en-US" altLang="zh-CN" sz="1600" b="1" dirty="0" smtClean="0">
                <a:solidFill>
                  <a:srgbClr val="FFFF00"/>
                </a:solidFill>
                <a:latin typeface="微软雅黑" pitchFamily="34" charset="-122"/>
                <a:ea typeface="微软雅黑" pitchFamily="34" charset="-122"/>
              </a:rPr>
              <a:t>R</a:t>
            </a:r>
            <a:r>
              <a:rPr lang="en-US" altLang="zh-CN" sz="1600" b="1" baseline="-25000" dirty="0" smtClean="0">
                <a:solidFill>
                  <a:srgbClr val="FFFF00"/>
                </a:solidFill>
                <a:latin typeface="微软雅黑" pitchFamily="34" charset="-122"/>
                <a:ea typeface="微软雅黑" pitchFamily="34" charset="-122"/>
              </a:rPr>
              <a:t>p,sol</a:t>
            </a:r>
            <a:r>
              <a:rPr lang="zh-CN" altLang="en-US" sz="1600" b="1" dirty="0" smtClean="0">
                <a:solidFill>
                  <a:srgbClr val="FFFF00"/>
                </a:solidFill>
                <a:latin typeface="微软雅黑" pitchFamily="34" charset="-122"/>
                <a:ea typeface="微软雅黑" pitchFamily="34" charset="-122"/>
              </a:rPr>
              <a:t>；</a:t>
            </a:r>
            <a:endParaRPr lang="en-US" altLang="zh-CN" sz="1600" dirty="0" smtClean="0">
              <a:solidFill>
                <a:srgbClr val="FFFF00"/>
              </a:solidFill>
              <a:latin typeface="微软雅黑" pitchFamily="34" charset="-122"/>
              <a:ea typeface="微软雅黑" pitchFamily="34" charset="-122"/>
            </a:endParaRPr>
          </a:p>
        </p:txBody>
      </p:sp>
      <p:sp>
        <p:nvSpPr>
          <p:cNvPr id="18" name="矩形 17"/>
          <p:cNvSpPr/>
          <p:nvPr/>
        </p:nvSpPr>
        <p:spPr>
          <a:xfrm>
            <a:off x="3143240" y="5357826"/>
            <a:ext cx="6000760" cy="1200329"/>
          </a:xfrm>
          <a:prstGeom prst="rect">
            <a:avLst/>
          </a:prstGeom>
        </p:spPr>
        <p:txBody>
          <a:bodyPr wrap="square">
            <a:spAutoFit/>
          </a:bodyPr>
          <a:lstStyle/>
          <a:p>
            <a:pPr marL="355600" indent="-355600">
              <a:lnSpc>
                <a:spcPct val="150000"/>
              </a:lnSpc>
              <a:buFont typeface="Wingdings" pitchFamily="2" charset="2"/>
              <a:buChar char="l"/>
            </a:pPr>
            <a:r>
              <a:rPr lang="en-US" altLang="zh-CN" sz="1600" b="1" dirty="0" smtClean="0">
                <a:solidFill>
                  <a:srgbClr val="FFFF00"/>
                </a:solidFill>
                <a:latin typeface="微软雅黑" pitchFamily="34" charset="-122"/>
                <a:ea typeface="微软雅黑" pitchFamily="34" charset="-122"/>
              </a:rPr>
              <a:t>R</a:t>
            </a:r>
            <a:r>
              <a:rPr lang="en-US" altLang="zh-CN" sz="1600" b="1" baseline="-25000" dirty="0" smtClean="0">
                <a:solidFill>
                  <a:srgbClr val="FFFF00"/>
                </a:solidFill>
                <a:latin typeface="微软雅黑" pitchFamily="34" charset="-122"/>
                <a:ea typeface="微软雅黑" pitchFamily="34" charset="-122"/>
              </a:rPr>
              <a:t>S</a:t>
            </a:r>
            <a:r>
              <a:rPr lang="zh-CN" altLang="en-US" sz="1600" b="1" dirty="0" smtClean="0">
                <a:solidFill>
                  <a:srgbClr val="FFFF00"/>
                </a:solidFill>
                <a:latin typeface="微软雅黑" pitchFamily="34" charset="-122"/>
                <a:ea typeface="微软雅黑" pitchFamily="34" charset="-122"/>
              </a:rPr>
              <a:t>为土壤氧化物，无导电性，应为</a:t>
            </a:r>
            <a:r>
              <a:rPr lang="en-US" altLang="zh-CN" sz="1600" b="1" dirty="0" err="1" smtClean="0">
                <a:solidFill>
                  <a:srgbClr val="FFFF00"/>
                </a:solidFill>
                <a:latin typeface="微软雅黑" pitchFamily="34" charset="-122"/>
                <a:ea typeface="微软雅黑" pitchFamily="34" charset="-122"/>
              </a:rPr>
              <a:t>R</a:t>
            </a:r>
            <a:r>
              <a:rPr lang="en-US" altLang="zh-CN" sz="1600" b="1" baseline="-25000" dirty="0" err="1" smtClean="0">
                <a:solidFill>
                  <a:srgbClr val="FFFF00"/>
                </a:solidFill>
                <a:latin typeface="微软雅黑" pitchFamily="34" charset="-122"/>
                <a:ea typeface="微软雅黑" pitchFamily="34" charset="-122"/>
              </a:rPr>
              <a:t>Sol</a:t>
            </a:r>
            <a:r>
              <a:rPr lang="zh-CN" altLang="en-US" sz="1600" b="1" dirty="0" smtClean="0">
                <a:solidFill>
                  <a:srgbClr val="FFFF00"/>
                </a:solidFill>
                <a:latin typeface="微软雅黑" pitchFamily="34" charset="-122"/>
                <a:ea typeface="微软雅黑" pitchFamily="34" charset="-122"/>
              </a:rPr>
              <a:t>孔隙溶液导电；</a:t>
            </a:r>
            <a:endParaRPr lang="en-US" altLang="zh-CN" sz="1600" b="1" dirty="0" smtClean="0">
              <a:solidFill>
                <a:srgbClr val="FFFF00"/>
              </a:solidFill>
              <a:latin typeface="微软雅黑" pitchFamily="34" charset="-122"/>
              <a:ea typeface="微软雅黑" pitchFamily="34" charset="-122"/>
            </a:endParaRPr>
          </a:p>
          <a:p>
            <a:pPr marL="355600" indent="-355600">
              <a:lnSpc>
                <a:spcPct val="150000"/>
              </a:lnSpc>
              <a:buFont typeface="Wingdings" pitchFamily="2" charset="2"/>
              <a:buChar char="l"/>
            </a:pPr>
            <a:r>
              <a:rPr lang="en-US" altLang="zh-CN" sz="1600" dirty="0" smtClean="0">
                <a:solidFill>
                  <a:srgbClr val="FFFF00"/>
                </a:solidFill>
                <a:latin typeface="微软雅黑" pitchFamily="34" charset="-122"/>
                <a:ea typeface="微软雅黑" pitchFamily="34" charset="-122"/>
              </a:rPr>
              <a:t>R</a:t>
            </a:r>
            <a:r>
              <a:rPr lang="en-US" altLang="zh-CN" sz="1600" baseline="-25000" dirty="0" smtClean="0">
                <a:solidFill>
                  <a:srgbClr val="FFFF00"/>
                </a:solidFill>
                <a:latin typeface="微软雅黑" pitchFamily="34" charset="-122"/>
                <a:ea typeface="微软雅黑" pitchFamily="34" charset="-122"/>
              </a:rPr>
              <a:t>p</a:t>
            </a:r>
            <a:r>
              <a:rPr lang="zh-CN" altLang="en-US" sz="1600" dirty="0" smtClean="0">
                <a:solidFill>
                  <a:srgbClr val="FFFF00"/>
                </a:solidFill>
                <a:latin typeface="微软雅黑" pitchFamily="34" charset="-122"/>
                <a:ea typeface="微软雅黑" pitchFamily="34" charset="-122"/>
              </a:rPr>
              <a:t>为腐蚀速度有关的</a:t>
            </a:r>
            <a:r>
              <a:rPr lang="en-US" altLang="zh-CN" sz="1600" dirty="0" smtClean="0">
                <a:solidFill>
                  <a:srgbClr val="FFFF00"/>
                </a:solidFill>
                <a:latin typeface="微软雅黑" pitchFamily="34" charset="-122"/>
                <a:ea typeface="微软雅黑" pitchFamily="34" charset="-122"/>
              </a:rPr>
              <a:t>Stern</a:t>
            </a:r>
            <a:r>
              <a:rPr lang="zh-CN" altLang="en-US" sz="1600" dirty="0" smtClean="0">
                <a:solidFill>
                  <a:srgbClr val="FFFF00"/>
                </a:solidFill>
                <a:latin typeface="微软雅黑" pitchFamily="34" charset="-122"/>
                <a:ea typeface="微软雅黑" pitchFamily="34" charset="-122"/>
              </a:rPr>
              <a:t>极化电阻，不能等于</a:t>
            </a:r>
            <a:r>
              <a:rPr lang="en-US" altLang="zh-CN" sz="1600" dirty="0" err="1" smtClean="0">
                <a:solidFill>
                  <a:srgbClr val="FFFF00"/>
                </a:solidFill>
                <a:latin typeface="微软雅黑" pitchFamily="34" charset="-122"/>
                <a:ea typeface="微软雅黑" pitchFamily="34" charset="-122"/>
              </a:rPr>
              <a:t>Rs+Rct</a:t>
            </a:r>
            <a:r>
              <a:rPr lang="zh-CN" altLang="en-US" sz="1600" dirty="0" smtClean="0">
                <a:solidFill>
                  <a:srgbClr val="FFFF00"/>
                </a:solidFill>
                <a:latin typeface="微软雅黑" pitchFamily="34" charset="-122"/>
                <a:ea typeface="微软雅黑" pitchFamily="34" charset="-122"/>
              </a:rPr>
              <a:t>；</a:t>
            </a:r>
            <a:endParaRPr lang="en-US" altLang="zh-CN" sz="1600" dirty="0" smtClean="0">
              <a:solidFill>
                <a:srgbClr val="FFFF00"/>
              </a:solidFill>
              <a:latin typeface="微软雅黑" pitchFamily="34" charset="-122"/>
              <a:ea typeface="微软雅黑" pitchFamily="34" charset="-122"/>
            </a:endParaRPr>
          </a:p>
          <a:p>
            <a:pPr marL="355600" indent="-355600">
              <a:lnSpc>
                <a:spcPct val="150000"/>
              </a:lnSpc>
              <a:buFont typeface="Wingdings" pitchFamily="2" charset="2"/>
              <a:buChar char="l"/>
            </a:pPr>
            <a:endParaRPr lang="en-US" altLang="zh-CN" sz="1600" b="1" dirty="0" smtClean="0">
              <a:solidFill>
                <a:srgbClr val="FFFF00"/>
              </a:solidFill>
              <a:latin typeface="微软雅黑" pitchFamily="34" charset="-122"/>
              <a:ea typeface="微软雅黑" pitchFamily="34" charset="-122"/>
            </a:endParaRPr>
          </a:p>
        </p:txBody>
      </p:sp>
      <p:sp>
        <p:nvSpPr>
          <p:cNvPr id="19" name="椭圆 47"/>
          <p:cNvSpPr>
            <a:spLocks noChangeArrowheads="1"/>
          </p:cNvSpPr>
          <p:nvPr/>
        </p:nvSpPr>
        <p:spPr bwMode="auto">
          <a:xfrm>
            <a:off x="4357686" y="857232"/>
            <a:ext cx="1214446" cy="357190"/>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20" name="椭圆 47"/>
          <p:cNvSpPr>
            <a:spLocks noChangeArrowheads="1"/>
          </p:cNvSpPr>
          <p:nvPr/>
        </p:nvSpPr>
        <p:spPr bwMode="auto">
          <a:xfrm>
            <a:off x="785786" y="4000504"/>
            <a:ext cx="642942" cy="1143008"/>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500"/>
                                        <p:tgtEl>
                                          <p:spTgt spid="1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lide(fromBottom)">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slide(fromBottom)">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slide(fromBottom)">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slide(fromBottom)">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7" grpId="0"/>
      <p:bldP spid="18" grpId="0"/>
      <p:bldP spid="19"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692" name="Picture 4"/>
          <p:cNvPicPr>
            <a:picLocks noChangeAspect="1" noChangeArrowheads="1"/>
          </p:cNvPicPr>
          <p:nvPr/>
        </p:nvPicPr>
        <p:blipFill>
          <a:blip r:embed="rId2" cstate="print">
            <a:lum bright="-30000" contrast="40000"/>
          </a:blip>
          <a:srcRect l="53906" t="26389" r="18359" b="48611"/>
          <a:stretch>
            <a:fillRect/>
          </a:stretch>
        </p:blipFill>
        <p:spPr bwMode="auto">
          <a:xfrm>
            <a:off x="214282" y="857232"/>
            <a:ext cx="3899176" cy="1928826"/>
          </a:xfrm>
          <a:prstGeom prst="rect">
            <a:avLst/>
          </a:prstGeom>
          <a:noFill/>
          <a:ln w="9525">
            <a:noFill/>
            <a:miter lim="800000"/>
            <a:headEnd/>
            <a:tailEnd/>
          </a:ln>
          <a:effectLst/>
        </p:spPr>
      </p:pic>
      <p:sp>
        <p:nvSpPr>
          <p:cNvPr id="8" name="矩形 7"/>
          <p:cNvSpPr/>
          <p:nvPr/>
        </p:nvSpPr>
        <p:spPr>
          <a:xfrm>
            <a:off x="4572000" y="928670"/>
            <a:ext cx="4572000" cy="1156855"/>
          </a:xfrm>
          <a:prstGeom prst="rect">
            <a:avLst/>
          </a:prstGeom>
        </p:spPr>
        <p:txBody>
          <a:bodyPr wrap="square">
            <a:spAutoFit/>
          </a:bodyPr>
          <a:lstStyle/>
          <a:p>
            <a:pPr>
              <a:lnSpc>
                <a:spcPct val="150000"/>
              </a:lnSpc>
            </a:pPr>
            <a:r>
              <a:rPr lang="en-US" altLang="zh-CN" sz="1600" dirty="0" smtClean="0">
                <a:solidFill>
                  <a:schemeClr val="tx1"/>
                </a:solidFill>
                <a:latin typeface="微软雅黑" pitchFamily="34" charset="-122"/>
                <a:ea typeface="微软雅黑" pitchFamily="34" charset="-122"/>
              </a:rPr>
              <a:t> Rs</a:t>
            </a:r>
            <a:r>
              <a:rPr lang="zh-CN" altLang="en-US" sz="1600" dirty="0" smtClean="0">
                <a:solidFill>
                  <a:schemeClr val="tx1"/>
                </a:solidFill>
                <a:latin typeface="微软雅黑" pitchFamily="34" charset="-122"/>
                <a:ea typeface="微软雅黑" pitchFamily="34" charset="-122"/>
              </a:rPr>
              <a:t>代表溶液电阻， </a:t>
            </a:r>
            <a:r>
              <a:rPr lang="en-US" altLang="zh-CN" sz="1600" dirty="0" smtClean="0">
                <a:solidFill>
                  <a:schemeClr val="tx1"/>
                </a:solidFill>
                <a:latin typeface="微软雅黑" pitchFamily="34" charset="-122"/>
                <a:ea typeface="微软雅黑" pitchFamily="34" charset="-122"/>
              </a:rPr>
              <a:t>Rf</a:t>
            </a:r>
            <a:r>
              <a:rPr lang="zh-CN" altLang="en-US" sz="1600" dirty="0" smtClean="0">
                <a:solidFill>
                  <a:schemeClr val="tx1"/>
                </a:solidFill>
                <a:latin typeface="微软雅黑" pitchFamily="34" charset="-122"/>
                <a:ea typeface="微软雅黑" pitchFamily="34" charset="-122"/>
              </a:rPr>
              <a:t>和</a:t>
            </a:r>
            <a:r>
              <a:rPr lang="en-US" altLang="zh-CN" sz="1600" dirty="0" err="1" smtClean="0">
                <a:solidFill>
                  <a:schemeClr val="tx1"/>
                </a:solidFill>
                <a:latin typeface="微软雅黑" pitchFamily="34" charset="-122"/>
                <a:ea typeface="微软雅黑" pitchFamily="34" charset="-122"/>
              </a:rPr>
              <a:t>Qf</a:t>
            </a:r>
            <a:r>
              <a:rPr lang="zh-CN" altLang="en-US" sz="1600" dirty="0" smtClean="0">
                <a:solidFill>
                  <a:schemeClr val="tx1"/>
                </a:solidFill>
                <a:latin typeface="微软雅黑" pitchFamily="34" charset="-122"/>
                <a:ea typeface="微软雅黑" pitchFamily="34" charset="-122"/>
              </a:rPr>
              <a:t>分别代表钝化膜电阻和钝化膜电容， </a:t>
            </a:r>
            <a:r>
              <a:rPr lang="en-US" altLang="zh-CN" sz="1600" dirty="0" smtClean="0">
                <a:solidFill>
                  <a:schemeClr val="tx1"/>
                </a:solidFill>
                <a:latin typeface="微软雅黑" pitchFamily="34" charset="-122"/>
                <a:ea typeface="微软雅黑" pitchFamily="34" charset="-122"/>
              </a:rPr>
              <a:t>Rct</a:t>
            </a:r>
            <a:r>
              <a:rPr lang="zh-CN" altLang="en-US" sz="1600" dirty="0" smtClean="0">
                <a:solidFill>
                  <a:schemeClr val="tx1"/>
                </a:solidFill>
                <a:latin typeface="微软雅黑" pitchFamily="34" charset="-122"/>
                <a:ea typeface="微软雅黑" pitchFamily="34" charset="-122"/>
              </a:rPr>
              <a:t>和</a:t>
            </a:r>
            <a:r>
              <a:rPr lang="en-US" altLang="zh-CN" sz="1600" dirty="0" smtClean="0">
                <a:solidFill>
                  <a:schemeClr val="tx1"/>
                </a:solidFill>
                <a:latin typeface="微软雅黑" pitchFamily="34" charset="-122"/>
                <a:ea typeface="微软雅黑" pitchFamily="34" charset="-122"/>
              </a:rPr>
              <a:t>Qdl</a:t>
            </a:r>
            <a:r>
              <a:rPr lang="zh-CN" altLang="en-US" sz="1600" dirty="0" smtClean="0">
                <a:solidFill>
                  <a:schemeClr val="tx1"/>
                </a:solidFill>
                <a:latin typeface="微软雅黑" pitchFamily="34" charset="-122"/>
                <a:ea typeface="微软雅黑" pitchFamily="34" charset="-122"/>
              </a:rPr>
              <a:t>分别代表电荷转移电阻和双电层电容</a:t>
            </a:r>
            <a:r>
              <a:rPr lang="en-US" altLang="zh-CN" sz="1600" dirty="0" smtClean="0">
                <a:solidFill>
                  <a:schemeClr val="tx1"/>
                </a:solidFill>
                <a:latin typeface="微软雅黑" pitchFamily="34" charset="-122"/>
                <a:ea typeface="微软雅黑" pitchFamily="34" charset="-122"/>
              </a:rPr>
              <a:t>…</a:t>
            </a:r>
          </a:p>
        </p:txBody>
      </p:sp>
      <p:pic>
        <p:nvPicPr>
          <p:cNvPr id="626693" name="Picture 5"/>
          <p:cNvPicPr>
            <a:picLocks noChangeAspect="1" noChangeArrowheads="1"/>
          </p:cNvPicPr>
          <p:nvPr/>
        </p:nvPicPr>
        <p:blipFill>
          <a:blip r:embed="rId3" cstate="print">
            <a:lum bright="-30000" contrast="40000"/>
          </a:blip>
          <a:srcRect l="21094" t="43056" r="21484" b="29861"/>
          <a:stretch>
            <a:fillRect/>
          </a:stretch>
        </p:blipFill>
        <p:spPr bwMode="auto">
          <a:xfrm>
            <a:off x="142844" y="4071942"/>
            <a:ext cx="4357718" cy="1428760"/>
          </a:xfrm>
          <a:prstGeom prst="rect">
            <a:avLst/>
          </a:prstGeom>
          <a:noFill/>
          <a:ln w="9525">
            <a:noFill/>
            <a:miter lim="800000"/>
            <a:headEnd/>
            <a:tailEnd/>
          </a:ln>
          <a:effectLst/>
        </p:spPr>
      </p:pic>
      <p:sp>
        <p:nvSpPr>
          <p:cNvPr id="10" name="矩形 9"/>
          <p:cNvSpPr/>
          <p:nvPr/>
        </p:nvSpPr>
        <p:spPr>
          <a:xfrm>
            <a:off x="4572000" y="2928934"/>
            <a:ext cx="4357718" cy="1895519"/>
          </a:xfrm>
          <a:prstGeom prst="rect">
            <a:avLst/>
          </a:prstGeom>
        </p:spPr>
        <p:txBody>
          <a:bodyPr wrap="square">
            <a:spAutoFit/>
          </a:bodyPr>
          <a:lstStyle/>
          <a:p>
            <a:pPr indent="357188">
              <a:lnSpc>
                <a:spcPct val="150000"/>
              </a:lnSpc>
            </a:pPr>
            <a:r>
              <a:rPr lang="zh-CN" altLang="en-US" sz="1600" dirty="0" smtClean="0">
                <a:solidFill>
                  <a:schemeClr val="tx1"/>
                </a:solidFill>
                <a:latin typeface="微软雅黑" pitchFamily="34" charset="-122"/>
                <a:ea typeface="微软雅黑" pitchFamily="34" charset="-122"/>
              </a:rPr>
              <a:t>其中， </a:t>
            </a:r>
            <a:r>
              <a:rPr lang="en-US" altLang="zh-CN" sz="1600" dirty="0" smtClean="0">
                <a:solidFill>
                  <a:schemeClr val="tx1"/>
                </a:solidFill>
                <a:latin typeface="微软雅黑" pitchFamily="34" charset="-122"/>
                <a:ea typeface="微软雅黑" pitchFamily="34" charset="-122"/>
              </a:rPr>
              <a:t>R</a:t>
            </a:r>
            <a:r>
              <a:rPr lang="en-US" altLang="zh-CN" sz="1600" baseline="-25000" dirty="0" smtClean="0">
                <a:solidFill>
                  <a:schemeClr val="tx1"/>
                </a:solidFill>
                <a:latin typeface="微软雅黑" pitchFamily="34" charset="-122"/>
                <a:ea typeface="微软雅黑" pitchFamily="34" charset="-122"/>
              </a:rPr>
              <a:t>s</a:t>
            </a:r>
            <a:r>
              <a:rPr lang="zh-CN" altLang="en-US" sz="1600" dirty="0" smtClean="0">
                <a:solidFill>
                  <a:schemeClr val="tx1"/>
                </a:solidFill>
                <a:latin typeface="微软雅黑" pitchFamily="34" charset="-122"/>
                <a:ea typeface="微软雅黑" pitchFamily="34" charset="-122"/>
              </a:rPr>
              <a:t>代表溶液电阻；</a:t>
            </a:r>
            <a:r>
              <a:rPr lang="en-US" altLang="zh-CN" sz="1600" dirty="0" smtClean="0">
                <a:solidFill>
                  <a:schemeClr val="tx1"/>
                </a:solidFill>
                <a:latin typeface="微软雅黑" pitchFamily="34" charset="-122"/>
                <a:ea typeface="微软雅黑" pitchFamily="34" charset="-122"/>
              </a:rPr>
              <a:t>Q</a:t>
            </a:r>
            <a:r>
              <a:rPr lang="en-US" altLang="zh-CN" sz="1600" baseline="-25000" dirty="0" smtClean="0">
                <a:solidFill>
                  <a:schemeClr val="tx1"/>
                </a:solidFill>
                <a:latin typeface="微软雅黑" pitchFamily="34" charset="-122"/>
                <a:ea typeface="微软雅黑" pitchFamily="34" charset="-122"/>
              </a:rPr>
              <a:t>dl</a:t>
            </a:r>
            <a:r>
              <a:rPr lang="zh-CN" altLang="en-US" sz="1600" dirty="0" smtClean="0">
                <a:solidFill>
                  <a:schemeClr val="tx1"/>
                </a:solidFill>
                <a:latin typeface="微软雅黑" pitchFamily="34" charset="-122"/>
                <a:ea typeface="微软雅黑" pitchFamily="34" charset="-122"/>
              </a:rPr>
              <a:t>表示反应界面双电层电容； </a:t>
            </a:r>
            <a:r>
              <a:rPr lang="en-US" altLang="zh-CN" sz="1600" dirty="0" smtClean="0">
                <a:solidFill>
                  <a:schemeClr val="tx1"/>
                </a:solidFill>
                <a:latin typeface="微软雅黑" pitchFamily="34" charset="-122"/>
                <a:ea typeface="微软雅黑" pitchFamily="34" charset="-122"/>
              </a:rPr>
              <a:t>R</a:t>
            </a:r>
            <a:r>
              <a:rPr lang="en-US" altLang="zh-CN" sz="1600" baseline="-25000" dirty="0" smtClean="0">
                <a:solidFill>
                  <a:schemeClr val="tx1"/>
                </a:solidFill>
                <a:latin typeface="微软雅黑" pitchFamily="34" charset="-122"/>
                <a:ea typeface="微软雅黑" pitchFamily="34" charset="-122"/>
              </a:rPr>
              <a:t>ct</a:t>
            </a:r>
            <a:r>
              <a:rPr lang="zh-CN" altLang="en-US" sz="1600" dirty="0" smtClean="0">
                <a:solidFill>
                  <a:schemeClr val="tx1"/>
                </a:solidFill>
                <a:latin typeface="微软雅黑" pitchFamily="34" charset="-122"/>
                <a:ea typeface="微软雅黑" pitchFamily="34" charset="-122"/>
              </a:rPr>
              <a:t>为反应电阻。</a:t>
            </a:r>
            <a:r>
              <a:rPr lang="en-US" altLang="zh-CN" sz="1600" dirty="0" err="1" smtClean="0">
                <a:solidFill>
                  <a:schemeClr val="tx1"/>
                </a:solidFill>
                <a:latin typeface="微软雅黑" pitchFamily="34" charset="-122"/>
                <a:ea typeface="微软雅黑" pitchFamily="34" charset="-122"/>
              </a:rPr>
              <a:t>Q</a:t>
            </a:r>
            <a:r>
              <a:rPr lang="en-US" altLang="zh-CN" sz="1600" baseline="-25000" dirty="0" err="1" smtClean="0">
                <a:solidFill>
                  <a:schemeClr val="tx1"/>
                </a:solidFill>
                <a:latin typeface="微软雅黑" pitchFamily="34" charset="-122"/>
                <a:ea typeface="微软雅黑" pitchFamily="34" charset="-122"/>
              </a:rPr>
              <a:t>f</a:t>
            </a:r>
            <a:r>
              <a:rPr lang="zh-CN" altLang="en-US" sz="1600" dirty="0" smtClean="0">
                <a:solidFill>
                  <a:schemeClr val="tx1"/>
                </a:solidFill>
                <a:latin typeface="微软雅黑" pitchFamily="34" charset="-122"/>
                <a:ea typeface="微软雅黑" pitchFamily="34" charset="-122"/>
              </a:rPr>
              <a:t>表示腐蚀产物层的电容元件， </a:t>
            </a:r>
            <a:r>
              <a:rPr lang="en-US" altLang="zh-CN" sz="1600" dirty="0" smtClean="0">
                <a:solidFill>
                  <a:schemeClr val="tx1"/>
                </a:solidFill>
                <a:latin typeface="微软雅黑" pitchFamily="34" charset="-122"/>
                <a:ea typeface="微软雅黑" pitchFamily="34" charset="-122"/>
              </a:rPr>
              <a:t>Rf</a:t>
            </a:r>
            <a:r>
              <a:rPr lang="zh-CN" altLang="en-US" sz="1600" dirty="0" smtClean="0">
                <a:solidFill>
                  <a:schemeClr val="tx1"/>
                </a:solidFill>
                <a:latin typeface="微软雅黑" pitchFamily="34" charset="-122"/>
                <a:ea typeface="微软雅黑" pitchFamily="34" charset="-122"/>
              </a:rPr>
              <a:t>为腐蚀产物层的电阻。 </a:t>
            </a:r>
            <a:r>
              <a:rPr lang="en-US" altLang="zh-CN" sz="1600" dirty="0" smtClean="0">
                <a:solidFill>
                  <a:schemeClr val="tx1"/>
                </a:solidFill>
                <a:latin typeface="微软雅黑" pitchFamily="34" charset="-122"/>
                <a:ea typeface="微软雅黑" pitchFamily="34" charset="-122"/>
              </a:rPr>
              <a:t>R</a:t>
            </a:r>
            <a:r>
              <a:rPr lang="en-US" altLang="zh-CN" sz="1600" baseline="-25000" dirty="0" smtClean="0">
                <a:solidFill>
                  <a:schemeClr val="tx1"/>
                </a:solidFill>
                <a:latin typeface="微软雅黑" pitchFamily="34" charset="-122"/>
                <a:ea typeface="微软雅黑" pitchFamily="34" charset="-122"/>
              </a:rPr>
              <a:t>0</a:t>
            </a:r>
            <a:r>
              <a:rPr lang="zh-CN" altLang="en-US" sz="1600" dirty="0" smtClean="0">
                <a:solidFill>
                  <a:schemeClr val="tx1"/>
                </a:solidFill>
                <a:latin typeface="微软雅黑" pitchFamily="34" charset="-122"/>
                <a:ea typeface="微软雅黑" pitchFamily="34" charset="-122"/>
              </a:rPr>
              <a:t>和</a:t>
            </a:r>
            <a:r>
              <a:rPr lang="en-US" altLang="zh-CN" sz="1600" dirty="0" smtClean="0">
                <a:solidFill>
                  <a:schemeClr val="tx1"/>
                </a:solidFill>
                <a:latin typeface="微软雅黑" pitchFamily="34" charset="-122"/>
                <a:ea typeface="微软雅黑" pitchFamily="34" charset="-122"/>
              </a:rPr>
              <a:t>L</a:t>
            </a:r>
            <a:r>
              <a:rPr lang="en-US" altLang="zh-CN" sz="1600" baseline="-25000" dirty="0" smtClean="0">
                <a:solidFill>
                  <a:schemeClr val="tx1"/>
                </a:solidFill>
                <a:latin typeface="微软雅黑" pitchFamily="34" charset="-122"/>
                <a:ea typeface="微软雅黑" pitchFamily="34" charset="-122"/>
              </a:rPr>
              <a:t>0</a:t>
            </a:r>
            <a:r>
              <a:rPr lang="zh-CN" altLang="en-US" sz="1600" dirty="0" smtClean="0">
                <a:solidFill>
                  <a:schemeClr val="tx1"/>
                </a:solidFill>
                <a:latin typeface="微软雅黑" pitchFamily="34" charset="-122"/>
                <a:ea typeface="微软雅黑" pitchFamily="34" charset="-122"/>
              </a:rPr>
              <a:t>反映点蚀形核的驰豫行为； </a:t>
            </a:r>
            <a:r>
              <a:rPr lang="en-US" altLang="zh-CN" sz="1600" dirty="0" smtClean="0">
                <a:solidFill>
                  <a:schemeClr val="tx1"/>
                </a:solidFill>
                <a:latin typeface="微软雅黑" pitchFamily="34" charset="-122"/>
                <a:ea typeface="微软雅黑" pitchFamily="34" charset="-122"/>
              </a:rPr>
              <a:t>L</a:t>
            </a:r>
            <a:r>
              <a:rPr lang="en-US" altLang="zh-CN" sz="1600" baseline="-25000" dirty="0" smtClean="0">
                <a:solidFill>
                  <a:schemeClr val="tx1"/>
                </a:solidFill>
                <a:latin typeface="微软雅黑" pitchFamily="34" charset="-122"/>
                <a:ea typeface="微软雅黑" pitchFamily="34" charset="-122"/>
              </a:rPr>
              <a:t>0</a:t>
            </a:r>
            <a:r>
              <a:rPr lang="zh-CN" altLang="en-US" sz="1600" dirty="0" smtClean="0">
                <a:solidFill>
                  <a:schemeClr val="tx1"/>
                </a:solidFill>
                <a:latin typeface="微软雅黑" pitchFamily="34" charset="-122"/>
                <a:ea typeface="微软雅黑" pitchFamily="34" charset="-122"/>
              </a:rPr>
              <a:t>为点蚀形核处与膜厚变化</a:t>
            </a:r>
            <a:r>
              <a:rPr lang="en-US" altLang="zh-CN" sz="1600" dirty="0" smtClean="0">
                <a:solidFill>
                  <a:schemeClr val="tx1"/>
                </a:solidFill>
                <a:latin typeface="微软雅黑" pitchFamily="34" charset="-122"/>
                <a:ea typeface="微软雅黑" pitchFamily="34" charset="-122"/>
              </a:rPr>
              <a:t>…</a:t>
            </a:r>
          </a:p>
        </p:txBody>
      </p:sp>
      <p:sp>
        <p:nvSpPr>
          <p:cNvPr id="11" name="椭圆 47"/>
          <p:cNvSpPr>
            <a:spLocks noChangeArrowheads="1"/>
          </p:cNvSpPr>
          <p:nvPr/>
        </p:nvSpPr>
        <p:spPr bwMode="auto">
          <a:xfrm>
            <a:off x="2857456" y="4929198"/>
            <a:ext cx="642942" cy="428628"/>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4" name="椭圆 47"/>
          <p:cNvSpPr>
            <a:spLocks noChangeArrowheads="1"/>
          </p:cNvSpPr>
          <p:nvPr/>
        </p:nvSpPr>
        <p:spPr bwMode="auto">
          <a:xfrm>
            <a:off x="3000364" y="857232"/>
            <a:ext cx="642942" cy="1071570"/>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5" name="椭圆 47"/>
          <p:cNvSpPr>
            <a:spLocks noChangeArrowheads="1"/>
          </p:cNvSpPr>
          <p:nvPr/>
        </p:nvSpPr>
        <p:spPr bwMode="auto">
          <a:xfrm>
            <a:off x="1643042" y="857232"/>
            <a:ext cx="642942" cy="1000132"/>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16" name="椭圆 47"/>
          <p:cNvSpPr>
            <a:spLocks noChangeArrowheads="1"/>
          </p:cNvSpPr>
          <p:nvPr/>
        </p:nvSpPr>
        <p:spPr bwMode="auto">
          <a:xfrm>
            <a:off x="2928894" y="4071942"/>
            <a:ext cx="571504" cy="857256"/>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18" name="TextBox 17"/>
          <p:cNvSpPr txBox="1"/>
          <p:nvPr/>
        </p:nvSpPr>
        <p:spPr>
          <a:xfrm>
            <a:off x="2500266" y="4929198"/>
            <a:ext cx="428628" cy="369332"/>
          </a:xfrm>
          <a:prstGeom prst="rect">
            <a:avLst/>
          </a:prstGeom>
          <a:noFill/>
        </p:spPr>
        <p:txBody>
          <a:bodyPr wrap="square" rtlCol="0">
            <a:spAutoFit/>
          </a:bodyPr>
          <a:lstStyle/>
          <a:p>
            <a:r>
              <a:rPr lang="en-US" altLang="zh-CN" sz="1800" dirty="0" smtClean="0"/>
              <a:t>R</a:t>
            </a:r>
            <a:r>
              <a:rPr lang="en-US" altLang="zh-CN" sz="1800" baseline="-25000" dirty="0" smtClean="0"/>
              <a:t>f</a:t>
            </a:r>
            <a:endParaRPr lang="zh-CN" altLang="en-US" sz="1800" baseline="-25000" dirty="0"/>
          </a:p>
        </p:txBody>
      </p:sp>
      <p:sp>
        <p:nvSpPr>
          <p:cNvPr id="19" name="椭圆 47"/>
          <p:cNvSpPr>
            <a:spLocks noChangeArrowheads="1"/>
          </p:cNvSpPr>
          <p:nvPr/>
        </p:nvSpPr>
        <p:spPr bwMode="auto">
          <a:xfrm>
            <a:off x="3786150" y="4071942"/>
            <a:ext cx="428628" cy="571504"/>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20" name="椭圆 47"/>
          <p:cNvSpPr>
            <a:spLocks noChangeArrowheads="1"/>
          </p:cNvSpPr>
          <p:nvPr/>
        </p:nvSpPr>
        <p:spPr bwMode="auto">
          <a:xfrm>
            <a:off x="3714712" y="4857760"/>
            <a:ext cx="642942" cy="500066"/>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21" name="椭圆 47"/>
          <p:cNvSpPr>
            <a:spLocks noChangeArrowheads="1"/>
          </p:cNvSpPr>
          <p:nvPr/>
        </p:nvSpPr>
        <p:spPr bwMode="auto">
          <a:xfrm>
            <a:off x="1357258" y="4500570"/>
            <a:ext cx="428628" cy="857256"/>
          </a:xfrm>
          <a:prstGeom prst="ellipse">
            <a:avLst/>
          </a:prstGeom>
          <a:noFill/>
          <a:ln w="28575" algn="ctr">
            <a:solidFill>
              <a:schemeClr val="bg1"/>
            </a:solidFill>
            <a:round/>
            <a:headEnd/>
            <a:tailEnd/>
          </a:ln>
        </p:spPr>
        <p:txBody>
          <a:bodyPr wrap="none" anchor="ctr"/>
          <a:lstStyle/>
          <a:p>
            <a:endParaRPr lang="zh-CN" altLang="en-US">
              <a:ea typeface="楷体_GB2312" pitchFamily="49" charset="-122"/>
            </a:endParaRPr>
          </a:p>
        </p:txBody>
      </p:sp>
      <p:sp>
        <p:nvSpPr>
          <p:cNvPr id="22" name="椭圆 47"/>
          <p:cNvSpPr>
            <a:spLocks noChangeArrowheads="1"/>
          </p:cNvSpPr>
          <p:nvPr/>
        </p:nvSpPr>
        <p:spPr bwMode="auto">
          <a:xfrm>
            <a:off x="857192" y="4786322"/>
            <a:ext cx="214314" cy="571504"/>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32" name="矩形 31"/>
          <p:cNvSpPr/>
          <p:nvPr/>
        </p:nvSpPr>
        <p:spPr>
          <a:xfrm>
            <a:off x="142844" y="142852"/>
            <a:ext cx="6072230" cy="400110"/>
          </a:xfrm>
          <a:prstGeom prst="rect">
            <a:avLst/>
          </a:prstGeom>
        </p:spPr>
        <p:txBody>
          <a:bodyPr wrap="square">
            <a:spAutoFit/>
          </a:bodyPr>
          <a:lstStyle/>
          <a:p>
            <a:r>
              <a:rPr lang="zh-CN" altLang="en-US" sz="2000" b="1" dirty="0" smtClean="0">
                <a:solidFill>
                  <a:srgbClr val="FFFF00"/>
                </a:solidFill>
                <a:latin typeface="微软雅黑" pitchFamily="34" charset="-122"/>
                <a:ea typeface="微软雅黑" pitchFamily="34" charset="-122"/>
              </a:rPr>
              <a:t>高</a:t>
            </a:r>
            <a:r>
              <a:rPr lang="en-US" altLang="zh-CN" sz="2000" b="1" dirty="0" smtClean="0">
                <a:solidFill>
                  <a:srgbClr val="FFFF00"/>
                </a:solidFill>
                <a:latin typeface="微软雅黑" pitchFamily="34" charset="-122"/>
                <a:ea typeface="微软雅黑" pitchFamily="34" charset="-122"/>
              </a:rPr>
              <a:t>pH</a:t>
            </a:r>
            <a:r>
              <a:rPr lang="zh-CN" altLang="en-US" sz="2000" b="1" dirty="0" smtClean="0">
                <a:solidFill>
                  <a:srgbClr val="FFFF00"/>
                </a:solidFill>
                <a:latin typeface="微软雅黑" pitchFamily="34" charset="-122"/>
                <a:ea typeface="微软雅黑" pitchFamily="34" charset="-122"/>
              </a:rPr>
              <a:t>值土壤模拟溶液中</a:t>
            </a:r>
            <a:r>
              <a:rPr lang="en-US" altLang="zh-CN" sz="2000" b="1" dirty="0" smtClean="0">
                <a:solidFill>
                  <a:srgbClr val="FFFF00"/>
                </a:solidFill>
                <a:latin typeface="微软雅黑" pitchFamily="34" charset="-122"/>
                <a:ea typeface="微软雅黑" pitchFamily="34" charset="-122"/>
              </a:rPr>
              <a:t>X100</a:t>
            </a:r>
            <a:r>
              <a:rPr lang="zh-CN" altLang="en-US" sz="2000" b="1" dirty="0" smtClean="0">
                <a:solidFill>
                  <a:srgbClr val="FFFF00"/>
                </a:solidFill>
                <a:latin typeface="微软雅黑" pitchFamily="34" charset="-122"/>
                <a:ea typeface="微软雅黑" pitchFamily="34" charset="-122"/>
              </a:rPr>
              <a:t>管线钢钝化膜性能</a:t>
            </a:r>
            <a:endParaRPr lang="zh-CN" altLang="en-US" sz="2000" b="1" dirty="0">
              <a:solidFill>
                <a:srgbClr val="FFFF00"/>
              </a:solidFill>
            </a:endParaRPr>
          </a:p>
        </p:txBody>
      </p:sp>
      <p:sp>
        <p:nvSpPr>
          <p:cNvPr id="33" name="矩形 32"/>
          <p:cNvSpPr/>
          <p:nvPr/>
        </p:nvSpPr>
        <p:spPr>
          <a:xfrm>
            <a:off x="4643438" y="2285992"/>
            <a:ext cx="4071966" cy="584775"/>
          </a:xfrm>
          <a:prstGeom prst="rect">
            <a:avLst/>
          </a:prstGeom>
        </p:spPr>
        <p:txBody>
          <a:bodyPr wrap="square">
            <a:spAutoFit/>
          </a:bodyPr>
          <a:lstStyle/>
          <a:p>
            <a:pPr marL="263525" indent="-263525">
              <a:buFont typeface="Wingdings" pitchFamily="2" charset="2"/>
              <a:buChar char="l"/>
            </a:pPr>
            <a:r>
              <a:rPr lang="zh-CN" altLang="en-US" sz="1600" b="1" dirty="0" smtClean="0">
                <a:solidFill>
                  <a:srgbClr val="FFFF00"/>
                </a:solidFill>
                <a:latin typeface="微软雅黑" pitchFamily="34" charset="-122"/>
                <a:ea typeface="微软雅黑" pitchFamily="34" charset="-122"/>
              </a:rPr>
              <a:t>致密钝化膜不能渗水，不会形成</a:t>
            </a:r>
            <a:r>
              <a:rPr lang="en-US" altLang="zh-CN" sz="1600" b="1" dirty="0" smtClean="0">
                <a:solidFill>
                  <a:srgbClr val="FFFF00"/>
                </a:solidFill>
                <a:latin typeface="微软雅黑" pitchFamily="34" charset="-122"/>
                <a:ea typeface="微软雅黑" pitchFamily="34" charset="-122"/>
              </a:rPr>
              <a:t>R</a:t>
            </a:r>
            <a:r>
              <a:rPr lang="en-US" altLang="zh-CN" sz="1600" b="1" baseline="-25000" dirty="0" smtClean="0">
                <a:solidFill>
                  <a:srgbClr val="FFFF00"/>
                </a:solidFill>
                <a:latin typeface="微软雅黑" pitchFamily="34" charset="-122"/>
                <a:ea typeface="微软雅黑" pitchFamily="34" charset="-122"/>
              </a:rPr>
              <a:t>ct</a:t>
            </a:r>
            <a:r>
              <a:rPr lang="zh-CN" altLang="en-US" sz="1600" b="1" dirty="0" smtClean="0">
                <a:solidFill>
                  <a:srgbClr val="FFFF00"/>
                </a:solidFill>
                <a:latin typeface="微软雅黑" pitchFamily="34" charset="-122"/>
                <a:ea typeface="微软雅黑" pitchFamily="34" charset="-122"/>
              </a:rPr>
              <a:t>和</a:t>
            </a:r>
            <a:r>
              <a:rPr lang="en-US" altLang="zh-CN" sz="1600" b="1" dirty="0" smtClean="0">
                <a:solidFill>
                  <a:srgbClr val="FFFF00"/>
                </a:solidFill>
                <a:latin typeface="微软雅黑" pitchFamily="34" charset="-122"/>
                <a:ea typeface="微软雅黑" pitchFamily="34" charset="-122"/>
              </a:rPr>
              <a:t>Q</a:t>
            </a:r>
            <a:r>
              <a:rPr lang="en-US" altLang="zh-CN" sz="1600" b="1" baseline="-25000" dirty="0" smtClean="0">
                <a:solidFill>
                  <a:srgbClr val="FFFF00"/>
                </a:solidFill>
                <a:latin typeface="微软雅黑" pitchFamily="34" charset="-122"/>
                <a:ea typeface="微软雅黑" pitchFamily="34" charset="-122"/>
              </a:rPr>
              <a:t>dl</a:t>
            </a:r>
            <a:r>
              <a:rPr lang="zh-CN" altLang="en-US" sz="1600" b="1" dirty="0" smtClean="0">
                <a:solidFill>
                  <a:srgbClr val="FFFF00"/>
                </a:solidFill>
                <a:latin typeface="微软雅黑" pitchFamily="34" charset="-122"/>
                <a:ea typeface="微软雅黑" pitchFamily="34" charset="-122"/>
              </a:rPr>
              <a:t>；两者交换成立；</a:t>
            </a:r>
            <a:endParaRPr lang="en-US" altLang="zh-CN" sz="1600" b="1" dirty="0" smtClean="0">
              <a:solidFill>
                <a:srgbClr val="FFFF00"/>
              </a:solidFill>
              <a:latin typeface="微软雅黑" pitchFamily="34" charset="-122"/>
              <a:ea typeface="微软雅黑" pitchFamily="34" charset="-122"/>
            </a:endParaRPr>
          </a:p>
        </p:txBody>
      </p:sp>
      <p:sp>
        <p:nvSpPr>
          <p:cNvPr id="34" name="矩形 33"/>
          <p:cNvSpPr/>
          <p:nvPr/>
        </p:nvSpPr>
        <p:spPr>
          <a:xfrm>
            <a:off x="4572000" y="4786322"/>
            <a:ext cx="4572000" cy="1938992"/>
          </a:xfrm>
          <a:prstGeom prst="rect">
            <a:avLst/>
          </a:prstGeom>
        </p:spPr>
        <p:txBody>
          <a:bodyPr wrap="square">
            <a:spAutoFit/>
          </a:bodyPr>
          <a:lstStyle/>
          <a:p>
            <a:pPr marL="355600" indent="-355600">
              <a:lnSpc>
                <a:spcPct val="150000"/>
              </a:lnSpc>
              <a:buClr>
                <a:srgbClr val="FFFF00"/>
              </a:buClr>
              <a:buFont typeface="Wingdings" pitchFamily="2" charset="2"/>
              <a:buChar char="l"/>
            </a:pPr>
            <a:r>
              <a:rPr lang="en-US" altLang="zh-CN" sz="1600" b="1" dirty="0" smtClean="0">
                <a:solidFill>
                  <a:srgbClr val="FFFF00"/>
                </a:solidFill>
                <a:latin typeface="微软雅黑" pitchFamily="34" charset="-122"/>
                <a:ea typeface="微软雅黑" pitchFamily="34" charset="-122"/>
              </a:rPr>
              <a:t>Qdl</a:t>
            </a:r>
            <a:r>
              <a:rPr lang="zh-CN" altLang="en-US" sz="1600" b="1" dirty="0" smtClean="0">
                <a:solidFill>
                  <a:srgbClr val="FFFF00"/>
                </a:solidFill>
                <a:latin typeface="微软雅黑" pitchFamily="34" charset="-122"/>
                <a:ea typeface="微软雅黑" pitchFamily="34" charset="-122"/>
              </a:rPr>
              <a:t>不能建立在涂层表面必须连接在金属表面；</a:t>
            </a:r>
            <a:r>
              <a:rPr lang="en-US" altLang="zh-CN" sz="1600" b="1" dirty="0" smtClean="0">
                <a:solidFill>
                  <a:srgbClr val="FFFF00"/>
                </a:solidFill>
                <a:latin typeface="微软雅黑" pitchFamily="34" charset="-122"/>
                <a:ea typeface="微软雅黑" pitchFamily="34" charset="-122"/>
              </a:rPr>
              <a:t>Rct</a:t>
            </a:r>
            <a:r>
              <a:rPr lang="zh-CN" altLang="en-US" sz="1600" b="1" dirty="0" smtClean="0">
                <a:solidFill>
                  <a:srgbClr val="FFFF00"/>
                </a:solidFill>
                <a:latin typeface="微软雅黑" pitchFamily="34" charset="-122"/>
                <a:ea typeface="微软雅黑" pitchFamily="34" charset="-122"/>
              </a:rPr>
              <a:t>短路涂层；</a:t>
            </a:r>
            <a:endParaRPr lang="en-US" altLang="zh-CN" sz="1600" b="1" dirty="0" smtClean="0">
              <a:solidFill>
                <a:srgbClr val="FFFF00"/>
              </a:solidFill>
              <a:latin typeface="微软雅黑" pitchFamily="34" charset="-122"/>
              <a:ea typeface="微软雅黑" pitchFamily="34" charset="-122"/>
            </a:endParaRPr>
          </a:p>
          <a:p>
            <a:pPr marL="355600" indent="-355600">
              <a:lnSpc>
                <a:spcPct val="150000"/>
              </a:lnSpc>
              <a:buClr>
                <a:srgbClr val="FFFF00"/>
              </a:buClr>
              <a:buFont typeface="Wingdings" pitchFamily="2" charset="2"/>
              <a:buChar char="l"/>
            </a:pPr>
            <a:r>
              <a:rPr lang="en-US" altLang="zh-CN" sz="1600" b="1" dirty="0" smtClean="0">
                <a:solidFill>
                  <a:srgbClr val="FFFF00"/>
                </a:solidFill>
                <a:latin typeface="微软雅黑" pitchFamily="34" charset="-122"/>
                <a:ea typeface="微软雅黑" pitchFamily="34" charset="-122"/>
              </a:rPr>
              <a:t>R</a:t>
            </a:r>
            <a:r>
              <a:rPr lang="en-US" altLang="zh-CN" sz="1600" b="1" baseline="-25000" dirty="0" smtClean="0">
                <a:solidFill>
                  <a:srgbClr val="FFFF00"/>
                </a:solidFill>
                <a:latin typeface="微软雅黑" pitchFamily="34" charset="-122"/>
                <a:ea typeface="微软雅黑" pitchFamily="34" charset="-122"/>
              </a:rPr>
              <a:t>f</a:t>
            </a:r>
            <a:r>
              <a:rPr lang="zh-CN" altLang="en-US" sz="1600" b="1" dirty="0" smtClean="0">
                <a:solidFill>
                  <a:srgbClr val="FFFF00"/>
                </a:solidFill>
                <a:latin typeface="微软雅黑" pitchFamily="34" charset="-122"/>
                <a:ea typeface="微软雅黑" pitchFamily="34" charset="-122"/>
              </a:rPr>
              <a:t>氧化物不能电荷迁移；</a:t>
            </a:r>
            <a:r>
              <a:rPr lang="en-US" altLang="zh-CN" sz="1600" b="1" dirty="0" smtClean="0">
                <a:solidFill>
                  <a:srgbClr val="FFFF00"/>
                </a:solidFill>
                <a:latin typeface="微软雅黑" pitchFamily="34" charset="-122"/>
                <a:ea typeface="微软雅黑" pitchFamily="34" charset="-122"/>
              </a:rPr>
              <a:t> </a:t>
            </a:r>
          </a:p>
          <a:p>
            <a:pPr marL="355600" indent="-355600">
              <a:lnSpc>
                <a:spcPct val="150000"/>
              </a:lnSpc>
              <a:buClr>
                <a:srgbClr val="FFFF00"/>
              </a:buClr>
              <a:buFont typeface="Wingdings" pitchFamily="2" charset="2"/>
              <a:buChar char="l"/>
            </a:pPr>
            <a:r>
              <a:rPr lang="en-US" altLang="zh-CN" sz="1600" dirty="0" smtClean="0">
                <a:solidFill>
                  <a:srgbClr val="FFFF00"/>
                </a:solidFill>
                <a:latin typeface="微软雅黑" pitchFamily="34" charset="-122"/>
                <a:ea typeface="微软雅黑" pitchFamily="34" charset="-122"/>
              </a:rPr>
              <a:t> </a:t>
            </a:r>
            <a:r>
              <a:rPr lang="en-US" altLang="zh-CN" sz="1600" b="1" dirty="0" smtClean="0">
                <a:solidFill>
                  <a:srgbClr val="FFFF00"/>
                </a:solidFill>
                <a:latin typeface="微软雅黑" pitchFamily="34" charset="-122"/>
                <a:ea typeface="微软雅黑" pitchFamily="34" charset="-122"/>
              </a:rPr>
              <a:t>(d) R</a:t>
            </a:r>
            <a:r>
              <a:rPr lang="en-US" altLang="zh-CN" sz="1600" b="1" baseline="-25000" dirty="0" smtClean="0">
                <a:solidFill>
                  <a:srgbClr val="FFFF00"/>
                </a:solidFill>
                <a:latin typeface="微软雅黑" pitchFamily="34" charset="-122"/>
                <a:ea typeface="微软雅黑" pitchFamily="34" charset="-122"/>
              </a:rPr>
              <a:t>f </a:t>
            </a:r>
            <a:r>
              <a:rPr lang="en-US" altLang="zh-CN" sz="1600" b="1" dirty="0" smtClean="0">
                <a:solidFill>
                  <a:srgbClr val="FFFF00"/>
                </a:solidFill>
                <a:latin typeface="微软雅黑" pitchFamily="34" charset="-122"/>
                <a:ea typeface="微软雅黑" pitchFamily="34" charset="-122"/>
              </a:rPr>
              <a:t>// R</a:t>
            </a:r>
            <a:r>
              <a:rPr lang="en-US" altLang="zh-CN" sz="1600" b="1" baseline="-25000" dirty="0" smtClean="0">
                <a:solidFill>
                  <a:srgbClr val="FFFF00"/>
                </a:solidFill>
                <a:latin typeface="微软雅黑" pitchFamily="34" charset="-122"/>
                <a:ea typeface="微软雅黑" pitchFamily="34" charset="-122"/>
              </a:rPr>
              <a:t>ct</a:t>
            </a:r>
            <a:r>
              <a:rPr lang="zh-CN" altLang="en-US" sz="1600" b="1" dirty="0" smtClean="0">
                <a:solidFill>
                  <a:srgbClr val="FFFF00"/>
                </a:solidFill>
                <a:latin typeface="微软雅黑" pitchFamily="34" charset="-122"/>
                <a:ea typeface="微软雅黑" pitchFamily="34" charset="-122"/>
              </a:rPr>
              <a:t>并联短路；</a:t>
            </a:r>
            <a:r>
              <a:rPr lang="en-US" altLang="zh-CN" sz="1600" b="1" dirty="0" smtClean="0">
                <a:solidFill>
                  <a:srgbClr val="FFFF00"/>
                </a:solidFill>
                <a:latin typeface="微软雅黑" pitchFamily="34" charset="-122"/>
                <a:ea typeface="微软雅黑" pitchFamily="34" charset="-122"/>
              </a:rPr>
              <a:t>R</a:t>
            </a:r>
            <a:r>
              <a:rPr lang="en-US" altLang="zh-CN" sz="1600" b="1" baseline="-25000" dirty="0" smtClean="0">
                <a:solidFill>
                  <a:srgbClr val="FFFF00"/>
                </a:solidFill>
                <a:latin typeface="微软雅黑" pitchFamily="34" charset="-122"/>
                <a:ea typeface="微软雅黑" pitchFamily="34" charset="-122"/>
              </a:rPr>
              <a:t>f</a:t>
            </a:r>
            <a:r>
              <a:rPr lang="en-US" altLang="zh-CN" sz="1600" b="1" dirty="0" smtClean="0">
                <a:solidFill>
                  <a:srgbClr val="FFFF00"/>
                </a:solidFill>
                <a:latin typeface="微软雅黑" pitchFamily="34" charset="-122"/>
                <a:ea typeface="微软雅黑" pitchFamily="34" charset="-122"/>
              </a:rPr>
              <a:t> </a:t>
            </a:r>
            <a:r>
              <a:rPr lang="en-US" altLang="zh-CN" sz="1600" b="1" dirty="0" err="1" smtClean="0">
                <a:solidFill>
                  <a:srgbClr val="FFFF00"/>
                </a:solidFill>
                <a:latin typeface="微软雅黑" pitchFamily="34" charset="-122"/>
                <a:ea typeface="微软雅黑" pitchFamily="34" charset="-122"/>
              </a:rPr>
              <a:t>Q</a:t>
            </a:r>
            <a:r>
              <a:rPr lang="en-US" altLang="zh-CN" sz="1600" b="1" baseline="-25000" dirty="0" err="1" smtClean="0">
                <a:solidFill>
                  <a:srgbClr val="FFFF00"/>
                </a:solidFill>
                <a:latin typeface="微软雅黑" pitchFamily="34" charset="-122"/>
                <a:ea typeface="微软雅黑" pitchFamily="34" charset="-122"/>
              </a:rPr>
              <a:t>f</a:t>
            </a:r>
            <a:r>
              <a:rPr lang="zh-CN" altLang="en-US" sz="1600" b="1" dirty="0" smtClean="0">
                <a:solidFill>
                  <a:srgbClr val="FFFF00"/>
                </a:solidFill>
                <a:latin typeface="微软雅黑" pitchFamily="34" charset="-122"/>
                <a:ea typeface="微软雅黑" pitchFamily="34" charset="-122"/>
              </a:rPr>
              <a:t> 端点分离；</a:t>
            </a:r>
            <a:endParaRPr lang="en-US" altLang="zh-CN" sz="1600" b="1" dirty="0" smtClean="0">
              <a:solidFill>
                <a:srgbClr val="FFFF00"/>
              </a:solidFill>
              <a:latin typeface="微软雅黑" pitchFamily="34" charset="-122"/>
              <a:ea typeface="微软雅黑" pitchFamily="34" charset="-122"/>
            </a:endParaRPr>
          </a:p>
          <a:p>
            <a:pPr marL="355600" indent="-355600">
              <a:lnSpc>
                <a:spcPct val="150000"/>
              </a:lnSpc>
              <a:buClr>
                <a:srgbClr val="FFFF00"/>
              </a:buClr>
              <a:buFont typeface="Wingdings" pitchFamily="2" charset="2"/>
              <a:buChar char="l"/>
            </a:pPr>
            <a:r>
              <a:rPr lang="en-US" altLang="zh-CN" sz="1600" dirty="0" smtClean="0">
                <a:solidFill>
                  <a:srgbClr val="FFFF00"/>
                </a:solidFill>
                <a:latin typeface="微软雅黑" pitchFamily="34" charset="-122"/>
                <a:ea typeface="微软雅黑" pitchFamily="34" charset="-122"/>
              </a:rPr>
              <a:t> </a:t>
            </a:r>
            <a:r>
              <a:rPr lang="en-US" altLang="zh-CN" sz="1600" b="1" dirty="0" smtClean="0">
                <a:solidFill>
                  <a:srgbClr val="FFFF00"/>
                </a:solidFill>
                <a:latin typeface="微软雅黑" pitchFamily="34" charset="-122"/>
                <a:ea typeface="微软雅黑" pitchFamily="34" charset="-122"/>
              </a:rPr>
              <a:t>(d) R</a:t>
            </a:r>
            <a:r>
              <a:rPr lang="en-US" altLang="zh-CN" sz="1600" b="1" baseline="-25000" dirty="0" smtClean="0">
                <a:solidFill>
                  <a:srgbClr val="FFFF00"/>
                </a:solidFill>
                <a:latin typeface="微软雅黑" pitchFamily="34" charset="-122"/>
                <a:ea typeface="微软雅黑" pitchFamily="34" charset="-122"/>
              </a:rPr>
              <a:t>0 </a:t>
            </a:r>
            <a:r>
              <a:rPr lang="zh-CN" altLang="en-US" sz="1600" b="1" dirty="0" smtClean="0">
                <a:solidFill>
                  <a:srgbClr val="FFFF00"/>
                </a:solidFill>
                <a:latin typeface="微软雅黑" pitchFamily="34" charset="-122"/>
                <a:ea typeface="微软雅黑" pitchFamily="34" charset="-122"/>
              </a:rPr>
              <a:t>、 </a:t>
            </a:r>
            <a:r>
              <a:rPr lang="en-US" altLang="zh-CN" sz="1600" b="1" dirty="0" smtClean="0">
                <a:solidFill>
                  <a:srgbClr val="FFFF00"/>
                </a:solidFill>
                <a:latin typeface="微软雅黑" pitchFamily="34" charset="-122"/>
                <a:ea typeface="微软雅黑" pitchFamily="34" charset="-122"/>
              </a:rPr>
              <a:t>L</a:t>
            </a:r>
            <a:r>
              <a:rPr lang="en-US" altLang="zh-CN" sz="1600" b="1" baseline="-25000" dirty="0" smtClean="0">
                <a:solidFill>
                  <a:srgbClr val="FFFF00"/>
                </a:solidFill>
                <a:latin typeface="微软雅黑" pitchFamily="34" charset="-122"/>
                <a:ea typeface="微软雅黑" pitchFamily="34" charset="-122"/>
              </a:rPr>
              <a:t>0 </a:t>
            </a:r>
            <a:r>
              <a:rPr lang="zh-CN" altLang="en-US" sz="1600" b="1" dirty="0" smtClean="0">
                <a:solidFill>
                  <a:srgbClr val="FFFF00"/>
                </a:solidFill>
                <a:latin typeface="微软雅黑" pitchFamily="34" charset="-122"/>
                <a:ea typeface="微软雅黑" pitchFamily="34" charset="-122"/>
              </a:rPr>
              <a:t>、</a:t>
            </a:r>
            <a:r>
              <a:rPr lang="en-US" altLang="zh-CN" sz="1600" b="1" dirty="0" smtClean="0">
                <a:solidFill>
                  <a:srgbClr val="FFFF00"/>
                </a:solidFill>
                <a:latin typeface="微软雅黑" pitchFamily="34" charset="-122"/>
                <a:ea typeface="微软雅黑" pitchFamily="34" charset="-122"/>
              </a:rPr>
              <a:t>R</a:t>
            </a:r>
            <a:r>
              <a:rPr lang="en-US" altLang="zh-CN" sz="1600" b="1" baseline="-25000" dirty="0" smtClean="0">
                <a:solidFill>
                  <a:srgbClr val="FFFF00"/>
                </a:solidFill>
                <a:latin typeface="微软雅黑" pitchFamily="34" charset="-122"/>
                <a:ea typeface="微软雅黑" pitchFamily="34" charset="-122"/>
              </a:rPr>
              <a:t>ct</a:t>
            </a:r>
            <a:r>
              <a:rPr lang="zh-CN" altLang="en-US" sz="1600" b="1" dirty="0" smtClean="0">
                <a:solidFill>
                  <a:srgbClr val="FFFF00"/>
                </a:solidFill>
                <a:latin typeface="微软雅黑" pitchFamily="34" charset="-122"/>
                <a:ea typeface="微软雅黑" pitchFamily="34" charset="-122"/>
              </a:rPr>
              <a:t>无法进行电荷迁移。</a:t>
            </a:r>
            <a:endParaRPr lang="en-US" altLang="zh-CN" sz="1600" b="1" dirty="0" smtClean="0">
              <a:solidFill>
                <a:srgbClr val="FFFF00"/>
              </a:solidFill>
              <a:latin typeface="微软雅黑" pitchFamily="34" charset="-122"/>
              <a:ea typeface="微软雅黑" pitchFamily="34" charset="-122"/>
            </a:endParaRPr>
          </a:p>
        </p:txBody>
      </p:sp>
      <p:sp>
        <p:nvSpPr>
          <p:cNvPr id="35" name="椭圆 47"/>
          <p:cNvSpPr>
            <a:spLocks noChangeArrowheads="1"/>
          </p:cNvSpPr>
          <p:nvPr/>
        </p:nvSpPr>
        <p:spPr bwMode="auto">
          <a:xfrm>
            <a:off x="1142944" y="4071942"/>
            <a:ext cx="357190" cy="428628"/>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lide(fromBottom)">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slide(fromBottom)">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slide(fromBottom)">
                                      <p:cBhvr>
                                        <p:cTn id="20" dur="500"/>
                                        <p:tgtEl>
                                          <p:spTgt spid="2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slide(fromBottom)">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slide(fromBottom)">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slide(fromBottom)">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slide(fromBottom)">
                                      <p:cBhvr>
                                        <p:cTn id="38" dur="500"/>
                                        <p:tgtEl>
                                          <p:spTgt spid="11"/>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slide(fromBottom)">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slide(fromBottom)">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slide(fromBottom)">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9" grpId="0" animBg="1"/>
      <p:bldP spid="20" grpId="0" animBg="1"/>
      <p:bldP spid="21" grpId="0" animBg="1"/>
      <p:bldP spid="22" grpId="0" animBg="1"/>
      <p:bldP spid="33" grpId="0"/>
      <p:bldP spid="34" grpId="0"/>
      <p:bldP spid="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2071670" y="1643050"/>
            <a:ext cx="5715028" cy="5000625"/>
          </a:xfrm>
          <a:prstGeom prst="rect">
            <a:avLst/>
          </a:prstGeom>
          <a:noFill/>
          <a:ln w="9525">
            <a:noFill/>
            <a:miter lim="800000"/>
            <a:headEnd/>
            <a:tailEnd/>
          </a:ln>
        </p:spPr>
        <p:txBody>
          <a:bodyPr/>
          <a:lstStyle/>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电化学阻抗谱适用性：</a:t>
            </a:r>
            <a:r>
              <a:rPr lang="en-US" altLang="zh-CN" sz="1800" b="1" kern="0" dirty="0" smtClean="0">
                <a:solidFill>
                  <a:schemeClr val="tx1"/>
                </a:solidFill>
                <a:latin typeface="微软雅黑" pitchFamily="34" charset="-122"/>
                <a:ea typeface="微软雅黑" pitchFamily="34" charset="-122"/>
              </a:rPr>
              <a:t>		</a:t>
            </a:r>
            <a:r>
              <a:rPr lang="en-US" altLang="zh-CN" sz="1800" b="1" kern="0" dirty="0" smtClean="0">
                <a:solidFill>
                  <a:srgbClr val="00FF00"/>
                </a:solidFill>
                <a:latin typeface="微软雅黑" pitchFamily="34" charset="-122"/>
                <a:ea typeface="微软雅黑" pitchFamily="34" charset="-122"/>
              </a:rPr>
              <a:t>BCP</a:t>
            </a:r>
            <a:r>
              <a:rPr lang="en-US" altLang="zh-CN" sz="1800" b="1" kern="0" dirty="0" smtClean="0">
                <a:solidFill>
                  <a:srgbClr val="00FF00"/>
                </a:solidFill>
                <a:latin typeface="微软雅黑" pitchFamily="34" charset="-122"/>
                <a:ea typeface="微软雅黑" pitchFamily="34" charset="-122"/>
                <a:sym typeface="Symbol"/>
              </a:rPr>
              <a:t>EIS</a:t>
            </a:r>
            <a:r>
              <a:rPr lang="zh-CN" altLang="en-US" sz="1800" b="1" kern="0" dirty="0" smtClean="0">
                <a:solidFill>
                  <a:srgbClr val="00FF00"/>
                </a:solidFill>
                <a:latin typeface="微软雅黑" pitchFamily="34" charset="-122"/>
                <a:ea typeface="微软雅黑" pitchFamily="34" charset="-122"/>
                <a:sym typeface="Symbol"/>
              </a:rPr>
              <a:t>？</a:t>
            </a:r>
            <a:endParaRPr lang="en-US" altLang="zh-CN" sz="1800" b="1" kern="0" dirty="0" smtClean="0">
              <a:solidFill>
                <a:srgbClr val="00FF00"/>
              </a:solidFill>
              <a:latin typeface="微软雅黑" pitchFamily="34" charset="-122"/>
              <a:ea typeface="微软雅黑" pitchFamily="34" charset="-122"/>
            </a:endParaRPr>
          </a:p>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阻抗测量方法选择：</a:t>
            </a:r>
            <a:r>
              <a:rPr lang="en-US" altLang="zh-CN" sz="1800" b="1" kern="0" dirty="0" smtClean="0">
                <a:solidFill>
                  <a:schemeClr val="tx1"/>
                </a:solidFill>
                <a:latin typeface="微软雅黑" pitchFamily="34" charset="-122"/>
                <a:ea typeface="微软雅黑" pitchFamily="34" charset="-122"/>
              </a:rPr>
              <a:t>		</a:t>
            </a:r>
            <a:r>
              <a:rPr lang="en-US" altLang="zh-CN" sz="1800" b="1" kern="0" dirty="0" smtClean="0">
                <a:solidFill>
                  <a:srgbClr val="00FF00"/>
                </a:solidFill>
                <a:latin typeface="微软雅黑" pitchFamily="34" charset="-122"/>
                <a:ea typeface="微软雅黑" pitchFamily="34" charset="-122"/>
              </a:rPr>
              <a:t>BCP</a:t>
            </a:r>
            <a:r>
              <a:rPr lang="en-US" altLang="zh-CN" sz="1800" b="1" kern="0" dirty="0" smtClean="0">
                <a:solidFill>
                  <a:srgbClr val="00FF00"/>
                </a:solidFill>
                <a:latin typeface="微软雅黑" pitchFamily="34" charset="-122"/>
                <a:ea typeface="微软雅黑" pitchFamily="34" charset="-122"/>
                <a:sym typeface="Symbol"/>
              </a:rPr>
              <a:t>EIS</a:t>
            </a:r>
            <a:endParaRPr lang="en-US" altLang="zh-CN" sz="1800" b="1" kern="0" dirty="0">
              <a:solidFill>
                <a:srgbClr val="00FF00"/>
              </a:solidFill>
              <a:latin typeface="微软雅黑" pitchFamily="34" charset="-122"/>
              <a:ea typeface="微软雅黑" pitchFamily="34" charset="-122"/>
            </a:endParaRPr>
          </a:p>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阻抗数据有效性评价：</a:t>
            </a:r>
            <a:r>
              <a:rPr lang="en-US" altLang="zh-CN" sz="1800" b="1" kern="0" dirty="0" smtClean="0">
                <a:solidFill>
                  <a:schemeClr val="tx1"/>
                </a:solidFill>
                <a:latin typeface="微软雅黑" pitchFamily="34" charset="-122"/>
                <a:ea typeface="微软雅黑" pitchFamily="34" charset="-122"/>
              </a:rPr>
              <a:t>		</a:t>
            </a:r>
            <a:r>
              <a:rPr lang="en-US" altLang="zh-CN" sz="1800" b="1" kern="0" dirty="0" smtClean="0">
                <a:solidFill>
                  <a:srgbClr val="00FF00"/>
                </a:solidFill>
                <a:latin typeface="微软雅黑" pitchFamily="34" charset="-122"/>
                <a:ea typeface="微软雅黑" pitchFamily="34" charset="-122"/>
              </a:rPr>
              <a:t>EIS </a:t>
            </a:r>
            <a:r>
              <a:rPr lang="en-US" altLang="zh-CN" sz="1800" b="1" kern="0" dirty="0" smtClean="0">
                <a:solidFill>
                  <a:srgbClr val="00FF00"/>
                </a:solidFill>
                <a:latin typeface="微软雅黑" pitchFamily="34" charset="-122"/>
                <a:ea typeface="微软雅黑" pitchFamily="34" charset="-122"/>
                <a:sym typeface="Symbol"/>
              </a:rPr>
              <a:t></a:t>
            </a:r>
            <a:r>
              <a:rPr lang="en-US" altLang="zh-CN" sz="1800" b="1" kern="0" dirty="0" smtClean="0">
                <a:solidFill>
                  <a:srgbClr val="00FF00"/>
                </a:solidFill>
                <a:latin typeface="微软雅黑" pitchFamily="34" charset="-122"/>
                <a:ea typeface="微软雅黑" pitchFamily="34" charset="-122"/>
              </a:rPr>
              <a:t>BCP</a:t>
            </a:r>
            <a:endParaRPr lang="en-US" altLang="zh-CN" sz="1800" b="1" kern="0" dirty="0">
              <a:solidFill>
                <a:srgbClr val="00FF00"/>
              </a:solidFill>
              <a:latin typeface="微软雅黑" pitchFamily="34" charset="-122"/>
              <a:ea typeface="微软雅黑" pitchFamily="34" charset="-122"/>
            </a:endParaRPr>
          </a:p>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阻抗谱响应</a:t>
            </a:r>
            <a:r>
              <a:rPr lang="zh-CN" altLang="en-US" sz="1800" b="1" kern="0" dirty="0">
                <a:solidFill>
                  <a:schemeClr val="tx1"/>
                </a:solidFill>
                <a:latin typeface="微软雅黑" pitchFamily="34" charset="-122"/>
                <a:ea typeface="微软雅黑" pitchFamily="34" charset="-122"/>
              </a:rPr>
              <a:t>特征</a:t>
            </a:r>
            <a:r>
              <a:rPr lang="zh-CN" altLang="en-US" sz="1800" b="1" kern="0" dirty="0" smtClean="0">
                <a:solidFill>
                  <a:schemeClr val="tx1"/>
                </a:solidFill>
                <a:latin typeface="微软雅黑" pitchFamily="34" charset="-122"/>
                <a:ea typeface="微软雅黑" pitchFamily="34" charset="-122"/>
              </a:rPr>
              <a:t>分析：</a:t>
            </a:r>
            <a:r>
              <a:rPr lang="en-US" altLang="zh-CN" sz="1800" b="1" kern="0" dirty="0" smtClean="0">
                <a:solidFill>
                  <a:schemeClr val="tx1"/>
                </a:solidFill>
                <a:latin typeface="微软雅黑" pitchFamily="34" charset="-122"/>
                <a:ea typeface="微软雅黑" pitchFamily="34" charset="-122"/>
              </a:rPr>
              <a:t> 	</a:t>
            </a:r>
            <a:r>
              <a:rPr lang="en-US" altLang="zh-CN" sz="1800" b="1" kern="0" dirty="0" smtClean="0">
                <a:solidFill>
                  <a:srgbClr val="00FF00"/>
                </a:solidFill>
                <a:latin typeface="微软雅黑" pitchFamily="34" charset="-122"/>
                <a:ea typeface="微软雅黑" pitchFamily="34" charset="-122"/>
              </a:rPr>
              <a:t>EIS</a:t>
            </a:r>
            <a:r>
              <a:rPr lang="en-US" altLang="zh-CN" sz="1800" b="1" kern="0" dirty="0" smtClean="0">
                <a:solidFill>
                  <a:srgbClr val="00FF00"/>
                </a:solidFill>
                <a:latin typeface="微软雅黑" pitchFamily="34" charset="-122"/>
                <a:ea typeface="微软雅黑" pitchFamily="34" charset="-122"/>
                <a:sym typeface="Symbol"/>
              </a:rPr>
              <a:t> EQC</a:t>
            </a:r>
            <a:endParaRPr lang="en-US" altLang="zh-CN" sz="1800" b="1" kern="0" dirty="0">
              <a:solidFill>
                <a:srgbClr val="00FF00"/>
              </a:solidFill>
              <a:latin typeface="微软雅黑" pitchFamily="34" charset="-122"/>
              <a:ea typeface="微软雅黑" pitchFamily="34" charset="-122"/>
            </a:endParaRPr>
          </a:p>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构建模拟等效电路：</a:t>
            </a:r>
            <a:r>
              <a:rPr lang="en-US" altLang="zh-CN" sz="1800" b="1" kern="0" dirty="0" smtClean="0">
                <a:solidFill>
                  <a:schemeClr val="tx1"/>
                </a:solidFill>
                <a:latin typeface="微软雅黑" pitchFamily="34" charset="-122"/>
                <a:ea typeface="微软雅黑" pitchFamily="34" charset="-122"/>
              </a:rPr>
              <a:t>		</a:t>
            </a:r>
            <a:r>
              <a:rPr lang="en-US" altLang="zh-CN" sz="1800" b="1" kern="0" dirty="0" smtClean="0">
                <a:solidFill>
                  <a:srgbClr val="00FF00"/>
                </a:solidFill>
                <a:latin typeface="微软雅黑" pitchFamily="34" charset="-122"/>
                <a:ea typeface="微软雅黑" pitchFamily="34" charset="-122"/>
              </a:rPr>
              <a:t>EIS</a:t>
            </a:r>
            <a:r>
              <a:rPr lang="en-US" altLang="zh-CN" sz="1800" b="1" kern="0" dirty="0" smtClean="0">
                <a:solidFill>
                  <a:srgbClr val="00FF00"/>
                </a:solidFill>
                <a:latin typeface="微软雅黑" pitchFamily="34" charset="-122"/>
                <a:ea typeface="微软雅黑" pitchFamily="34" charset="-122"/>
                <a:sym typeface="Symbol"/>
              </a:rPr>
              <a:t> EQC</a:t>
            </a:r>
            <a:endParaRPr lang="en-US" altLang="zh-CN" sz="1800" b="1" kern="0" dirty="0">
              <a:solidFill>
                <a:srgbClr val="00FF00"/>
              </a:solidFill>
              <a:latin typeface="微软雅黑" pitchFamily="34" charset="-122"/>
              <a:ea typeface="微软雅黑" pitchFamily="34" charset="-122"/>
            </a:endParaRPr>
          </a:p>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等效电路模型有效性检验：</a:t>
            </a:r>
            <a:r>
              <a:rPr lang="en-US" altLang="zh-CN" sz="1800" b="1" kern="0" dirty="0" smtClean="0">
                <a:solidFill>
                  <a:schemeClr val="tx1"/>
                </a:solidFill>
                <a:latin typeface="微软雅黑" pitchFamily="34" charset="-122"/>
                <a:ea typeface="微软雅黑" pitchFamily="34" charset="-122"/>
              </a:rPr>
              <a:t>	</a:t>
            </a:r>
            <a:r>
              <a:rPr lang="en-US" altLang="zh-CN" sz="1800" b="1" kern="0" dirty="0" smtClean="0">
                <a:solidFill>
                  <a:srgbClr val="00FF00"/>
                </a:solidFill>
                <a:latin typeface="微软雅黑" pitchFamily="34" charset="-122"/>
                <a:ea typeface="微软雅黑" pitchFamily="34" charset="-122"/>
              </a:rPr>
              <a:t>EQC</a:t>
            </a:r>
            <a:r>
              <a:rPr lang="en-US" altLang="zh-CN" sz="1800" b="1" kern="0" dirty="0" smtClean="0">
                <a:solidFill>
                  <a:srgbClr val="00FF00"/>
                </a:solidFill>
                <a:latin typeface="微软雅黑" pitchFamily="34" charset="-122"/>
                <a:ea typeface="微软雅黑" pitchFamily="34" charset="-122"/>
                <a:sym typeface="Symbol"/>
              </a:rPr>
              <a:t> BCP</a:t>
            </a:r>
            <a:endParaRPr lang="en-US" altLang="zh-CN" sz="1800" b="1" kern="0" dirty="0" smtClean="0">
              <a:solidFill>
                <a:srgbClr val="00FF00"/>
              </a:solidFill>
              <a:latin typeface="微软雅黑" pitchFamily="34" charset="-122"/>
              <a:ea typeface="微软雅黑" pitchFamily="34" charset="-122"/>
            </a:endParaRPr>
          </a:p>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阻抗谱响应一致性检验：</a:t>
            </a:r>
            <a:r>
              <a:rPr lang="en-US" altLang="zh-CN" sz="1800" b="1" kern="0" dirty="0" smtClean="0">
                <a:solidFill>
                  <a:schemeClr val="tx1"/>
                </a:solidFill>
                <a:latin typeface="微软雅黑" pitchFamily="34" charset="-122"/>
                <a:ea typeface="微软雅黑" pitchFamily="34" charset="-122"/>
              </a:rPr>
              <a:t> 	</a:t>
            </a:r>
            <a:r>
              <a:rPr lang="en-US" altLang="zh-CN" sz="1800" b="1" kern="0" dirty="0" smtClean="0">
                <a:solidFill>
                  <a:srgbClr val="00FF00"/>
                </a:solidFill>
                <a:latin typeface="微软雅黑" pitchFamily="34" charset="-122"/>
                <a:ea typeface="微软雅黑" pitchFamily="34" charset="-122"/>
              </a:rPr>
              <a:t>EQC</a:t>
            </a:r>
            <a:r>
              <a:rPr lang="en-US" altLang="zh-CN" sz="1800" b="1" kern="0" dirty="0" smtClean="0">
                <a:solidFill>
                  <a:srgbClr val="00FF00"/>
                </a:solidFill>
                <a:latin typeface="微软雅黑" pitchFamily="34" charset="-122"/>
                <a:ea typeface="微软雅黑" pitchFamily="34" charset="-122"/>
                <a:sym typeface="Symbol"/>
              </a:rPr>
              <a:t> EIS</a:t>
            </a:r>
            <a:endParaRPr lang="zh-CN" altLang="en-US" sz="1800" b="1" kern="0" dirty="0" smtClean="0">
              <a:solidFill>
                <a:srgbClr val="00FF00"/>
              </a:solidFill>
              <a:latin typeface="微软雅黑" pitchFamily="34" charset="-122"/>
              <a:ea typeface="微软雅黑" pitchFamily="34" charset="-122"/>
            </a:endParaRPr>
          </a:p>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等效电路模型参数解析</a:t>
            </a:r>
            <a:r>
              <a:rPr lang="en-US" altLang="zh-CN" sz="1800" b="1" kern="0" dirty="0" smtClean="0">
                <a:solidFill>
                  <a:schemeClr val="tx1"/>
                </a:solidFill>
                <a:latin typeface="微软雅黑" pitchFamily="34" charset="-122"/>
                <a:ea typeface="微软雅黑" pitchFamily="34" charset="-122"/>
              </a:rPr>
              <a:t>:	</a:t>
            </a:r>
            <a:r>
              <a:rPr lang="en-US" altLang="zh-CN" sz="1800" b="1" kern="0" dirty="0" smtClean="0">
                <a:solidFill>
                  <a:srgbClr val="00FF00"/>
                </a:solidFill>
                <a:latin typeface="微软雅黑" pitchFamily="34" charset="-122"/>
                <a:ea typeface="微软雅黑" pitchFamily="34" charset="-122"/>
              </a:rPr>
              <a:t>EQC</a:t>
            </a:r>
            <a:r>
              <a:rPr lang="en-US" altLang="zh-CN" sz="1800" b="1" kern="0" dirty="0" smtClean="0">
                <a:solidFill>
                  <a:srgbClr val="00FF00"/>
                </a:solidFill>
                <a:latin typeface="微软雅黑" pitchFamily="34" charset="-122"/>
                <a:ea typeface="微软雅黑" pitchFamily="34" charset="-122"/>
                <a:sym typeface="Symbol"/>
              </a:rPr>
              <a:t> EQCM</a:t>
            </a:r>
            <a:endParaRPr lang="en-US" altLang="zh-CN" sz="1800" b="1" kern="0" dirty="0">
              <a:solidFill>
                <a:srgbClr val="00FF00"/>
              </a:solidFill>
              <a:latin typeface="微软雅黑" pitchFamily="34" charset="-122"/>
              <a:ea typeface="微软雅黑" pitchFamily="34" charset="-122"/>
            </a:endParaRPr>
          </a:p>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等效电路模型参数评价：</a:t>
            </a:r>
            <a:r>
              <a:rPr lang="en-US" altLang="zh-CN" sz="1800" b="1" kern="0" dirty="0" smtClean="0">
                <a:solidFill>
                  <a:schemeClr val="tx1"/>
                </a:solidFill>
                <a:latin typeface="微软雅黑" pitchFamily="34" charset="-122"/>
                <a:ea typeface="微软雅黑" pitchFamily="34" charset="-122"/>
              </a:rPr>
              <a:t>	</a:t>
            </a:r>
            <a:r>
              <a:rPr lang="en-US" altLang="zh-CN" sz="1800" b="1" kern="0" dirty="0" smtClean="0">
                <a:solidFill>
                  <a:srgbClr val="00FF00"/>
                </a:solidFill>
                <a:latin typeface="微软雅黑" pitchFamily="34" charset="-122"/>
                <a:ea typeface="微软雅黑" pitchFamily="34" charset="-122"/>
                <a:sym typeface="Symbol"/>
              </a:rPr>
              <a:t>EQCM WCP</a:t>
            </a:r>
            <a:endParaRPr lang="en-US" altLang="zh-CN" sz="1800" b="1" kern="0" dirty="0" smtClean="0">
              <a:solidFill>
                <a:srgbClr val="00FF00"/>
              </a:solidFill>
              <a:latin typeface="微软雅黑" pitchFamily="34" charset="-122"/>
              <a:ea typeface="微软雅黑" pitchFamily="34" charset="-122"/>
            </a:endParaRPr>
          </a:p>
          <a:p>
            <a:pPr marL="400050" indent="-400050" eaLnBrk="0" hangingPunct="0">
              <a:lnSpc>
                <a:spcPct val="150000"/>
              </a:lnSpc>
              <a:spcBef>
                <a:spcPct val="20000"/>
              </a:spcBef>
              <a:buClr>
                <a:schemeClr val="tx1"/>
              </a:buClr>
              <a:buSzPct val="100000"/>
              <a:buFont typeface="+mj-lt"/>
              <a:buAutoNum type="arabicPeriod"/>
              <a:defRPr/>
            </a:pPr>
            <a:r>
              <a:rPr lang="zh-CN" altLang="en-US" sz="1800" b="1" kern="0" dirty="0" smtClean="0">
                <a:solidFill>
                  <a:schemeClr val="tx1"/>
                </a:solidFill>
                <a:latin typeface="微软雅黑" pitchFamily="34" charset="-122"/>
                <a:ea typeface="微软雅黑" pitchFamily="34" charset="-122"/>
              </a:rPr>
              <a:t>理解腐蚀机理和预测腐蚀行为：</a:t>
            </a:r>
            <a:r>
              <a:rPr lang="en-US" altLang="zh-CN" sz="1800" b="1" kern="0" dirty="0" smtClean="0">
                <a:solidFill>
                  <a:srgbClr val="00FF00"/>
                </a:solidFill>
                <a:latin typeface="微软雅黑" pitchFamily="34" charset="-122"/>
                <a:ea typeface="微软雅黑" pitchFamily="34" charset="-122"/>
              </a:rPr>
              <a:t>WCP </a:t>
            </a:r>
            <a:r>
              <a:rPr lang="en-US" altLang="zh-CN" sz="1800" b="1" kern="0" dirty="0" smtClean="0">
                <a:solidFill>
                  <a:srgbClr val="00FF00"/>
                </a:solidFill>
                <a:latin typeface="微软雅黑" pitchFamily="34" charset="-122"/>
                <a:ea typeface="微软雅黑" pitchFamily="34" charset="-122"/>
                <a:sym typeface="Symbol"/>
              </a:rPr>
              <a:t>BCP</a:t>
            </a:r>
            <a:endParaRPr lang="en-US" altLang="zh-CN" sz="1800" b="1" kern="0" dirty="0">
              <a:solidFill>
                <a:srgbClr val="00FF00"/>
              </a:solidFill>
              <a:latin typeface="微软雅黑" pitchFamily="34" charset="-122"/>
              <a:ea typeface="微软雅黑" pitchFamily="34" charset="-122"/>
            </a:endParaRPr>
          </a:p>
        </p:txBody>
      </p:sp>
      <p:sp>
        <p:nvSpPr>
          <p:cNvPr id="6" name="矩形 5"/>
          <p:cNvSpPr/>
          <p:nvPr/>
        </p:nvSpPr>
        <p:spPr>
          <a:xfrm>
            <a:off x="1285852" y="1000108"/>
            <a:ext cx="6763390" cy="461665"/>
          </a:xfrm>
          <a:prstGeom prst="rect">
            <a:avLst/>
          </a:prstGeom>
        </p:spPr>
        <p:txBody>
          <a:bodyPr wrap="none">
            <a:spAutoFit/>
          </a:bodyPr>
          <a:lstStyle/>
          <a:p>
            <a:r>
              <a:rPr lang="zh-CN" altLang="en-US" sz="2400" b="1" spc="300" dirty="0" smtClean="0">
                <a:solidFill>
                  <a:schemeClr val="tx1"/>
                </a:solidFill>
                <a:latin typeface="微软雅黑" pitchFamily="34" charset="-122"/>
                <a:ea typeface="微软雅黑" pitchFamily="34" charset="-122"/>
              </a:rPr>
              <a:t>腐蚀电化学阻抗谱等效电路模型解析路线图</a:t>
            </a:r>
            <a:endParaRPr lang="zh-CN" altLang="en-US" sz="2400" spc="300" dirty="0">
              <a:solidFill>
                <a:schemeClr val="tx1"/>
              </a:solidFill>
            </a:endParaRPr>
          </a:p>
        </p:txBody>
      </p:sp>
      <p:sp>
        <p:nvSpPr>
          <p:cNvPr id="5" name="灯片编号占位符 4"/>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49</a:t>
            </a:fld>
            <a:endParaRPr lang="en-US" altLang="zh-CN" dirty="0"/>
          </a:p>
        </p:txBody>
      </p:sp>
      <p:sp>
        <p:nvSpPr>
          <p:cNvPr id="7" name="矩形 6"/>
          <p:cNvSpPr/>
          <p:nvPr/>
        </p:nvSpPr>
        <p:spPr>
          <a:xfrm>
            <a:off x="428596" y="1"/>
            <a:ext cx="8286808" cy="646331"/>
          </a:xfrm>
          <a:prstGeom prst="rect">
            <a:avLst/>
          </a:prstGeom>
        </p:spPr>
        <p:txBody>
          <a:bodyPr wrap="square">
            <a:spAutoFit/>
          </a:bodyPr>
          <a:lstStyle/>
          <a:p>
            <a:pPr algn="ctr" eaLnBrk="0" hangingPunct="0">
              <a:lnSpc>
                <a:spcPct val="150000"/>
              </a:lnSpc>
              <a:spcBef>
                <a:spcPct val="20000"/>
              </a:spcBef>
              <a:buClr>
                <a:srgbClr val="3366FF"/>
              </a:buClr>
              <a:buSzPct val="80000"/>
              <a:defRPr/>
            </a:pPr>
            <a:r>
              <a:rPr lang="zh-CN" altLang="en-US" sz="2400" b="1" kern="0" spc="300" dirty="0" smtClean="0">
                <a:solidFill>
                  <a:srgbClr val="FFFF00"/>
                </a:solidFill>
                <a:latin typeface="微软雅黑" pitchFamily="34" charset="-122"/>
                <a:ea typeface="微软雅黑" pitchFamily="34" charset="-122"/>
              </a:rPr>
              <a:t>五、腐蚀</a:t>
            </a:r>
            <a:r>
              <a:rPr lang="zh-CN" altLang="en-US" sz="2400" b="1" spc="300" dirty="0" smtClean="0">
                <a:solidFill>
                  <a:srgbClr val="FFFF00"/>
                </a:solidFill>
                <a:latin typeface="微软雅黑" pitchFamily="34" charset="-122"/>
                <a:ea typeface="微软雅黑" pitchFamily="34" charset="-122"/>
              </a:rPr>
              <a:t>电化学阻抗谱等效电路模型解析的完备程序</a:t>
            </a:r>
            <a:endParaRPr lang="en-US" altLang="zh-CN" sz="2400" b="1" kern="0" spc="300" dirty="0">
              <a:solidFill>
                <a:srgbClr val="FFFF00"/>
              </a:solidFill>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26" y="571480"/>
            <a:ext cx="8572592" cy="6000792"/>
          </a:xfrm>
        </p:spPr>
        <p:txBody>
          <a:bodyPr/>
          <a:lstStyle/>
          <a:p>
            <a:pPr marL="1879600" indent="-1879600">
              <a:lnSpc>
                <a:spcPct val="150000"/>
              </a:lnSpc>
              <a:buNone/>
            </a:pPr>
            <a:r>
              <a:rPr lang="zh-CN" altLang="en-US" sz="2400" b="1" dirty="0" smtClean="0">
                <a:solidFill>
                  <a:srgbClr val="06FA52"/>
                </a:solidFill>
                <a:latin typeface="华文楷体" pitchFamily="2" charset="-122"/>
                <a:ea typeface="华文楷体" pitchFamily="2" charset="-122"/>
              </a:rPr>
              <a:t>检验方法</a:t>
            </a:r>
            <a:r>
              <a:rPr lang="en-US" altLang="zh-CN" sz="2400" b="1" dirty="0" smtClean="0">
                <a:solidFill>
                  <a:srgbClr val="06FA52"/>
                </a:solidFill>
                <a:latin typeface="华文楷体" pitchFamily="2" charset="-122"/>
                <a:ea typeface="华文楷体" pitchFamily="2" charset="-122"/>
              </a:rPr>
              <a:t>——</a:t>
            </a:r>
            <a:r>
              <a:rPr lang="zh-CN" altLang="en-US" sz="2400" b="1" dirty="0" smtClean="0">
                <a:solidFill>
                  <a:srgbClr val="06FA52"/>
                </a:solidFill>
                <a:latin typeface="华文楷体" pitchFamily="2" charset="-122"/>
                <a:ea typeface="华文楷体" pitchFamily="2" charset="-122"/>
              </a:rPr>
              <a:t>使用待检验等效电路中已知组件</a:t>
            </a:r>
            <a:r>
              <a:rPr lang="en-US" altLang="zh-CN" sz="2400" b="1" dirty="0" smtClean="0">
                <a:solidFill>
                  <a:srgbClr val="FFFF00"/>
                </a:solidFill>
                <a:latin typeface="华文楷体" pitchFamily="2" charset="-122"/>
                <a:ea typeface="华文楷体" pitchFamily="2" charset="-122"/>
              </a:rPr>
              <a:t>WCE</a:t>
            </a:r>
            <a:r>
              <a:rPr lang="zh-CN" altLang="en-US" sz="2400" b="1" dirty="0" smtClean="0">
                <a:solidFill>
                  <a:srgbClr val="06FA52"/>
                </a:solidFill>
                <a:latin typeface="华文楷体" pitchFamily="2" charset="-122"/>
                <a:ea typeface="华文楷体" pitchFamily="2" charset="-122"/>
              </a:rPr>
              <a:t>属性判定未知组件有效性</a:t>
            </a:r>
            <a:endParaRPr lang="en-US" altLang="zh-CN" sz="2400" b="1" dirty="0" smtClean="0">
              <a:solidFill>
                <a:srgbClr val="06FA52"/>
              </a:solidFill>
              <a:latin typeface="华文楷体" pitchFamily="2" charset="-122"/>
              <a:ea typeface="华文楷体" pitchFamily="2" charset="-122"/>
            </a:endParaRPr>
          </a:p>
          <a:p>
            <a:pPr marL="514350" indent="-514350">
              <a:lnSpc>
                <a:spcPct val="150000"/>
              </a:lnSpc>
              <a:buNone/>
            </a:pPr>
            <a:r>
              <a:rPr lang="zh-CN" altLang="en-US" sz="2000" b="1" dirty="0" smtClean="0">
                <a:solidFill>
                  <a:srgbClr val="FFFF00"/>
                </a:solidFill>
                <a:latin typeface="微软雅黑" pitchFamily="34" charset="-122"/>
                <a:ea typeface="微软雅黑" pitchFamily="34" charset="-122"/>
              </a:rPr>
              <a:t>已知腐蚀等效电路模型组件</a:t>
            </a:r>
            <a:r>
              <a:rPr lang="en-US" altLang="zh-CN" sz="2000" b="1" dirty="0" smtClean="0">
                <a:solidFill>
                  <a:srgbClr val="FFFF00"/>
                </a:solidFill>
                <a:latin typeface="微软雅黑" pitchFamily="34" charset="-122"/>
                <a:ea typeface="微软雅黑" pitchFamily="34" charset="-122"/>
              </a:rPr>
              <a:t>WCE</a:t>
            </a:r>
            <a:r>
              <a:rPr lang="zh-CN" altLang="en-US" sz="2000" b="1" dirty="0" smtClean="0">
                <a:latin typeface="微软雅黑" pitchFamily="34" charset="-122"/>
                <a:ea typeface="微软雅黑" pitchFamily="34" charset="-122"/>
              </a:rPr>
              <a:t>是检验等效电路模型可靠性主要依据；</a:t>
            </a:r>
            <a:endParaRPr lang="en-US" altLang="zh-CN" sz="2000" b="1" dirty="0" smtClean="0">
              <a:latin typeface="微软雅黑" pitchFamily="34" charset="-122"/>
              <a:ea typeface="微软雅黑" pitchFamily="34" charset="-122"/>
            </a:endParaRPr>
          </a:p>
          <a:p>
            <a:pPr marL="514350" indent="-514350">
              <a:lnSpc>
                <a:spcPct val="150000"/>
              </a:lnSpc>
              <a:buNone/>
            </a:pPr>
            <a:r>
              <a:rPr lang="zh-CN" altLang="en-US" sz="2000" b="1" dirty="0" smtClean="0">
                <a:latin typeface="微软雅黑" pitchFamily="34" charset="-122"/>
                <a:ea typeface="微软雅黑" pitchFamily="34" charset="-122"/>
              </a:rPr>
              <a:t>检验方法：已知等效组件结构</a:t>
            </a:r>
            <a:r>
              <a:rPr lang="en-US" altLang="zh-CN" sz="2000" b="1" dirty="0" smtClean="0">
                <a:latin typeface="微软雅黑" pitchFamily="34" charset="-122"/>
                <a:ea typeface="微软雅黑" pitchFamily="34" charset="-122"/>
              </a:rPr>
              <a:t>&amp;</a:t>
            </a:r>
            <a:r>
              <a:rPr lang="zh-CN" altLang="en-US" sz="2000" b="1" dirty="0" smtClean="0">
                <a:latin typeface="微软雅黑" pitchFamily="34" charset="-122"/>
                <a:ea typeface="微软雅黑" pitchFamily="34" charset="-122"/>
              </a:rPr>
              <a:t>属性</a:t>
            </a:r>
            <a:r>
              <a:rPr lang="en-US" altLang="zh-CN" sz="2000" b="1" dirty="0" smtClean="0">
                <a:latin typeface="微软雅黑" pitchFamily="34" charset="-122"/>
                <a:ea typeface="微软雅黑" pitchFamily="34" charset="-122"/>
              </a:rPr>
              <a:t>WCE</a:t>
            </a:r>
            <a:r>
              <a:rPr lang="zh-CN" altLang="en-US" sz="2000" b="1" dirty="0" smtClean="0">
                <a:latin typeface="微软雅黑" pitchFamily="34" charset="-122"/>
                <a:ea typeface="微软雅黑" pitchFamily="34" charset="-122"/>
              </a:rPr>
              <a:t>作为一致性检验判据</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排除法</a:t>
            </a:r>
            <a:endParaRPr lang="en-US" altLang="zh-CN" sz="2000" b="1" dirty="0" smtClean="0">
              <a:latin typeface="微软雅黑" pitchFamily="34" charset="-122"/>
              <a:ea typeface="微软雅黑" pitchFamily="34" charset="-122"/>
            </a:endParaRPr>
          </a:p>
          <a:p>
            <a:pPr marL="514350" indent="-514350">
              <a:lnSpc>
                <a:spcPct val="130000"/>
              </a:lnSpc>
              <a:buNone/>
            </a:pPr>
            <a:r>
              <a:rPr lang="zh-CN" altLang="en-US" sz="1600" b="1" dirty="0" smtClean="0">
                <a:solidFill>
                  <a:srgbClr val="FFFF00"/>
                </a:solidFill>
                <a:latin typeface="微软雅黑" pitchFamily="34" charset="-122"/>
                <a:ea typeface="微软雅黑" pitchFamily="34" charset="-122"/>
              </a:rPr>
              <a:t>基本组件属性判据：响应特性；数值大小；连接方式；属性载体；</a:t>
            </a:r>
            <a:endParaRPr lang="en-US" altLang="zh-CN" sz="1600" dirty="0" smtClean="0">
              <a:solidFill>
                <a:srgbClr val="FFFF00"/>
              </a:solidFill>
              <a:latin typeface="微软雅黑" pitchFamily="34" charset="-122"/>
              <a:ea typeface="微软雅黑" pitchFamily="34" charset="-122"/>
            </a:endParaRPr>
          </a:p>
          <a:p>
            <a:pPr marL="1706563" indent="-1258888">
              <a:lnSpc>
                <a:spcPct val="130000"/>
              </a:lnSpc>
              <a:buNone/>
            </a:pPr>
            <a:r>
              <a:rPr lang="zh-CN" altLang="en-US" sz="1600" b="1" dirty="0" smtClean="0">
                <a:latin typeface="微软雅黑" pitchFamily="34" charset="-122"/>
                <a:ea typeface="微软雅黑" pitchFamily="34" charset="-122"/>
              </a:rPr>
              <a:t>电阻组件</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溶液电阻、电荷迁移电阻、极化电阻、涂层电阻、钝化膜电阻、腐蚀产物膜电阻；</a:t>
            </a:r>
            <a:endParaRPr lang="en-US" altLang="zh-CN" sz="1600" dirty="0" smtClean="0">
              <a:latin typeface="微软雅黑" pitchFamily="34" charset="-122"/>
              <a:ea typeface="微软雅黑" pitchFamily="34" charset="-122"/>
            </a:endParaRPr>
          </a:p>
          <a:p>
            <a:pPr marL="1706563" indent="-1258888">
              <a:lnSpc>
                <a:spcPct val="130000"/>
              </a:lnSpc>
              <a:buNone/>
            </a:pPr>
            <a:r>
              <a:rPr lang="zh-CN" altLang="en-US" sz="1600" b="1" dirty="0" smtClean="0">
                <a:latin typeface="微软雅黑" pitchFamily="34" charset="-122"/>
                <a:ea typeface="微软雅黑" pitchFamily="34" charset="-122"/>
              </a:rPr>
              <a:t>电容组件</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双电层电容、涂层电容、钝化膜电容、腐蚀产物膜电容；</a:t>
            </a:r>
            <a:endParaRPr lang="en-US" altLang="zh-CN" sz="1600" dirty="0" smtClean="0">
              <a:latin typeface="微软雅黑" pitchFamily="34" charset="-122"/>
              <a:ea typeface="微软雅黑" pitchFamily="34" charset="-122"/>
            </a:endParaRPr>
          </a:p>
          <a:p>
            <a:pPr marL="1706563" indent="-1258888">
              <a:lnSpc>
                <a:spcPct val="130000"/>
              </a:lnSpc>
              <a:buNone/>
            </a:pPr>
            <a:r>
              <a:rPr lang="zh-CN" altLang="en-US" sz="1600" b="1" dirty="0" smtClean="0">
                <a:latin typeface="微软雅黑" pitchFamily="34" charset="-122"/>
                <a:ea typeface="微软雅黑" pitchFamily="34" charset="-122"/>
              </a:rPr>
              <a:t>电感组件</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吸脱附电感、自加速电感；</a:t>
            </a:r>
            <a:endParaRPr lang="en-US" altLang="zh-CN" sz="1600" dirty="0" smtClean="0">
              <a:latin typeface="微软雅黑" pitchFamily="34" charset="-122"/>
              <a:ea typeface="微软雅黑" pitchFamily="34" charset="-122"/>
            </a:endParaRPr>
          </a:p>
          <a:p>
            <a:pPr marL="1706563" indent="-1258888">
              <a:lnSpc>
                <a:spcPct val="130000"/>
              </a:lnSpc>
              <a:buNone/>
            </a:pPr>
            <a:r>
              <a:rPr lang="zh-CN" altLang="en-US" sz="1600" b="1" dirty="0" smtClean="0">
                <a:latin typeface="微软雅黑" pitchFamily="34" charset="-122"/>
                <a:ea typeface="微软雅黑" pitchFamily="34" charset="-122"/>
              </a:rPr>
              <a:t>扩散组件</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水溶液扩散、多孔涂层扩散、多孔腐蚀产物膜扩散；</a:t>
            </a:r>
            <a:endParaRPr lang="en-US" altLang="zh-CN" sz="1600" dirty="0" smtClean="0">
              <a:latin typeface="微软雅黑" pitchFamily="34" charset="-122"/>
              <a:ea typeface="微软雅黑" pitchFamily="34" charset="-122"/>
            </a:endParaRPr>
          </a:p>
          <a:p>
            <a:pPr marL="1798638" indent="-1798638">
              <a:lnSpc>
                <a:spcPct val="130000"/>
              </a:lnSpc>
              <a:buNone/>
            </a:pPr>
            <a:r>
              <a:rPr lang="zh-CN" altLang="en-US" sz="1600" b="1" dirty="0" smtClean="0">
                <a:solidFill>
                  <a:srgbClr val="FFFF00"/>
                </a:solidFill>
                <a:latin typeface="微软雅黑" pitchFamily="34" charset="-122"/>
                <a:ea typeface="微软雅黑" pitchFamily="34" charset="-122"/>
              </a:rPr>
              <a:t>组件连接方式判据：</a:t>
            </a:r>
            <a:r>
              <a:rPr lang="zh-CN" altLang="en-US" sz="1600" dirty="0" smtClean="0">
                <a:latin typeface="微软雅黑" pitchFamily="34" charset="-122"/>
                <a:ea typeface="微软雅黑" pitchFamily="34" charset="-122"/>
              </a:rPr>
              <a:t>组件与过程对应性；连接方式与组件性质对应性；同一过程不同组件对应性；串联</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连续反应、并联</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分支反应、连接端点合理性；</a:t>
            </a:r>
            <a:endParaRPr lang="en-US" altLang="zh-CN" sz="1600" dirty="0" smtClean="0">
              <a:latin typeface="微软雅黑" pitchFamily="34" charset="-122"/>
              <a:ea typeface="微软雅黑" pitchFamily="34" charset="-122"/>
            </a:endParaRPr>
          </a:p>
          <a:p>
            <a:pPr marL="514350" indent="-514350">
              <a:lnSpc>
                <a:spcPct val="130000"/>
              </a:lnSpc>
              <a:buNone/>
            </a:pPr>
            <a:r>
              <a:rPr lang="zh-CN" altLang="en-US" sz="1600" b="1" dirty="0" smtClean="0">
                <a:solidFill>
                  <a:srgbClr val="FFFF00"/>
                </a:solidFill>
                <a:latin typeface="微软雅黑" pitchFamily="34" charset="-122"/>
                <a:ea typeface="微软雅黑" pitchFamily="34" charset="-122"/>
              </a:rPr>
              <a:t>尚待确认组件属性判据：</a:t>
            </a:r>
            <a:endParaRPr lang="en-US" altLang="zh-CN" sz="1600" b="1" dirty="0" smtClean="0">
              <a:solidFill>
                <a:srgbClr val="FFFF00"/>
              </a:solidFill>
              <a:latin typeface="微软雅黑" pitchFamily="34" charset="-122"/>
              <a:ea typeface="微软雅黑" pitchFamily="34" charset="-122"/>
            </a:endParaRPr>
          </a:p>
          <a:p>
            <a:pPr indent="104775">
              <a:lnSpc>
                <a:spcPct val="130000"/>
              </a:lnSpc>
              <a:buNone/>
            </a:pPr>
            <a:r>
              <a:rPr lang="zh-CN" altLang="en-US" sz="1600" dirty="0" smtClean="0">
                <a:latin typeface="微软雅黑" pitchFamily="34" charset="-122"/>
                <a:ea typeface="微软雅黑" pitchFamily="34" charset="-122"/>
              </a:rPr>
              <a:t>微生物膜、腐蚀产物膜、化学转化膜、导电高分子膜、自组装膜、防污膜。</a:t>
            </a:r>
            <a:endParaRPr lang="en-US" altLang="zh-CN" sz="1600" dirty="0" smtClean="0">
              <a:latin typeface="微软雅黑" pitchFamily="34" charset="-122"/>
              <a:ea typeface="微软雅黑" pitchFamily="34" charset="-122"/>
            </a:endParaRPr>
          </a:p>
          <a:p>
            <a:pPr marL="0" indent="0">
              <a:lnSpc>
                <a:spcPct val="130000"/>
              </a:lnSpc>
              <a:buNone/>
            </a:pPr>
            <a:r>
              <a:rPr lang="zh-CN" altLang="en-US" sz="1600" b="1" dirty="0" smtClean="0">
                <a:solidFill>
                  <a:srgbClr val="FFFF00"/>
                </a:solidFill>
                <a:latin typeface="微软雅黑" pitchFamily="34" charset="-122"/>
                <a:ea typeface="微软雅黑" pitchFamily="34" charset="-122"/>
              </a:rPr>
              <a:t>腐蚀过程</a:t>
            </a:r>
            <a:r>
              <a:rPr lang="en-US" altLang="zh-CN" sz="1600" b="1" dirty="0" smtClean="0">
                <a:solidFill>
                  <a:srgbClr val="FFFF00"/>
                </a:solidFill>
                <a:latin typeface="微软雅黑" pitchFamily="34" charset="-122"/>
                <a:ea typeface="微软雅黑" pitchFamily="34" charset="-122"/>
              </a:rPr>
              <a:t>WCE</a:t>
            </a:r>
            <a:r>
              <a:rPr lang="zh-CN" altLang="en-US" sz="1600" b="1" dirty="0" smtClean="0">
                <a:solidFill>
                  <a:srgbClr val="FFFF00"/>
                </a:solidFill>
                <a:latin typeface="微软雅黑" pitchFamily="34" charset="-122"/>
                <a:ea typeface="微软雅黑" pitchFamily="34" charset="-122"/>
              </a:rPr>
              <a:t>数据库</a:t>
            </a:r>
            <a:r>
              <a:rPr lang="zh-CN" altLang="en-US" sz="1600"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建立典型腐蚀过程</a:t>
            </a:r>
            <a:r>
              <a:rPr lang="en-US" altLang="zh-CN" sz="1600" b="1" dirty="0" smtClean="0">
                <a:latin typeface="微软雅黑" pitchFamily="34" charset="-122"/>
                <a:ea typeface="微软雅黑" pitchFamily="34" charset="-122"/>
              </a:rPr>
              <a:t>WCE</a:t>
            </a:r>
            <a:r>
              <a:rPr lang="zh-CN" altLang="en-US" sz="1600" b="1" dirty="0" smtClean="0">
                <a:latin typeface="微软雅黑" pitchFamily="34" charset="-122"/>
                <a:ea typeface="微软雅黑" pitchFamily="34" charset="-122"/>
              </a:rPr>
              <a:t>属性数据库</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腐蚀过程等效电路建模工具。</a:t>
            </a:r>
            <a:endParaRPr lang="en-US" altLang="zh-CN" sz="1600" b="1" dirty="0" smtClean="0">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8715404" y="6400800"/>
            <a:ext cx="428596" cy="457200"/>
          </a:xfrm>
        </p:spPr>
        <p:txBody>
          <a:bodyPr/>
          <a:lstStyle/>
          <a:p>
            <a:pPr>
              <a:defRPr/>
            </a:pPr>
            <a:fld id="{705EF948-7358-4CA2-B872-583E31FB6E6A}" type="slidenum">
              <a:rPr lang="zh-CN" altLang="en-US" smtClean="0"/>
              <a:pPr>
                <a:defRPr/>
              </a:pPr>
              <a:t>5</a:t>
            </a:fld>
            <a:endParaRPr lang="en-US" altLang="zh-CN" dirty="0"/>
          </a:p>
        </p:txBody>
      </p:sp>
      <p:sp>
        <p:nvSpPr>
          <p:cNvPr id="6" name="标题 1"/>
          <p:cNvSpPr txBox="1">
            <a:spLocks/>
          </p:cNvSpPr>
          <p:nvPr/>
        </p:nvSpPr>
        <p:spPr bwMode="auto">
          <a:xfrm>
            <a:off x="142844" y="142852"/>
            <a:ext cx="8786874" cy="533384"/>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lgn="ctr" eaLnBrk="0" hangingPunct="0">
              <a:defRPr/>
            </a:pP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itchFamily="34" charset="-122"/>
                <a:ea typeface="微软雅黑" pitchFamily="34" charset="-122"/>
                <a:cs typeface="+mj-cs"/>
              </a:rPr>
              <a:t>4.5 </a:t>
            </a:r>
            <a:r>
              <a:rPr kumimoji="0" lang="zh-CN" altLang="en-US" sz="24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itchFamily="34" charset="-122"/>
                <a:ea typeface="微软雅黑" pitchFamily="34" charset="-122"/>
                <a:cs typeface="+mj-cs"/>
              </a:rPr>
              <a:t>腐蚀过程等效电路模型机构有效性检验判据</a:t>
            </a: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itchFamily="34" charset="-122"/>
                <a:ea typeface="微软雅黑" pitchFamily="34" charset="-122"/>
                <a:cs typeface="+mj-cs"/>
              </a:rPr>
              <a:t>——</a:t>
            </a:r>
            <a:r>
              <a:rPr lang="en-US" altLang="zh-CN" sz="2400" b="1" dirty="0" smtClean="0">
                <a:solidFill>
                  <a:srgbClr val="FFFF00"/>
                </a:solidFill>
                <a:latin typeface="微软雅黑" pitchFamily="34" charset="-122"/>
                <a:ea typeface="微软雅黑" pitchFamily="34" charset="-122"/>
              </a:rPr>
              <a:t>WCE</a:t>
            </a:r>
            <a:r>
              <a:rPr lang="zh-CN" altLang="en-US" sz="2400" b="1" dirty="0" smtClean="0">
                <a:solidFill>
                  <a:srgbClr val="FFFF00"/>
                </a:solidFill>
                <a:latin typeface="微软雅黑" pitchFamily="34" charset="-122"/>
                <a:ea typeface="微软雅黑" pitchFamily="34" charset="-122"/>
              </a:rPr>
              <a:t>属性</a:t>
            </a:r>
            <a:endParaRPr kumimoji="0" lang="zh-CN" altLang="en-US" sz="2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spTree>
  </p:cSld>
  <p:clrMapOvr>
    <a:masterClrMapping/>
  </p:clrMapOvr>
  <p:transition spd="med">
    <p:split orient="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42875"/>
            <a:ext cx="8572560" cy="428625"/>
          </a:xfrm>
        </p:spPr>
        <p:txBody>
          <a:bodyPr/>
          <a:lstStyle/>
          <a:p>
            <a:pPr algn="l">
              <a:defRPr/>
            </a:pPr>
            <a:r>
              <a:rPr lang="en-US" altLang="zh-CN" sz="2400" b="1" spc="300" dirty="0" smtClean="0">
                <a:solidFill>
                  <a:srgbClr val="FFFF00"/>
                </a:solidFill>
                <a:latin typeface="微软雅黑" pitchFamily="34" charset="-122"/>
                <a:ea typeface="微软雅黑" pitchFamily="34" charset="-122"/>
              </a:rPr>
              <a:t>1. </a:t>
            </a:r>
            <a:r>
              <a:rPr lang="zh-CN" altLang="en-US" sz="2400" b="1" spc="300" dirty="0" smtClean="0">
                <a:solidFill>
                  <a:srgbClr val="FFFF00"/>
                </a:solidFill>
                <a:latin typeface="微软雅黑" pitchFamily="34" charset="-122"/>
                <a:ea typeface="微软雅黑" pitchFamily="34" charset="-122"/>
              </a:rPr>
              <a:t>电化学阻抗谱方法适用性评价</a:t>
            </a:r>
            <a:endParaRPr lang="zh-CN" altLang="en-US" sz="2400" b="1" spc="300" dirty="0" smtClean="0">
              <a:solidFill>
                <a:srgbClr val="FFFF00"/>
              </a:solidFill>
              <a:ea typeface="宋体" pitchFamily="2" charset="-122"/>
            </a:endParaRPr>
          </a:p>
        </p:txBody>
      </p:sp>
      <p:sp>
        <p:nvSpPr>
          <p:cNvPr id="3" name="内容占位符 2"/>
          <p:cNvSpPr>
            <a:spLocks noGrp="1"/>
          </p:cNvSpPr>
          <p:nvPr>
            <p:ph idx="1"/>
          </p:nvPr>
        </p:nvSpPr>
        <p:spPr>
          <a:xfrm>
            <a:off x="142845" y="571480"/>
            <a:ext cx="8858312" cy="6143645"/>
          </a:xfrm>
        </p:spPr>
        <p:txBody>
          <a:bodyPr/>
          <a:lstStyle/>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有效性</a:t>
            </a:r>
            <a:r>
              <a:rPr lang="zh-CN" altLang="en-US" sz="1800" dirty="0" smtClean="0">
                <a:latin typeface="微软雅黑" pitchFamily="34" charset="-122"/>
                <a:ea typeface="微软雅黑" pitchFamily="34" charset="-122"/>
              </a:rPr>
              <a:t>：确认电化学阻抗谱方法能够提供目标电极过程法拉第阻抗组成与结构等有效信息；电极子过程速度和结构响应时间有差异，满足因果性、线性、稳定性三原则；</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高阻体系</a:t>
            </a:r>
            <a:r>
              <a:rPr lang="zh-CN" altLang="en-US" sz="1800" dirty="0" smtClean="0">
                <a:latin typeface="微软雅黑" pitchFamily="34" charset="-122"/>
                <a:ea typeface="微软雅黑" pitchFamily="34" charset="-122"/>
              </a:rPr>
              <a:t>：直流电化学方法很难应用的高阻抗复杂体系：有机涂层、钢筋混凝土、高纯水、缓蚀剂等高阻抗体系；</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电抗体系</a:t>
            </a:r>
            <a:r>
              <a:rPr lang="zh-CN" altLang="en-US" sz="1800" dirty="0" smtClean="0">
                <a:latin typeface="微软雅黑" pitchFamily="34" charset="-122"/>
                <a:ea typeface="微软雅黑" pitchFamily="34" charset="-122"/>
              </a:rPr>
              <a:t>：体系存在电容电感性过程：吸附脱附过程，电流分布不均匀过程，自加速过程；</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演化过程</a:t>
            </a:r>
            <a:r>
              <a:rPr lang="zh-CN" altLang="en-US" sz="1800" dirty="0" smtClean="0">
                <a:latin typeface="微软雅黑" pitchFamily="34" charset="-122"/>
                <a:ea typeface="微软雅黑" pitchFamily="34" charset="-122"/>
              </a:rPr>
              <a:t>：需要进行大量重复测量比较变化趋势的体系，</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状态波动体系</a:t>
            </a:r>
            <a:r>
              <a:rPr lang="zh-CN" altLang="en-US" sz="1800" dirty="0" smtClean="0">
                <a:latin typeface="微软雅黑" pitchFamily="34" charset="-122"/>
                <a:ea typeface="微软雅黑" pitchFamily="34" charset="-122"/>
              </a:rPr>
              <a:t>：电位稳定性、极化稳定性；</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原位测量体系</a:t>
            </a:r>
            <a:r>
              <a:rPr lang="zh-CN" altLang="en-US" sz="1800" dirty="0" smtClean="0">
                <a:latin typeface="微软雅黑" pitchFamily="34" charset="-122"/>
                <a:ea typeface="微软雅黑" pitchFamily="34" charset="-122"/>
              </a:rPr>
              <a:t>：强极化会造成体系较大的干扰，易诱发副反应；</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实时在线连续监测</a:t>
            </a:r>
            <a:r>
              <a:rPr lang="zh-CN" altLang="en-US" sz="1800" dirty="0" smtClean="0">
                <a:latin typeface="微软雅黑" pitchFamily="34" charset="-122"/>
                <a:ea typeface="微软雅黑" pitchFamily="34" charset="-122"/>
              </a:rPr>
              <a:t>：大气海水土壤腐蚀、混凝土钢筋腐蚀、涂层失效老化；</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技术能力</a:t>
            </a:r>
            <a:r>
              <a:rPr lang="zh-CN" altLang="en-US" sz="1800" dirty="0" smtClean="0">
                <a:latin typeface="微软雅黑" pitchFamily="34" charset="-122"/>
                <a:ea typeface="微软雅黑" pitchFamily="34" charset="-122"/>
              </a:rPr>
              <a:t>：具备必要的电化学阻抗测量技术和数据解析技术；</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文献和预实验</a:t>
            </a:r>
            <a:r>
              <a:rPr lang="zh-CN" altLang="en-US" sz="1800" dirty="0" smtClean="0">
                <a:latin typeface="微软雅黑" pitchFamily="34" charset="-122"/>
                <a:ea typeface="微软雅黑" pitchFamily="34" charset="-122"/>
              </a:rPr>
              <a:t>：预电化学测量证实可行性。</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Font typeface="+mj-ea"/>
              <a:buAutoNum type="circleNumDbPlain"/>
              <a:defRPr/>
            </a:pPr>
            <a:r>
              <a:rPr lang="zh-CN" altLang="en-US" sz="1800" b="1" dirty="0" smtClean="0">
                <a:latin typeface="微软雅黑" pitchFamily="34" charset="-122"/>
                <a:ea typeface="微软雅黑" pitchFamily="34" charset="-122"/>
              </a:rPr>
              <a:t>实验设计</a:t>
            </a:r>
            <a:r>
              <a:rPr lang="zh-CN" altLang="en-US" sz="1800" dirty="0" smtClean="0">
                <a:latin typeface="微软雅黑" pitchFamily="34" charset="-122"/>
                <a:ea typeface="微软雅黑" pitchFamily="34" charset="-122"/>
              </a:rPr>
              <a:t>：突出标的信息，减弱干扰信息；适当采用扰动、极化、流动、组分浓度、电解池等技术优化实验结果。</a:t>
            </a:r>
            <a:endParaRPr lang="en-US" altLang="zh-CN" sz="1800" dirty="0" smtClean="0">
              <a:latin typeface="微软雅黑" pitchFamily="34" charset="-122"/>
              <a:ea typeface="微软雅黑" pitchFamily="34" charset="-122"/>
            </a:endParaRPr>
          </a:p>
          <a:p>
            <a:pPr marL="354013" indent="-354013">
              <a:lnSpc>
                <a:spcPct val="120000"/>
              </a:lnSpc>
              <a:buClr>
                <a:schemeClr val="tx1"/>
              </a:buClr>
              <a:buNone/>
              <a:defRPr/>
            </a:pPr>
            <a:r>
              <a:rPr lang="zh-CN" altLang="en-US" sz="1200" b="1" dirty="0" smtClean="0">
                <a:latin typeface="微软雅黑" pitchFamily="34" charset="-122"/>
                <a:ea typeface="微软雅黑" pitchFamily="34" charset="-122"/>
              </a:rPr>
              <a:t>（</a:t>
            </a:r>
            <a:r>
              <a:rPr lang="en-US" altLang="zh-CN" sz="1200" b="1" dirty="0" smtClean="0">
                <a:latin typeface="微软雅黑" pitchFamily="34" charset="-122"/>
                <a:ea typeface="微软雅黑" pitchFamily="34" charset="-122"/>
              </a:rPr>
              <a:t>11</a:t>
            </a:r>
            <a:r>
              <a:rPr lang="zh-CN" altLang="en-US" sz="1200" b="1" dirty="0" smtClean="0">
                <a:latin typeface="微软雅黑" pitchFamily="34" charset="-122"/>
                <a:ea typeface="微软雅黑" pitchFamily="34" charset="-122"/>
              </a:rPr>
              <a:t>）</a:t>
            </a:r>
            <a:r>
              <a:rPr lang="zh-CN" altLang="en-US" sz="1800" b="1" dirty="0" smtClean="0">
                <a:latin typeface="微软雅黑" pitchFamily="34" charset="-122"/>
                <a:ea typeface="微软雅黑" pitchFamily="34" charset="-122"/>
              </a:rPr>
              <a:t>大气腐蚀、干湿循环等非标准电化学池阻抗谱测试技术</a:t>
            </a:r>
            <a:r>
              <a:rPr lang="zh-CN" altLang="en-US" sz="1800" dirty="0" smtClean="0">
                <a:latin typeface="微软雅黑" pitchFamily="34" charset="-122"/>
                <a:ea typeface="微软雅黑" pitchFamily="34" charset="-122"/>
              </a:rPr>
              <a:t>：等效电路关键元件的等效溶液模拟技术。</a:t>
            </a:r>
            <a:endParaRPr lang="en-US" altLang="zh-CN" sz="1800" dirty="0" smtClean="0">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50</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928670"/>
            <a:ext cx="8143932" cy="5381644"/>
          </a:xfrm>
        </p:spPr>
        <p:txBody>
          <a:bodyPr/>
          <a:lstStyle/>
          <a:p>
            <a:pPr marL="514350" indent="-514350">
              <a:lnSpc>
                <a:spcPct val="150000"/>
              </a:lnSpc>
              <a:buClr>
                <a:srgbClr val="FFFF00"/>
              </a:buClr>
              <a:buSzPct val="100000"/>
              <a:buFont typeface="+mj-ea"/>
              <a:buAutoNum type="circleNumDbPlain"/>
            </a:pPr>
            <a:r>
              <a:rPr lang="zh-CN" altLang="en-US" sz="2000" dirty="0" smtClean="0">
                <a:latin typeface="微软雅黑" pitchFamily="34" charset="-122"/>
                <a:ea typeface="微软雅黑" pitchFamily="34" charset="-122"/>
              </a:rPr>
              <a:t>需要测量的阻抗信息：根据需要考虑电解池结构、工作电极表面处理；</a:t>
            </a:r>
            <a:endParaRPr lang="en-US" altLang="zh-CN" sz="2000" dirty="0" smtClean="0">
              <a:latin typeface="微软雅黑" pitchFamily="34" charset="-122"/>
              <a:ea typeface="微软雅黑" pitchFamily="34" charset="-122"/>
            </a:endParaRPr>
          </a:p>
          <a:p>
            <a:pPr marL="514350" indent="-514350">
              <a:lnSpc>
                <a:spcPct val="150000"/>
              </a:lnSpc>
              <a:buClr>
                <a:srgbClr val="FFFF00"/>
              </a:buClr>
              <a:buSzPct val="100000"/>
              <a:buFont typeface="+mj-ea"/>
              <a:buAutoNum type="circleNumDbPlain"/>
            </a:pPr>
            <a:r>
              <a:rPr lang="zh-CN" altLang="en-US" sz="2000" dirty="0" smtClean="0">
                <a:latin typeface="微软雅黑" pitchFamily="34" charset="-122"/>
                <a:ea typeface="微软雅黑" pitchFamily="34" charset="-122"/>
              </a:rPr>
              <a:t>根据阻抗高低和环境噪声大小</a:t>
            </a:r>
            <a:r>
              <a:rPr lang="zh-CN" altLang="en-US" sz="2000" dirty="0" smtClean="0">
                <a:solidFill>
                  <a:srgbClr val="FFC000"/>
                </a:solidFill>
                <a:latin typeface="微软雅黑" pitchFamily="34" charset="-122"/>
                <a:ea typeface="微软雅黑" pitchFamily="34" charset="-122"/>
              </a:rPr>
              <a:t>选择扰动信号强度</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marL="514350" indent="-514350">
              <a:lnSpc>
                <a:spcPct val="150000"/>
              </a:lnSpc>
              <a:buClr>
                <a:srgbClr val="FFFF00"/>
              </a:buClr>
              <a:buSzPct val="100000"/>
              <a:buFont typeface="+mj-ea"/>
              <a:buAutoNum type="circleNumDbPlain"/>
            </a:pPr>
            <a:r>
              <a:rPr lang="zh-CN" altLang="en-US" sz="2000" dirty="0" smtClean="0">
                <a:latin typeface="微软雅黑" pitchFamily="34" charset="-122"/>
                <a:ea typeface="微软雅黑" pitchFamily="34" charset="-122"/>
              </a:rPr>
              <a:t>根据需要的信息确定</a:t>
            </a:r>
            <a:r>
              <a:rPr lang="zh-CN" altLang="en-US" sz="2000" dirty="0" smtClean="0">
                <a:solidFill>
                  <a:srgbClr val="FFC000"/>
                </a:solidFill>
                <a:latin typeface="微软雅黑" pitchFamily="34" charset="-122"/>
                <a:ea typeface="微软雅黑" pitchFamily="34" charset="-122"/>
              </a:rPr>
              <a:t>偏置电位</a:t>
            </a:r>
            <a:r>
              <a:rPr lang="zh-CN" altLang="en-US" sz="2000" dirty="0" smtClean="0">
                <a:latin typeface="微软雅黑" pitchFamily="34" charset="-122"/>
                <a:ea typeface="微软雅黑" pitchFamily="34" charset="-122"/>
              </a:rPr>
              <a:t>：腐蚀电位存在阴极和阳极过程，更为复杂；</a:t>
            </a:r>
            <a:endParaRPr lang="en-US" altLang="zh-CN" sz="2000" dirty="0" smtClean="0">
              <a:latin typeface="微软雅黑" pitchFamily="34" charset="-122"/>
              <a:ea typeface="微软雅黑" pitchFamily="34" charset="-122"/>
            </a:endParaRPr>
          </a:p>
          <a:p>
            <a:pPr marL="514350" indent="-514350">
              <a:lnSpc>
                <a:spcPct val="150000"/>
              </a:lnSpc>
              <a:buClr>
                <a:srgbClr val="FFFF00"/>
              </a:buClr>
              <a:buSzPct val="100000"/>
              <a:buFont typeface="+mj-ea"/>
              <a:buAutoNum type="circleNumDbPlain"/>
            </a:pPr>
            <a:r>
              <a:rPr lang="zh-CN" altLang="en-US" sz="2000" dirty="0" smtClean="0">
                <a:latin typeface="微软雅黑" pitchFamily="34" charset="-122"/>
                <a:ea typeface="微软雅黑" pitchFamily="34" charset="-122"/>
              </a:rPr>
              <a:t>选择</a:t>
            </a:r>
            <a:r>
              <a:rPr lang="zh-CN" altLang="en-US" sz="2000" dirty="0" smtClean="0">
                <a:solidFill>
                  <a:srgbClr val="FFC000"/>
                </a:solidFill>
                <a:latin typeface="微软雅黑" pitchFamily="34" charset="-122"/>
                <a:ea typeface="微软雅黑" pitchFamily="34" charset="-122"/>
              </a:rPr>
              <a:t>预极化方法</a:t>
            </a:r>
            <a:r>
              <a:rPr lang="zh-CN" altLang="en-US" sz="2000" dirty="0" smtClean="0">
                <a:latin typeface="微软雅黑" pitchFamily="34" charset="-122"/>
                <a:ea typeface="微软雅黑" pitchFamily="34" charset="-122"/>
              </a:rPr>
              <a:t>：预阴极极化消除氧化膜影响；预阳极极化消除光洁表面差异；</a:t>
            </a:r>
            <a:endParaRPr lang="en-US" altLang="zh-CN" sz="2000" dirty="0" smtClean="0">
              <a:latin typeface="微软雅黑" pitchFamily="34" charset="-122"/>
              <a:ea typeface="微软雅黑" pitchFamily="34" charset="-122"/>
            </a:endParaRPr>
          </a:p>
          <a:p>
            <a:pPr marL="514350" indent="-514350">
              <a:lnSpc>
                <a:spcPct val="150000"/>
              </a:lnSpc>
              <a:buClr>
                <a:srgbClr val="FFFF00"/>
              </a:buClr>
              <a:buSzPct val="100000"/>
              <a:buFont typeface="+mj-ea"/>
              <a:buAutoNum type="circleNumDbPlain"/>
            </a:pPr>
            <a:r>
              <a:rPr lang="zh-CN" altLang="en-US" sz="2000" dirty="0" smtClean="0">
                <a:latin typeface="微软雅黑" pitchFamily="34" charset="-122"/>
                <a:ea typeface="微软雅黑" pitchFamily="34" charset="-122"/>
              </a:rPr>
              <a:t>根据腐蚀进程选择</a:t>
            </a:r>
            <a:r>
              <a:rPr lang="zh-CN" altLang="en-US" sz="2000" dirty="0" smtClean="0">
                <a:solidFill>
                  <a:srgbClr val="FFC000"/>
                </a:solidFill>
                <a:latin typeface="微软雅黑" pitchFamily="34" charset="-122"/>
                <a:ea typeface="微软雅黑" pitchFamily="34" charset="-122"/>
              </a:rPr>
              <a:t>合适的测量点</a:t>
            </a:r>
            <a:r>
              <a:rPr lang="zh-CN" altLang="en-US" sz="2000" dirty="0" smtClean="0">
                <a:latin typeface="微软雅黑" pitchFamily="34" charset="-122"/>
                <a:ea typeface="微软雅黑" pitchFamily="34" charset="-122"/>
              </a:rPr>
              <a:t>：点蚀诱导期特征、微生物膜特征；</a:t>
            </a:r>
            <a:endParaRPr lang="en-US" altLang="zh-CN" sz="2000" dirty="0" smtClean="0">
              <a:latin typeface="微软雅黑" pitchFamily="34" charset="-122"/>
              <a:ea typeface="微软雅黑" pitchFamily="34" charset="-122"/>
            </a:endParaRPr>
          </a:p>
          <a:p>
            <a:pPr marL="514350" indent="-514350">
              <a:lnSpc>
                <a:spcPct val="150000"/>
              </a:lnSpc>
              <a:buClr>
                <a:srgbClr val="FFFF00"/>
              </a:buClr>
              <a:buSzPct val="100000"/>
              <a:buFont typeface="+mj-ea"/>
              <a:buAutoNum type="circleNumDbPlain"/>
            </a:pPr>
            <a:r>
              <a:rPr lang="zh-CN" altLang="en-US" sz="2000" dirty="0" smtClean="0">
                <a:latin typeface="微软雅黑" pitchFamily="34" charset="-122"/>
                <a:ea typeface="微软雅黑" pitchFamily="34" charset="-122"/>
              </a:rPr>
              <a:t>测量</a:t>
            </a:r>
            <a:r>
              <a:rPr lang="en-US" altLang="zh-CN" sz="2000" dirty="0" smtClean="0">
                <a:latin typeface="微软雅黑" pitchFamily="34" charset="-122"/>
                <a:ea typeface="微软雅黑" pitchFamily="34" charset="-122"/>
              </a:rPr>
              <a:t>Mott-</a:t>
            </a:r>
            <a:r>
              <a:rPr lang="en-US" altLang="zh-CN" sz="2000" dirty="0" err="1" smtClean="0">
                <a:latin typeface="微软雅黑" pitchFamily="34" charset="-122"/>
                <a:ea typeface="微软雅黑" pitchFamily="34" charset="-122"/>
              </a:rPr>
              <a:t>Schottky</a:t>
            </a:r>
            <a:r>
              <a:rPr lang="zh-CN" altLang="en-US" sz="2000" dirty="0" smtClean="0">
                <a:latin typeface="微软雅黑" pitchFamily="34" charset="-122"/>
                <a:ea typeface="微软雅黑" pitchFamily="34" charset="-122"/>
              </a:rPr>
              <a:t>曲线选择</a:t>
            </a:r>
            <a:r>
              <a:rPr lang="zh-CN" altLang="en-US" sz="2000" dirty="0" smtClean="0">
                <a:solidFill>
                  <a:srgbClr val="FFC000"/>
                </a:solidFill>
                <a:latin typeface="微软雅黑" pitchFamily="34" charset="-122"/>
                <a:ea typeface="微软雅黑" pitchFamily="34" charset="-122"/>
              </a:rPr>
              <a:t>测量频率</a:t>
            </a:r>
            <a:r>
              <a:rPr lang="zh-CN" altLang="en-US" sz="2000" dirty="0" smtClean="0">
                <a:latin typeface="微软雅黑" pitchFamily="34" charset="-122"/>
                <a:ea typeface="微软雅黑" pitchFamily="34" charset="-122"/>
              </a:rPr>
              <a:t>：减小</a:t>
            </a:r>
            <a:r>
              <a:rPr lang="en-US" altLang="zh-CN" sz="2000" dirty="0" smtClean="0">
                <a:latin typeface="微软雅黑" pitchFamily="34" charset="-122"/>
                <a:ea typeface="微软雅黑" pitchFamily="34" charset="-122"/>
              </a:rPr>
              <a:t>C</a:t>
            </a:r>
            <a:r>
              <a:rPr lang="en-US" altLang="zh-CN" sz="2000" baseline="-25000" dirty="0"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影响；</a:t>
            </a:r>
            <a:endParaRPr lang="en-US" altLang="zh-CN" sz="2000" dirty="0" smtClean="0">
              <a:latin typeface="微软雅黑" pitchFamily="34" charset="-122"/>
              <a:ea typeface="微软雅黑" pitchFamily="34" charset="-122"/>
            </a:endParaRPr>
          </a:p>
          <a:p>
            <a:pPr marL="514350" indent="-514350">
              <a:lnSpc>
                <a:spcPct val="150000"/>
              </a:lnSpc>
              <a:buClr>
                <a:srgbClr val="FFFF00"/>
              </a:buClr>
              <a:buSzPct val="100000"/>
              <a:buNone/>
            </a:pPr>
            <a:endParaRPr lang="en-US" altLang="zh-CN" sz="1800" dirty="0" smtClean="0">
              <a:latin typeface="微软雅黑" pitchFamily="34" charset="-122"/>
              <a:ea typeface="微软雅黑" pitchFamily="34" charset="-122"/>
            </a:endParaRPr>
          </a:p>
        </p:txBody>
      </p:sp>
      <p:sp>
        <p:nvSpPr>
          <p:cNvPr id="4" name="标题 3"/>
          <p:cNvSpPr>
            <a:spLocks noGrp="1"/>
          </p:cNvSpPr>
          <p:nvPr>
            <p:ph type="title"/>
          </p:nvPr>
        </p:nvSpPr>
        <p:spPr>
          <a:xfrm>
            <a:off x="357158" y="142875"/>
            <a:ext cx="8129617" cy="428625"/>
          </a:xfrm>
        </p:spPr>
        <p:txBody>
          <a:bodyPr/>
          <a:lstStyle/>
          <a:p>
            <a:pPr algn="l">
              <a:defRPr/>
            </a:pPr>
            <a:r>
              <a:rPr lang="en-US" altLang="zh-CN" sz="2400" b="1" spc="300" dirty="0" smtClean="0">
                <a:solidFill>
                  <a:srgbClr val="FFFF00"/>
                </a:solidFill>
                <a:latin typeface="微软雅黑" pitchFamily="34" charset="-122"/>
                <a:ea typeface="微软雅黑" pitchFamily="34" charset="-122"/>
              </a:rPr>
              <a:t>2. </a:t>
            </a:r>
            <a:r>
              <a:rPr lang="zh-CN" altLang="en-US" sz="2400" b="1" spc="300" dirty="0" smtClean="0">
                <a:solidFill>
                  <a:srgbClr val="FFFF00"/>
                </a:solidFill>
                <a:latin typeface="微软雅黑" pitchFamily="34" charset="-122"/>
                <a:ea typeface="微软雅黑" pitchFamily="34" charset="-122"/>
              </a:rPr>
              <a:t>电化学阻抗谱测量方法选择</a:t>
            </a:r>
            <a:endParaRPr lang="zh-CN" altLang="en-US" sz="2400" b="1" spc="300" dirty="0">
              <a:solidFill>
                <a:srgbClr val="FFFF00"/>
              </a:solidFill>
              <a:latin typeface="微软雅黑" pitchFamily="34" charset="-122"/>
              <a:ea typeface="微软雅黑" pitchFamily="34" charset="-122"/>
            </a:endParaRPr>
          </a:p>
        </p:txBody>
      </p:sp>
      <p:sp>
        <p:nvSpPr>
          <p:cNvPr id="5" name="灯片编号占位符 4"/>
          <p:cNvSpPr>
            <a:spLocks noGrp="1"/>
          </p:cNvSpPr>
          <p:nvPr>
            <p:ph type="sldNum" sz="quarter" idx="12"/>
          </p:nvPr>
        </p:nvSpPr>
        <p:spPr>
          <a:xfrm>
            <a:off x="8572528" y="6400800"/>
            <a:ext cx="571472" cy="457200"/>
          </a:xfrm>
        </p:spPr>
        <p:txBody>
          <a:bodyPr/>
          <a:lstStyle/>
          <a:p>
            <a:pPr>
              <a:defRPr/>
            </a:pPr>
            <a:fld id="{705EF948-7358-4CA2-B872-583E31FB6E6A}" type="slidenum">
              <a:rPr lang="zh-CN" altLang="en-US" smtClean="0"/>
              <a:pPr>
                <a:defRPr/>
              </a:pPr>
              <a:t>51</a:t>
            </a:fld>
            <a:endParaRPr lang="en-US" altLang="zh-CN"/>
          </a:p>
        </p:txBody>
      </p:sp>
    </p:spTree>
  </p:cSld>
  <p:clrMapOvr>
    <a:masterClrMapping/>
  </p:clrMapOvr>
  <p:transition spd="med">
    <p:split orient="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313" y="0"/>
            <a:ext cx="7072312" cy="642938"/>
          </a:xfrm>
        </p:spPr>
        <p:txBody>
          <a:bodyPr/>
          <a:lstStyle/>
          <a:p>
            <a:pPr algn="l">
              <a:defRPr/>
            </a:pPr>
            <a:r>
              <a:rPr lang="en-US" altLang="zh-CN" sz="2400" b="1" spc="300" dirty="0" smtClean="0">
                <a:solidFill>
                  <a:srgbClr val="FFFF00"/>
                </a:solidFill>
                <a:latin typeface="微软雅黑" pitchFamily="34" charset="-122"/>
                <a:ea typeface="微软雅黑" pitchFamily="34" charset="-122"/>
              </a:rPr>
              <a:t>3. </a:t>
            </a:r>
            <a:r>
              <a:rPr lang="zh-CN" altLang="en-US" sz="2400" b="1" spc="300" dirty="0" smtClean="0">
                <a:solidFill>
                  <a:srgbClr val="FFFF00"/>
                </a:solidFill>
                <a:latin typeface="微软雅黑" pitchFamily="34" charset="-122"/>
                <a:ea typeface="微软雅黑" pitchFamily="34" charset="-122"/>
              </a:rPr>
              <a:t>阻抗数据可靠性评价</a:t>
            </a:r>
            <a:endParaRPr lang="zh-CN" altLang="en-US" sz="2400" b="1" spc="300" dirty="0" smtClean="0">
              <a:solidFill>
                <a:srgbClr val="FFFF00"/>
              </a:solidFill>
              <a:ea typeface="宋体" pitchFamily="2" charset="-122"/>
            </a:endParaRPr>
          </a:p>
        </p:txBody>
      </p:sp>
      <p:sp>
        <p:nvSpPr>
          <p:cNvPr id="3" name="内容占位符 2"/>
          <p:cNvSpPr>
            <a:spLocks noGrp="1"/>
          </p:cNvSpPr>
          <p:nvPr>
            <p:ph idx="1"/>
          </p:nvPr>
        </p:nvSpPr>
        <p:spPr>
          <a:xfrm>
            <a:off x="214313" y="571500"/>
            <a:ext cx="7215187" cy="6143625"/>
          </a:xfrm>
        </p:spPr>
        <p:txBody>
          <a:bodyPr/>
          <a:lstStyle/>
          <a:p>
            <a:pPr>
              <a:lnSpc>
                <a:spcPct val="150000"/>
              </a:lnSpc>
              <a:buClr>
                <a:schemeClr val="tx1"/>
              </a:buClr>
              <a:defRPr/>
            </a:pPr>
            <a:r>
              <a:rPr lang="zh-CN" altLang="en-US" sz="1600" b="1" dirty="0" smtClean="0">
                <a:latin typeface="微软雅黑" pitchFamily="34" charset="-122"/>
                <a:ea typeface="微软雅黑" pitchFamily="34" charset="-122"/>
              </a:rPr>
              <a:t>阻抗数据的可靠性</a:t>
            </a:r>
            <a:r>
              <a:rPr lang="zh-CN" altLang="en-US" sz="1600" dirty="0" smtClean="0">
                <a:latin typeface="微软雅黑" pitchFamily="34" charset="-122"/>
                <a:ea typeface="微软雅黑" pitchFamily="34" charset="-122"/>
              </a:rPr>
              <a:t>：电解池系统</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仪器系统；</a:t>
            </a:r>
            <a:endParaRPr lang="en-US" altLang="zh-CN" sz="1600" dirty="0" smtClean="0">
              <a:latin typeface="微软雅黑" pitchFamily="34" charset="-122"/>
              <a:ea typeface="微软雅黑" pitchFamily="34" charset="-122"/>
            </a:endParaRPr>
          </a:p>
          <a:p>
            <a:pPr marL="354013" indent="-354013">
              <a:lnSpc>
                <a:spcPct val="150000"/>
              </a:lnSpc>
              <a:buClr>
                <a:schemeClr val="tx1"/>
              </a:buClr>
              <a:defRPr/>
            </a:pPr>
            <a:r>
              <a:rPr lang="zh-CN" altLang="en-US" sz="1600" b="1" dirty="0" smtClean="0">
                <a:latin typeface="微软雅黑" pitchFamily="34" charset="-122"/>
                <a:ea typeface="微软雅黑" pitchFamily="34" charset="-122"/>
              </a:rPr>
              <a:t>现象</a:t>
            </a:r>
            <a:r>
              <a:rPr lang="zh-CN" altLang="en-US" sz="1600" dirty="0" smtClean="0">
                <a:latin typeface="微软雅黑" pitchFamily="34" charset="-122"/>
                <a:ea typeface="微软雅黑" pitchFamily="34" charset="-122"/>
              </a:rPr>
              <a:t>：低频数据水平延伸现象（扫频方向改变），高频数据进入第</a:t>
            </a:r>
            <a:r>
              <a:rPr lang="en-US" altLang="zh-CN" sz="1600" dirty="0" smtClean="0">
                <a:latin typeface="微软雅黑" pitchFamily="34" charset="-122"/>
                <a:ea typeface="微软雅黑" pitchFamily="34" charset="-122"/>
              </a:rPr>
              <a:t>IV</a:t>
            </a:r>
            <a:r>
              <a:rPr lang="zh-CN" altLang="en-US" sz="1600" dirty="0" smtClean="0">
                <a:latin typeface="微软雅黑" pitchFamily="34" charset="-122"/>
                <a:ea typeface="微软雅黑" pitchFamily="34" charset="-122"/>
              </a:rPr>
              <a:t>象限（电子等效电路验证，改善参比电极响应速度）；</a:t>
            </a:r>
          </a:p>
          <a:p>
            <a:pPr>
              <a:lnSpc>
                <a:spcPct val="150000"/>
              </a:lnSpc>
              <a:buClr>
                <a:schemeClr val="tx1"/>
              </a:buClr>
              <a:defRPr/>
            </a:pPr>
            <a:r>
              <a:rPr lang="zh-CN" altLang="en-US" sz="1600" b="1" dirty="0" smtClean="0">
                <a:latin typeface="微软雅黑" pitchFamily="34" charset="-122"/>
                <a:ea typeface="微软雅黑" pitchFamily="34" charset="-122"/>
              </a:rPr>
              <a:t>原因</a:t>
            </a:r>
            <a:r>
              <a:rPr lang="zh-CN" altLang="en-US" sz="1600" dirty="0" smtClean="0">
                <a:latin typeface="微软雅黑" pitchFamily="34" charset="-122"/>
                <a:ea typeface="微软雅黑" pitchFamily="34" charset="-122"/>
              </a:rPr>
              <a:t>：仪器高频响应不足；测试低频不足</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响应范围不足；非线性体系；</a:t>
            </a:r>
            <a:endParaRPr lang="en-US" altLang="zh-CN" sz="1600" dirty="0" smtClean="0">
              <a:latin typeface="微软雅黑" pitchFamily="34" charset="-122"/>
              <a:ea typeface="微软雅黑" pitchFamily="34" charset="-122"/>
            </a:endParaRPr>
          </a:p>
          <a:p>
            <a:pPr>
              <a:lnSpc>
                <a:spcPct val="150000"/>
              </a:lnSpc>
              <a:buClr>
                <a:schemeClr val="tx1"/>
              </a:buClr>
              <a:defRPr/>
            </a:pPr>
            <a:r>
              <a:rPr lang="zh-CN" altLang="en-US" sz="1600" b="1" dirty="0" smtClean="0">
                <a:latin typeface="微软雅黑" pitchFamily="34" charset="-122"/>
                <a:ea typeface="微软雅黑" pitchFamily="34" charset="-122"/>
              </a:rPr>
              <a:t>数据中噪声和偏差处理</a:t>
            </a:r>
            <a:r>
              <a:rPr lang="zh-CN" altLang="en-US" sz="1600" dirty="0" smtClean="0">
                <a:latin typeface="微软雅黑" pitchFamily="34" charset="-122"/>
                <a:ea typeface="微软雅黑" pitchFamily="34" charset="-122"/>
              </a:rPr>
              <a:t>：提取有效数据技术：</a:t>
            </a:r>
            <a:r>
              <a:rPr lang="en-US" altLang="zh-CN" sz="1600" dirty="0" err="1" smtClean="0">
                <a:latin typeface="微软雅黑" pitchFamily="34" charset="-122"/>
                <a:ea typeface="微软雅黑" pitchFamily="34" charset="-122"/>
              </a:rPr>
              <a:t>Nyquist</a:t>
            </a:r>
            <a:r>
              <a:rPr lang="zh-CN" altLang="en-US" sz="1600" dirty="0" smtClean="0">
                <a:latin typeface="微软雅黑" pitchFamily="34" charset="-122"/>
                <a:ea typeface="微软雅黑" pitchFamily="34" charset="-122"/>
              </a:rPr>
              <a:t>图和</a:t>
            </a:r>
            <a:r>
              <a:rPr lang="en-US" altLang="zh-CN" sz="1600" dirty="0" smtClean="0">
                <a:latin typeface="微软雅黑" pitchFamily="34" charset="-122"/>
                <a:ea typeface="微软雅黑" pitchFamily="34" charset="-122"/>
              </a:rPr>
              <a:t>Bode</a:t>
            </a:r>
            <a:r>
              <a:rPr lang="zh-CN" altLang="en-US" sz="1600" dirty="0" smtClean="0">
                <a:latin typeface="微软雅黑" pitchFamily="34" charset="-122"/>
                <a:ea typeface="微软雅黑" pitchFamily="34" charset="-122"/>
              </a:rPr>
              <a:t>图比较；</a:t>
            </a:r>
            <a:endParaRPr lang="en-US" altLang="zh-CN" sz="1600" b="1" spc="300" dirty="0" smtClean="0">
              <a:solidFill>
                <a:srgbClr val="FFC000"/>
              </a:solidFill>
              <a:latin typeface="微软雅黑" pitchFamily="34" charset="-122"/>
              <a:ea typeface="微软雅黑" pitchFamily="34" charset="-122"/>
            </a:endParaRPr>
          </a:p>
          <a:p>
            <a:pPr marL="0" indent="0">
              <a:lnSpc>
                <a:spcPct val="150000"/>
              </a:lnSpc>
              <a:buClr>
                <a:schemeClr val="tx1"/>
              </a:buClr>
              <a:buFont typeface="Wingdings" pitchFamily="2" charset="2"/>
              <a:buNone/>
              <a:defRPr/>
            </a:pPr>
            <a:r>
              <a:rPr lang="en-US" altLang="zh-CN" sz="2400" b="1" spc="300" dirty="0" smtClean="0">
                <a:solidFill>
                  <a:srgbClr val="FFFF00"/>
                </a:solidFill>
                <a:latin typeface="微软雅黑" pitchFamily="34" charset="-122"/>
                <a:ea typeface="微软雅黑" pitchFamily="34" charset="-122"/>
              </a:rPr>
              <a:t>4. </a:t>
            </a:r>
            <a:r>
              <a:rPr lang="zh-CN" altLang="en-US" sz="2400" b="1" spc="300" dirty="0" smtClean="0">
                <a:solidFill>
                  <a:srgbClr val="FFFF00"/>
                </a:solidFill>
                <a:latin typeface="微软雅黑" pitchFamily="34" charset="-122"/>
                <a:ea typeface="微软雅黑" pitchFamily="34" charset="-122"/>
              </a:rPr>
              <a:t>阻抗谱特征分析</a:t>
            </a:r>
            <a:endParaRPr lang="en-US" altLang="zh-CN" sz="2400" dirty="0" smtClean="0">
              <a:solidFill>
                <a:srgbClr val="FFFF00"/>
              </a:solidFill>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阻抗谱模型的选用和建立依据</a:t>
            </a:r>
            <a:r>
              <a:rPr lang="zh-CN" altLang="en-US" sz="18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结合阻抗谱响应和电极过程基本信息；</a:t>
            </a:r>
            <a:endParaRPr lang="en-US" altLang="zh-CN" sz="1600" b="1" dirty="0" smtClean="0">
              <a:solidFill>
                <a:srgbClr val="FF0000"/>
              </a:solidFill>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对电极过程理解和认识</a:t>
            </a:r>
            <a:r>
              <a:rPr lang="zh-CN" altLang="en-US" sz="18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初步试验和参考文献对电极过程初步理解和认识有助于</a:t>
            </a:r>
            <a:r>
              <a:rPr lang="en-US" altLang="zh-CN" sz="1600" dirty="0" smtClean="0">
                <a:latin typeface="微软雅黑" pitchFamily="34" charset="-122"/>
                <a:ea typeface="微软雅黑" pitchFamily="34" charset="-122"/>
              </a:rPr>
              <a:t>t</a:t>
            </a:r>
            <a:r>
              <a:rPr lang="zh-CN" altLang="en-US" sz="1600" dirty="0" smtClean="0">
                <a:latin typeface="微软雅黑" pitchFamily="34" charset="-122"/>
                <a:ea typeface="微软雅黑" pitchFamily="34" charset="-122"/>
              </a:rPr>
              <a:t>提供建模解析线索；</a:t>
            </a:r>
            <a:endParaRPr lang="en-US" altLang="zh-CN" sz="16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阻抗谱特征分析</a:t>
            </a:r>
            <a:r>
              <a:rPr lang="zh-CN" altLang="en-US" sz="18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高频、低频、时间常数数量、组件性质；异常现象、强耦合解离分析</a:t>
            </a:r>
            <a:endParaRPr lang="en-US" altLang="zh-CN" sz="16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平行交叉结果对比：</a:t>
            </a:r>
            <a:r>
              <a:rPr lang="zh-CN" altLang="en-US" sz="1600" dirty="0" smtClean="0">
                <a:latin typeface="微软雅黑" pitchFamily="34" charset="-122"/>
                <a:ea typeface="微软雅黑" pitchFamily="34" charset="-122"/>
              </a:rPr>
              <a:t>辅助稳态测试结果比较；</a:t>
            </a:r>
          </a:p>
          <a:p>
            <a:pPr>
              <a:lnSpc>
                <a:spcPct val="150000"/>
              </a:lnSpc>
              <a:buClr>
                <a:schemeClr val="tx1"/>
              </a:buClr>
              <a:defRPr/>
            </a:pPr>
            <a:r>
              <a:rPr lang="zh-CN" altLang="en-US" sz="1800" b="1" dirty="0" smtClean="0">
                <a:latin typeface="微软雅黑" pitchFamily="34" charset="-122"/>
                <a:ea typeface="微软雅黑" pitchFamily="34" charset="-122"/>
              </a:rPr>
              <a:t>阻抗谱曲线变换分析</a:t>
            </a:r>
            <a:r>
              <a:rPr lang="zh-CN" altLang="en-US" sz="18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复数平面图的不足（高频区细节，频率影响）；阻抗</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导纳变换；</a:t>
            </a:r>
            <a:endParaRPr lang="zh-CN" altLang="en-US" sz="1800" dirty="0" smtClean="0">
              <a:latin typeface="微软雅黑" pitchFamily="34" charset="-122"/>
              <a:ea typeface="微软雅黑" pitchFamily="34" charset="-122"/>
            </a:endParaRPr>
          </a:p>
        </p:txBody>
      </p:sp>
      <p:pic>
        <p:nvPicPr>
          <p:cNvPr id="32772" name="Picture 7"/>
          <p:cNvPicPr>
            <a:picLocks noChangeAspect="1" noChangeArrowheads="1"/>
          </p:cNvPicPr>
          <p:nvPr/>
        </p:nvPicPr>
        <p:blipFill>
          <a:blip r:embed="rId2" cstate="print"/>
          <a:srcRect/>
          <a:stretch>
            <a:fillRect/>
          </a:stretch>
        </p:blipFill>
        <p:spPr bwMode="auto">
          <a:xfrm>
            <a:off x="7429500" y="1357313"/>
            <a:ext cx="1533525" cy="1695450"/>
          </a:xfrm>
          <a:prstGeom prst="rect">
            <a:avLst/>
          </a:prstGeom>
          <a:noFill/>
          <a:ln w="9525">
            <a:noFill/>
            <a:miter lim="800000"/>
            <a:headEnd/>
            <a:tailEnd/>
          </a:ln>
        </p:spPr>
      </p:pic>
      <p:pic>
        <p:nvPicPr>
          <p:cNvPr id="32773" name="Picture 11"/>
          <p:cNvPicPr>
            <a:picLocks noChangeAspect="1" noChangeArrowheads="1"/>
          </p:cNvPicPr>
          <p:nvPr/>
        </p:nvPicPr>
        <p:blipFill>
          <a:blip r:embed="rId3" cstate="print"/>
          <a:srcRect/>
          <a:stretch>
            <a:fillRect/>
          </a:stretch>
        </p:blipFill>
        <p:spPr bwMode="auto">
          <a:xfrm>
            <a:off x="7429500" y="3214688"/>
            <a:ext cx="1571625" cy="1614487"/>
          </a:xfrm>
          <a:prstGeom prst="rect">
            <a:avLst/>
          </a:prstGeom>
          <a:noFill/>
          <a:ln w="9525">
            <a:noFill/>
            <a:miter lim="800000"/>
            <a:headEnd/>
            <a:tailEnd/>
          </a:ln>
        </p:spPr>
      </p:pic>
      <p:pic>
        <p:nvPicPr>
          <p:cNvPr id="32774" name="Picture 12"/>
          <p:cNvPicPr>
            <a:picLocks noChangeAspect="1" noChangeArrowheads="1"/>
          </p:cNvPicPr>
          <p:nvPr/>
        </p:nvPicPr>
        <p:blipFill>
          <a:blip r:embed="rId4" cstate="print"/>
          <a:srcRect/>
          <a:stretch>
            <a:fillRect/>
          </a:stretch>
        </p:blipFill>
        <p:spPr bwMode="auto">
          <a:xfrm>
            <a:off x="7429500" y="5000625"/>
            <a:ext cx="1571625" cy="1603375"/>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pPr>
              <a:defRPr/>
            </a:pPr>
            <a:fld id="{705EF948-7358-4CA2-B872-583E31FB6E6A}" type="slidenum">
              <a:rPr lang="zh-CN" altLang="en-US" smtClean="0"/>
              <a:pPr>
                <a:defRPr/>
              </a:pPr>
              <a:t>52</a:t>
            </a:fld>
            <a:endParaRPr lang="en-US" altLang="zh-CN"/>
          </a:p>
        </p:txBody>
      </p:sp>
    </p:spTree>
  </p:cSld>
  <p:clrMapOvr>
    <a:masterClrMapping/>
  </p:clrMapOvr>
  <p:transition spd="med">
    <p:split orient="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142875"/>
            <a:ext cx="8129617" cy="428625"/>
          </a:xfrm>
        </p:spPr>
        <p:txBody>
          <a:bodyPr/>
          <a:lstStyle/>
          <a:p>
            <a:pPr algn="l">
              <a:defRPr/>
            </a:pPr>
            <a:r>
              <a:rPr lang="en-US" altLang="zh-CN" sz="2400" b="1" spc="300" dirty="0" smtClean="0">
                <a:solidFill>
                  <a:srgbClr val="FFFF00"/>
                </a:solidFill>
                <a:latin typeface="微软雅黑" pitchFamily="34" charset="-122"/>
                <a:ea typeface="微软雅黑" pitchFamily="34" charset="-122"/>
              </a:rPr>
              <a:t>5. </a:t>
            </a:r>
            <a:r>
              <a:rPr lang="zh-CN" altLang="en-US" sz="2400" b="1" spc="300" dirty="0" smtClean="0">
                <a:solidFill>
                  <a:srgbClr val="FFFF00"/>
                </a:solidFill>
                <a:latin typeface="微软雅黑" pitchFamily="34" charset="-122"/>
                <a:ea typeface="微软雅黑" pitchFamily="34" charset="-122"/>
              </a:rPr>
              <a:t>构建模拟等效电路</a:t>
            </a:r>
            <a:endParaRPr lang="zh-CN" altLang="en-US" sz="2400" b="1" spc="300" dirty="0" smtClean="0">
              <a:solidFill>
                <a:srgbClr val="FFFF00"/>
              </a:solidFill>
              <a:ea typeface="宋体" pitchFamily="2" charset="-122"/>
            </a:endParaRPr>
          </a:p>
        </p:txBody>
      </p:sp>
      <p:sp>
        <p:nvSpPr>
          <p:cNvPr id="38915" name="内容占位符 2"/>
          <p:cNvSpPr>
            <a:spLocks noGrp="1"/>
          </p:cNvSpPr>
          <p:nvPr>
            <p:ph idx="1"/>
          </p:nvPr>
        </p:nvSpPr>
        <p:spPr>
          <a:xfrm>
            <a:off x="142875" y="571500"/>
            <a:ext cx="9001125" cy="6000750"/>
          </a:xfrm>
        </p:spPr>
        <p:txBody>
          <a:bodyPr/>
          <a:lstStyle/>
          <a:p>
            <a:pPr algn="ctr">
              <a:lnSpc>
                <a:spcPct val="150000"/>
              </a:lnSpc>
              <a:buFont typeface="Wingdings" pitchFamily="2" charset="2"/>
              <a:buNone/>
              <a:defRPr/>
            </a:pPr>
            <a:r>
              <a:rPr lang="zh-CN" altLang="en-US" sz="1800" b="1" spc="300" dirty="0" smtClean="0">
                <a:solidFill>
                  <a:srgbClr val="FFFF00"/>
                </a:solidFill>
                <a:latin typeface="微软雅黑" pitchFamily="34" charset="-122"/>
                <a:ea typeface="微软雅黑" pitchFamily="34" charset="-122"/>
              </a:rPr>
              <a:t>要   点</a:t>
            </a:r>
            <a:endParaRPr lang="en-US" altLang="zh-CN" sz="1800" b="1" dirty="0" smtClean="0">
              <a:latin typeface="微软雅黑" pitchFamily="34" charset="-122"/>
              <a:ea typeface="微软雅黑" pitchFamily="34" charset="-122"/>
            </a:endParaRPr>
          </a:p>
          <a:p>
            <a:pPr marL="354013" indent="-354013">
              <a:lnSpc>
                <a:spcPct val="150000"/>
              </a:lnSpc>
              <a:buClr>
                <a:schemeClr val="tx1"/>
              </a:buClr>
              <a:tabLst>
                <a:tab pos="989013" algn="l"/>
              </a:tabLst>
              <a:defRPr/>
            </a:pPr>
            <a:r>
              <a:rPr lang="zh-CN" altLang="en-US" sz="1800" b="1" dirty="0" smtClean="0">
                <a:latin typeface="微软雅黑" pitchFamily="34" charset="-122"/>
                <a:ea typeface="微软雅黑" pitchFamily="34" charset="-122"/>
              </a:rPr>
              <a:t>对应性</a:t>
            </a:r>
            <a:r>
              <a:rPr lang="zh-CN" altLang="en-US" sz="1800" dirty="0" smtClean="0">
                <a:latin typeface="微软雅黑" pitchFamily="34" charset="-122"/>
                <a:ea typeface="微软雅黑" pitchFamily="34" charset="-122"/>
              </a:rPr>
              <a:t>：</a:t>
            </a:r>
            <a:r>
              <a:rPr lang="zh-CN" altLang="en-US" sz="1800" dirty="0" smtClean="0">
                <a:solidFill>
                  <a:srgbClr val="FFC000"/>
                </a:solidFill>
                <a:latin typeface="微软雅黑" pitchFamily="34" charset="-122"/>
                <a:ea typeface="微软雅黑" pitchFamily="34" charset="-122"/>
              </a:rPr>
              <a:t>电极过程～阻抗谱响应～模拟等效电路</a:t>
            </a:r>
            <a:r>
              <a:rPr lang="zh-CN" altLang="en-US" sz="1800" dirty="0" smtClean="0">
                <a:latin typeface="微软雅黑" pitchFamily="34" charset="-122"/>
                <a:ea typeface="微软雅黑" pitchFamily="34" charset="-122"/>
              </a:rPr>
              <a:t>非一一对应，而是一对多关系；</a:t>
            </a:r>
            <a:endParaRPr lang="en-US" altLang="zh-CN" sz="1800" dirty="0" smtClean="0">
              <a:latin typeface="微软雅黑" pitchFamily="34" charset="-122"/>
              <a:ea typeface="微软雅黑" pitchFamily="34" charset="-122"/>
            </a:endParaRPr>
          </a:p>
          <a:p>
            <a:pPr marL="354013" indent="904875">
              <a:lnSpc>
                <a:spcPct val="150000"/>
              </a:lnSpc>
              <a:buClr>
                <a:schemeClr val="tx1"/>
              </a:buClr>
              <a:buFont typeface="Wingdings" pitchFamily="2" charset="2"/>
              <a:buNone/>
              <a:tabLst>
                <a:tab pos="989013" algn="l"/>
              </a:tabLst>
              <a:defRPr/>
            </a:pPr>
            <a:r>
              <a:rPr lang="zh-CN" altLang="en-US" sz="1800" dirty="0" smtClean="0">
                <a:latin typeface="微软雅黑" pitchFamily="34" charset="-122"/>
                <a:ea typeface="微软雅黑" pitchFamily="34" charset="-122"/>
              </a:rPr>
              <a:t>正确的等效电路模型只有一个，可靠性检验是必不可少的步骤；</a:t>
            </a:r>
            <a:endParaRPr lang="en-US" altLang="zh-CN" sz="18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电路性</a:t>
            </a:r>
            <a:r>
              <a:rPr lang="zh-CN" altLang="en-US" sz="1800" dirty="0" smtClean="0">
                <a:latin typeface="微软雅黑" pitchFamily="34" charset="-122"/>
                <a:ea typeface="微软雅黑" pitchFamily="34" charset="-122"/>
              </a:rPr>
              <a:t>：依据阻抗谱响应特征逐次构建对应电路组件及连接结构，查明</a:t>
            </a:r>
            <a:r>
              <a:rPr lang="zh-CN" altLang="en-US" sz="1800" dirty="0" smtClean="0">
                <a:solidFill>
                  <a:srgbClr val="FFC000"/>
                </a:solidFill>
                <a:latin typeface="微软雅黑" pitchFamily="34" charset="-122"/>
                <a:ea typeface="微软雅黑" pitchFamily="34" charset="-122"/>
              </a:rPr>
              <a:t>关键界</a:t>
            </a:r>
            <a:endParaRPr lang="en-US" altLang="zh-CN" sz="1800" dirty="0" smtClean="0">
              <a:solidFill>
                <a:srgbClr val="FFC000"/>
              </a:solidFill>
              <a:latin typeface="微软雅黑" pitchFamily="34" charset="-122"/>
              <a:ea typeface="微软雅黑" pitchFamily="34" charset="-122"/>
            </a:endParaRPr>
          </a:p>
          <a:p>
            <a:pPr indent="915988">
              <a:lnSpc>
                <a:spcPct val="150000"/>
              </a:lnSpc>
              <a:buClr>
                <a:schemeClr val="tx1"/>
              </a:buClr>
              <a:buFont typeface="Wingdings" pitchFamily="2" charset="2"/>
              <a:buNone/>
              <a:defRPr/>
            </a:pPr>
            <a:r>
              <a:rPr lang="zh-CN" altLang="en-US" sz="1800" dirty="0" smtClean="0">
                <a:solidFill>
                  <a:srgbClr val="FFC000"/>
                </a:solidFill>
                <a:latin typeface="微软雅黑" pitchFamily="34" charset="-122"/>
                <a:ea typeface="微软雅黑" pitchFamily="34" charset="-122"/>
              </a:rPr>
              <a:t>面和关键节点</a:t>
            </a:r>
            <a:r>
              <a:rPr lang="zh-CN" altLang="en-US" sz="1800" dirty="0" smtClean="0">
                <a:latin typeface="微软雅黑" pitchFamily="34" charset="-122"/>
                <a:ea typeface="微软雅黑" pitchFamily="34" charset="-122"/>
              </a:rPr>
              <a:t>，建立初步等效电路模型，再根据条件进行等效电路简化；</a:t>
            </a:r>
            <a:endParaRPr lang="en-US" altLang="zh-CN" sz="18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平均性</a:t>
            </a:r>
            <a:r>
              <a:rPr lang="zh-CN" altLang="en-US" sz="1800" dirty="0" smtClean="0">
                <a:latin typeface="微软雅黑" pitchFamily="34" charset="-122"/>
                <a:ea typeface="微软雅黑" pitchFamily="34" charset="-122"/>
              </a:rPr>
              <a:t>：电化学阻抗测定响应是电极表面平均信息，强信号平均值，弱信号响应</a:t>
            </a:r>
            <a:endParaRPr lang="en-US" altLang="zh-CN" sz="1800" dirty="0" smtClean="0">
              <a:latin typeface="微软雅黑" pitchFamily="34" charset="-122"/>
              <a:ea typeface="微软雅黑" pitchFamily="34" charset="-122"/>
            </a:endParaRPr>
          </a:p>
          <a:p>
            <a:pPr indent="915988">
              <a:lnSpc>
                <a:spcPct val="150000"/>
              </a:lnSpc>
              <a:buClr>
                <a:schemeClr val="tx1"/>
              </a:buClr>
              <a:buFont typeface="Wingdings" pitchFamily="2" charset="2"/>
              <a:buNone/>
              <a:defRPr/>
            </a:pPr>
            <a:r>
              <a:rPr lang="zh-CN" altLang="en-US" sz="1800" dirty="0" smtClean="0">
                <a:latin typeface="微软雅黑" pitchFamily="34" charset="-122"/>
                <a:ea typeface="微软雅黑" pitchFamily="34" charset="-122"/>
              </a:rPr>
              <a:t>弱，经常需要依据电路法则对等效电路进行</a:t>
            </a:r>
            <a:r>
              <a:rPr lang="zh-CN" altLang="en-US" sz="1800" dirty="0" smtClean="0">
                <a:solidFill>
                  <a:srgbClr val="FFC000"/>
                </a:solidFill>
                <a:latin typeface="微软雅黑" pitchFamily="34" charset="-122"/>
                <a:ea typeface="微软雅黑" pitchFamily="34" charset="-122"/>
              </a:rPr>
              <a:t>简化合并处理</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唯象性</a:t>
            </a:r>
            <a:r>
              <a:rPr lang="zh-CN" altLang="en-US" sz="18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等效电路模型仅为</a:t>
            </a:r>
            <a:r>
              <a:rPr lang="zh-CN" altLang="en-US" sz="1600" dirty="0" smtClean="0">
                <a:solidFill>
                  <a:srgbClr val="FFC000"/>
                </a:solidFill>
                <a:latin typeface="微软雅黑" pitchFamily="34" charset="-122"/>
                <a:ea typeface="微软雅黑" pitchFamily="34" charset="-122"/>
              </a:rPr>
              <a:t>形式模拟，不包含实质信息</a:t>
            </a:r>
            <a:r>
              <a:rPr lang="zh-CN" altLang="en-US" sz="1600" dirty="0" smtClean="0">
                <a:latin typeface="微软雅黑" pitchFamily="34" charset="-122"/>
                <a:ea typeface="微软雅黑" pitchFamily="34" charset="-122"/>
              </a:rPr>
              <a:t>，需要借助于文献结果和预实验结果</a:t>
            </a:r>
            <a:endParaRPr lang="en-US" altLang="zh-CN" sz="1600" dirty="0" smtClean="0">
              <a:latin typeface="微软雅黑" pitchFamily="34" charset="-122"/>
              <a:ea typeface="微软雅黑" pitchFamily="34" charset="-122"/>
            </a:endParaRPr>
          </a:p>
          <a:p>
            <a:pPr indent="915988">
              <a:lnSpc>
                <a:spcPct val="150000"/>
              </a:lnSpc>
              <a:buClr>
                <a:schemeClr val="tx1"/>
              </a:buClr>
              <a:buFont typeface="Wingdings" pitchFamily="2" charset="2"/>
              <a:buNone/>
              <a:defRPr/>
            </a:pPr>
            <a:r>
              <a:rPr lang="zh-CN" altLang="en-US" sz="1600" dirty="0" smtClean="0">
                <a:latin typeface="微软雅黑" pitchFamily="34" charset="-122"/>
                <a:ea typeface="微软雅黑" pitchFamily="34" charset="-122"/>
              </a:rPr>
              <a:t>及模型基本假设赋予</a:t>
            </a:r>
            <a:r>
              <a:rPr lang="zh-CN" altLang="en-US" sz="1600" dirty="0" smtClean="0">
                <a:solidFill>
                  <a:srgbClr val="FFC000"/>
                </a:solidFill>
                <a:latin typeface="微软雅黑" pitchFamily="34" charset="-122"/>
                <a:ea typeface="微软雅黑" pitchFamily="34" charset="-122"/>
              </a:rPr>
              <a:t>电极过程内涵</a:t>
            </a:r>
            <a:r>
              <a:rPr lang="zh-CN" altLang="en-US" sz="1600" dirty="0" smtClean="0">
                <a:latin typeface="微软雅黑" pitchFamily="34" charset="-122"/>
                <a:ea typeface="微软雅黑" pitchFamily="34" charset="-122"/>
              </a:rPr>
              <a:t>；参考相近成熟电极过程等效电路模型；</a:t>
            </a:r>
            <a:endParaRPr lang="en-US" altLang="zh-CN" sz="16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验证性</a:t>
            </a:r>
            <a:r>
              <a:rPr lang="zh-CN" altLang="en-US" sz="1800" dirty="0" smtClean="0">
                <a:latin typeface="微软雅黑" pitchFamily="34" charset="-122"/>
                <a:ea typeface="微软雅黑" pitchFamily="34" charset="-122"/>
              </a:rPr>
              <a:t>：等效电路模型的建立</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验证</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修正</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完善过程：电极过程修正、阻抗谱</a:t>
            </a:r>
            <a:endParaRPr lang="en-US" altLang="zh-CN" sz="1800" dirty="0" smtClean="0">
              <a:latin typeface="微软雅黑" pitchFamily="34" charset="-122"/>
              <a:ea typeface="微软雅黑" pitchFamily="34" charset="-122"/>
            </a:endParaRPr>
          </a:p>
          <a:p>
            <a:pPr indent="915988">
              <a:lnSpc>
                <a:spcPct val="150000"/>
              </a:lnSpc>
              <a:buClr>
                <a:schemeClr val="tx1"/>
              </a:buClr>
              <a:buFont typeface="Wingdings" pitchFamily="2" charset="2"/>
              <a:buNone/>
              <a:defRPr/>
            </a:pPr>
            <a:r>
              <a:rPr lang="zh-CN" altLang="en-US" sz="1800" dirty="0" smtClean="0">
                <a:latin typeface="微软雅黑" pitchFamily="34" charset="-122"/>
                <a:ea typeface="微软雅黑" pitchFamily="34" charset="-122"/>
              </a:rPr>
              <a:t>响应修正、电路规律修正；</a:t>
            </a:r>
            <a:endParaRPr lang="en-US" altLang="zh-CN" sz="18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一致性</a:t>
            </a:r>
            <a:r>
              <a:rPr lang="zh-CN" altLang="en-US" sz="1800" dirty="0" smtClean="0">
                <a:latin typeface="微软雅黑" pitchFamily="34" charset="-122"/>
                <a:ea typeface="微软雅黑" pitchFamily="34" charset="-122"/>
              </a:rPr>
              <a:t>：等效电路元件和电学性质与对应电极过程一致性分析；</a:t>
            </a:r>
            <a:endParaRPr lang="en-US" altLang="zh-CN" sz="18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演化性</a:t>
            </a:r>
            <a:r>
              <a:rPr lang="zh-CN" altLang="en-US" sz="1800" dirty="0" smtClean="0">
                <a:latin typeface="微软雅黑" pitchFamily="34" charset="-122"/>
                <a:ea typeface="微软雅黑" pitchFamily="34" charset="-122"/>
              </a:rPr>
              <a:t>：等效电路模型演化对应与电极过程的演化。</a:t>
            </a:r>
          </a:p>
        </p:txBody>
      </p:sp>
      <p:sp>
        <p:nvSpPr>
          <p:cNvPr id="4" name="灯片编号占位符 3"/>
          <p:cNvSpPr>
            <a:spLocks noGrp="1"/>
          </p:cNvSpPr>
          <p:nvPr>
            <p:ph type="sldNum" sz="quarter" idx="12"/>
          </p:nvPr>
        </p:nvSpPr>
        <p:spPr>
          <a:xfrm>
            <a:off x="8572528" y="6400800"/>
            <a:ext cx="571472" cy="457200"/>
          </a:xfrm>
        </p:spPr>
        <p:txBody>
          <a:bodyPr/>
          <a:lstStyle/>
          <a:p>
            <a:pPr>
              <a:defRPr/>
            </a:pPr>
            <a:fld id="{705EF948-7358-4CA2-B872-583E31FB6E6A}" type="slidenum">
              <a:rPr lang="zh-CN" altLang="en-US" smtClean="0"/>
              <a:pPr>
                <a:defRPr/>
              </a:pPr>
              <a:t>53</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p:cNvSpPr>
            <a:spLocks noGrp="1"/>
          </p:cNvSpPr>
          <p:nvPr>
            <p:ph idx="1"/>
          </p:nvPr>
        </p:nvSpPr>
        <p:spPr>
          <a:xfrm>
            <a:off x="142875" y="785813"/>
            <a:ext cx="8858250" cy="5786437"/>
          </a:xfrm>
        </p:spPr>
        <p:txBody>
          <a:bodyPr/>
          <a:lstStyle/>
          <a:p>
            <a:pPr marL="457200" indent="-457200">
              <a:lnSpc>
                <a:spcPct val="150000"/>
              </a:lnSpc>
              <a:buClr>
                <a:schemeClr val="tx1"/>
              </a:buClr>
              <a:buSzPct val="100000"/>
              <a:buNone/>
              <a:defRPr/>
            </a:pP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检验等效电路模型的</a:t>
            </a:r>
            <a:r>
              <a:rPr lang="zh-CN" altLang="en-US" sz="2000" dirty="0" smtClean="0">
                <a:solidFill>
                  <a:srgbClr val="06FA52"/>
                </a:solidFill>
                <a:latin typeface="微软雅黑" pitchFamily="34" charset="-122"/>
                <a:ea typeface="微软雅黑" pitchFamily="34" charset="-122"/>
              </a:rPr>
              <a:t>元件、结构、电流途径和电场方向</a:t>
            </a:r>
            <a:r>
              <a:rPr lang="zh-CN" altLang="en-US" sz="2000" dirty="0" smtClean="0">
                <a:latin typeface="微软雅黑" pitchFamily="34" charset="-122"/>
                <a:ea typeface="微软雅黑" pitchFamily="34" charset="-122"/>
              </a:rPr>
              <a:t>与对应</a:t>
            </a:r>
            <a:r>
              <a:rPr lang="zh-CN" altLang="en-US" sz="2000" dirty="0" smtClean="0">
                <a:solidFill>
                  <a:srgbClr val="06FA52"/>
                </a:solidFill>
                <a:latin typeface="微软雅黑" pitchFamily="34" charset="-122"/>
                <a:ea typeface="微软雅黑" pitchFamily="34" charset="-122"/>
              </a:rPr>
              <a:t>电极过程</a:t>
            </a:r>
            <a:r>
              <a:rPr lang="zh-CN" altLang="en-US" sz="2000" dirty="0" smtClean="0">
                <a:latin typeface="微软雅黑" pitchFamily="34" charset="-122"/>
                <a:ea typeface="微软雅黑" pitchFamily="34" charset="-122"/>
              </a:rPr>
              <a:t>的一致性；</a:t>
            </a:r>
            <a:endParaRPr lang="en-US" altLang="zh-CN" sz="2000" dirty="0" smtClean="0">
              <a:latin typeface="微软雅黑" pitchFamily="34" charset="-122"/>
              <a:ea typeface="微软雅黑" pitchFamily="34" charset="-122"/>
            </a:endParaRPr>
          </a:p>
          <a:p>
            <a:pPr marL="457200" indent="-457200">
              <a:lnSpc>
                <a:spcPct val="150000"/>
              </a:lnSpc>
              <a:buClr>
                <a:schemeClr val="tx1"/>
              </a:buClr>
              <a:buSzPct val="100000"/>
              <a:defRPr/>
            </a:pPr>
            <a:r>
              <a:rPr lang="zh-CN" altLang="en-US" sz="2000" b="1" dirty="0" smtClean="0">
                <a:solidFill>
                  <a:srgbClr val="FFFF00"/>
                </a:solidFill>
                <a:latin typeface="微软雅黑" pitchFamily="34" charset="-122"/>
                <a:ea typeface="微软雅黑" pitchFamily="34" charset="-122"/>
              </a:rPr>
              <a:t>关键组件位置和连接关系</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t</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R</a:t>
            </a:r>
            <a:r>
              <a:rPr lang="en-US" altLang="zh-CN" sz="2000" baseline="-25000" dirty="0" smtClean="0">
                <a:latin typeface="微软雅黑" pitchFamily="34" charset="-122"/>
                <a:ea typeface="微软雅黑" pitchFamily="34" charset="-122"/>
              </a:rPr>
              <a:t>p</a:t>
            </a:r>
            <a:r>
              <a:rPr lang="zh-CN" altLang="en-US" sz="2000" dirty="0" smtClean="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R</a:t>
            </a:r>
            <a:r>
              <a:rPr lang="en-US" altLang="zh-CN" sz="2000" baseline="-25000" dirty="0" err="1" smtClean="0">
                <a:latin typeface="微软雅黑" pitchFamily="34" charset="-122"/>
                <a:ea typeface="微软雅黑" pitchFamily="34" charset="-122"/>
              </a:rPr>
              <a:t>pore</a:t>
            </a:r>
            <a:r>
              <a:rPr lang="zh-CN" altLang="en-US" sz="2000" dirty="0" smtClean="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R</a:t>
            </a:r>
            <a:r>
              <a:rPr lang="en-US" altLang="zh-CN" sz="2000" baseline="-25000" dirty="0" err="1" smtClean="0">
                <a:latin typeface="微软雅黑" pitchFamily="34" charset="-122"/>
                <a:ea typeface="微软雅黑" pitchFamily="34" charset="-122"/>
              </a:rPr>
              <a:t>c</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 R</a:t>
            </a:r>
            <a:r>
              <a:rPr lang="en-US" altLang="zh-CN" sz="2000" baseline="-25000" dirty="0" smtClean="0">
                <a:latin typeface="微软雅黑" pitchFamily="34" charset="-122"/>
                <a:ea typeface="微软雅黑" pitchFamily="34" charset="-122"/>
              </a:rPr>
              <a:t>L </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C</a:t>
            </a:r>
            <a:r>
              <a:rPr lang="en-US" altLang="zh-CN" sz="2000" baseline="-25000" dirty="0"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C</a:t>
            </a:r>
            <a:r>
              <a:rPr lang="en-US" altLang="zh-CN" sz="2000" baseline="-25000" dirty="0" smtClean="0">
                <a:latin typeface="微软雅黑" pitchFamily="34" charset="-122"/>
                <a:ea typeface="微软雅黑" pitchFamily="34" charset="-122"/>
              </a:rPr>
              <a:t>c</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W</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L;</a:t>
            </a:r>
          </a:p>
          <a:p>
            <a:pPr marL="800100" indent="-352425">
              <a:lnSpc>
                <a:spcPct val="150000"/>
              </a:lnSpc>
              <a:buClr>
                <a:schemeClr val="tx1"/>
              </a:buClr>
              <a:buFont typeface="Wingdings" pitchFamily="2" charset="2"/>
              <a:buChar char="p"/>
              <a:defRPr/>
            </a:pPr>
            <a:r>
              <a:rPr lang="zh-CN" altLang="en-US" sz="1600" b="1" dirty="0" smtClean="0">
                <a:latin typeface="微软雅黑" pitchFamily="34" charset="-122"/>
                <a:ea typeface="微软雅黑" pitchFamily="34" charset="-122"/>
              </a:rPr>
              <a:t>电极过程中电流种类：</a:t>
            </a:r>
            <a:r>
              <a:rPr lang="zh-CN" altLang="en-US" sz="1600" dirty="0" smtClean="0">
                <a:latin typeface="微软雅黑" pitchFamily="34" charset="-122"/>
                <a:ea typeface="微软雅黑" pitchFamily="34" charset="-122"/>
              </a:rPr>
              <a:t>分子扩散电流，离子电迁移电流（溶液、微孔），空穴电流（半导体），离子交换电流（</a:t>
            </a:r>
            <a:r>
              <a:rPr lang="en-US" altLang="zh-CN" sz="1600" dirty="0" smtClean="0">
                <a:latin typeface="微软雅黑" pitchFamily="34" charset="-122"/>
                <a:ea typeface="微软雅黑" pitchFamily="34" charset="-122"/>
              </a:rPr>
              <a:t>pH</a:t>
            </a:r>
            <a:r>
              <a:rPr lang="zh-CN" altLang="en-US" sz="1600" dirty="0" smtClean="0">
                <a:latin typeface="微软雅黑" pitchFamily="34" charset="-122"/>
                <a:ea typeface="微软雅黑" pitchFamily="34" charset="-122"/>
              </a:rPr>
              <a:t>电极，氧化物晶体），电子跃迁电流，电子电流（金属）；</a:t>
            </a:r>
            <a:endParaRPr lang="en-US" altLang="zh-CN" sz="1600" dirty="0" smtClean="0">
              <a:latin typeface="微软雅黑" pitchFamily="34" charset="-122"/>
              <a:ea typeface="微软雅黑" pitchFamily="34" charset="-122"/>
            </a:endParaRPr>
          </a:p>
          <a:p>
            <a:pPr marL="800100" indent="-352425">
              <a:lnSpc>
                <a:spcPct val="150000"/>
              </a:lnSpc>
              <a:buClr>
                <a:schemeClr val="tx1"/>
              </a:buClr>
              <a:buFont typeface="Wingdings" pitchFamily="2" charset="2"/>
              <a:buChar char="p"/>
              <a:defRPr/>
            </a:pPr>
            <a:r>
              <a:rPr lang="zh-CN" altLang="en-US" sz="1600" b="1" dirty="0" smtClean="0">
                <a:latin typeface="微软雅黑" pitchFamily="34" charset="-122"/>
                <a:ea typeface="微软雅黑" pitchFamily="34" charset="-122"/>
              </a:rPr>
              <a:t>电化学电流导电方式：</a:t>
            </a:r>
            <a:r>
              <a:rPr lang="zh-CN" altLang="en-US" sz="1600" dirty="0" smtClean="0">
                <a:latin typeface="微软雅黑" pitchFamily="34" charset="-122"/>
                <a:ea typeface="微软雅黑" pitchFamily="34" charset="-122"/>
              </a:rPr>
              <a:t>有机涂层绝缘体导电方式、腐蚀产物导电方式（无氧化还原性）、生物膜导电（</a:t>
            </a:r>
            <a:r>
              <a:rPr lang="en-US" altLang="zh-CN" sz="1600" dirty="0" smtClean="0">
                <a:latin typeface="微软雅黑" pitchFamily="34" charset="-122"/>
                <a:ea typeface="微软雅黑" pitchFamily="34" charset="-122"/>
              </a:rPr>
              <a:t>95%</a:t>
            </a:r>
            <a:r>
              <a:rPr lang="zh-CN" altLang="en-US" sz="1600" dirty="0" smtClean="0">
                <a:latin typeface="微软雅黑" pitchFamily="34" charset="-122"/>
                <a:ea typeface="微软雅黑" pitchFamily="34" charset="-122"/>
              </a:rPr>
              <a:t>含水量）、钝化膜和氧化膜导电性、电极表面平行电流，储气膜导电方式；</a:t>
            </a:r>
            <a:endParaRPr lang="en-US" altLang="zh-CN" sz="1600" dirty="0" smtClean="0">
              <a:latin typeface="微软雅黑" pitchFamily="34" charset="-122"/>
              <a:ea typeface="微软雅黑" pitchFamily="34" charset="-122"/>
            </a:endParaRPr>
          </a:p>
          <a:p>
            <a:pPr marL="457200" indent="-457200">
              <a:lnSpc>
                <a:spcPct val="150000"/>
              </a:lnSpc>
              <a:buClr>
                <a:schemeClr val="tx1"/>
              </a:buClr>
              <a:defRPr/>
            </a:pPr>
            <a:r>
              <a:rPr lang="zh-CN" altLang="en-US" sz="2000" b="1" dirty="0" smtClean="0">
                <a:solidFill>
                  <a:srgbClr val="FFFF00"/>
                </a:solidFill>
                <a:latin typeface="微软雅黑" pitchFamily="34" charset="-122"/>
                <a:ea typeface="微软雅黑" pitchFamily="34" charset="-122"/>
              </a:rPr>
              <a:t>模拟等效电路与电化学过程电流一致性</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457200" indent="-9525">
              <a:lnSpc>
                <a:spcPct val="150000"/>
              </a:lnSpc>
              <a:buClr>
                <a:schemeClr val="tx1"/>
              </a:buClr>
              <a:buFont typeface="Wingdings" pitchFamily="2" charset="2"/>
              <a:buNone/>
              <a:defRPr/>
            </a:pPr>
            <a:r>
              <a:rPr lang="zh-CN" altLang="en-US" sz="2000" dirty="0" smtClean="0">
                <a:latin typeface="微软雅黑" pitchFamily="34" charset="-122"/>
                <a:ea typeface="微软雅黑" pitchFamily="34" charset="-122"/>
              </a:rPr>
              <a:t>法拉第电流（氧化还原反应）、非法拉第电流（电容电感充放电过程）、电位降落（电阻过程）；电子迁移（界面氧化还原过程）、扩散电流（溶液中、孔隙中）、双电层（在金属</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溶液界面）、阳极和阴极过程（分区进行）、膜过程、孔过程、弛豫过程（电活性粒子）；</a:t>
            </a:r>
            <a:endParaRPr lang="en-US" altLang="zh-CN" sz="2000" dirty="0" smtClean="0">
              <a:latin typeface="微软雅黑" pitchFamily="34" charset="-122"/>
              <a:ea typeface="微软雅黑" pitchFamily="34" charset="-122"/>
            </a:endParaRPr>
          </a:p>
        </p:txBody>
      </p:sp>
      <p:sp>
        <p:nvSpPr>
          <p:cNvPr id="4" name="矩形 3"/>
          <p:cNvSpPr>
            <a:spLocks noChangeArrowheads="1"/>
          </p:cNvSpPr>
          <p:nvPr/>
        </p:nvSpPr>
        <p:spPr bwMode="auto">
          <a:xfrm>
            <a:off x="285720" y="1"/>
            <a:ext cx="6357956" cy="646331"/>
          </a:xfrm>
          <a:prstGeom prst="rect">
            <a:avLst/>
          </a:prstGeom>
          <a:noFill/>
          <a:ln w="9525">
            <a:noFill/>
            <a:miter lim="800000"/>
            <a:headEnd/>
            <a:tailEnd/>
          </a:ln>
        </p:spPr>
        <p:txBody>
          <a:bodyPr wrap="square">
            <a:spAutoFit/>
          </a:bodyPr>
          <a:lstStyle/>
          <a:p>
            <a:pPr>
              <a:lnSpc>
                <a:spcPct val="150000"/>
              </a:lnSpc>
              <a:buClr>
                <a:schemeClr val="tx1"/>
              </a:buClr>
              <a:buSzPct val="100000"/>
              <a:defRPr/>
            </a:pPr>
            <a:r>
              <a:rPr lang="en-US" altLang="zh-CN" sz="2400" b="1" spc="300"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6. </a:t>
            </a:r>
            <a:r>
              <a:rPr lang="zh-CN" altLang="en-US" sz="2400" b="1" spc="300"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等效电路模型有效性检验</a:t>
            </a:r>
            <a:endParaRPr lang="en-US" altLang="zh-CN" sz="2400" b="1" spc="3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灯片编号占位符 4"/>
          <p:cNvSpPr>
            <a:spLocks noGrp="1"/>
          </p:cNvSpPr>
          <p:nvPr>
            <p:ph type="sldNum" sz="quarter" idx="12"/>
          </p:nvPr>
        </p:nvSpPr>
        <p:spPr>
          <a:xfrm>
            <a:off x="8572528" y="6400800"/>
            <a:ext cx="571472" cy="457200"/>
          </a:xfrm>
        </p:spPr>
        <p:txBody>
          <a:bodyPr/>
          <a:lstStyle/>
          <a:p>
            <a:pPr>
              <a:defRPr/>
            </a:pPr>
            <a:fld id="{705EF948-7358-4CA2-B872-583E31FB6E6A}" type="slidenum">
              <a:rPr lang="zh-CN" altLang="en-US" smtClean="0"/>
              <a:pPr>
                <a:defRPr/>
              </a:pPr>
              <a:t>54</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noGrp="1"/>
          </p:cNvSpPr>
          <p:nvPr>
            <p:ph idx="1"/>
          </p:nvPr>
        </p:nvSpPr>
        <p:spPr>
          <a:xfrm>
            <a:off x="142844" y="285750"/>
            <a:ext cx="9001156" cy="4000500"/>
          </a:xfrm>
        </p:spPr>
        <p:txBody>
          <a:bodyPr/>
          <a:lstStyle/>
          <a:p>
            <a:pPr marL="720725" indent="-720725">
              <a:lnSpc>
                <a:spcPct val="150000"/>
              </a:lnSpc>
              <a:buClr>
                <a:schemeClr val="tx1"/>
              </a:buClr>
              <a:buSzPct val="100000"/>
              <a:buNone/>
            </a:pP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 检验等效电路模型的单一元件</a:t>
            </a:r>
            <a:r>
              <a:rPr lang="zh-CN" altLang="en-US" sz="2000" dirty="0" smtClean="0">
                <a:solidFill>
                  <a:srgbClr val="FFFF00"/>
                </a:solidFill>
                <a:latin typeface="微软雅黑" pitchFamily="34" charset="-122"/>
                <a:ea typeface="微软雅黑" pitchFamily="34" charset="-122"/>
              </a:rPr>
              <a:t>多重属性与元件主体一致性</a:t>
            </a:r>
            <a:r>
              <a:rPr lang="zh-CN" altLang="en-US" sz="2000" dirty="0" smtClean="0">
                <a:latin typeface="微软雅黑" pitchFamily="34" charset="-122"/>
                <a:ea typeface="微软雅黑" pitchFamily="34" charset="-122"/>
              </a:rPr>
              <a:t>；膜电阻和膜电容连接点一致性</a:t>
            </a:r>
            <a:r>
              <a:rPr lang="zh-CN" altLang="en-US" sz="1600" dirty="0" smtClean="0">
                <a:solidFill>
                  <a:srgbClr val="92D050"/>
                </a:solidFill>
                <a:latin typeface="微软雅黑" pitchFamily="34" charset="-122"/>
                <a:ea typeface="微软雅黑" pitchFamily="34" charset="-122"/>
              </a:rPr>
              <a:t>（任何元件都具有电阻、电容和电感属性）</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marL="720725" indent="-720725">
              <a:lnSpc>
                <a:spcPct val="150000"/>
              </a:lnSpc>
              <a:buClr>
                <a:schemeClr val="tx1"/>
              </a:buClr>
              <a:buSzPct val="100000"/>
              <a:buNone/>
            </a:pP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3</a:t>
            </a:r>
            <a:r>
              <a:rPr lang="zh-CN" altLang="en-US" sz="2000" dirty="0" smtClean="0">
                <a:latin typeface="微软雅黑" pitchFamily="34" charset="-122"/>
                <a:ea typeface="微软雅黑" pitchFamily="34" charset="-122"/>
              </a:rPr>
              <a:t>） 检验等效电路模型结构</a:t>
            </a:r>
            <a:r>
              <a:rPr lang="zh-CN" altLang="en-US" sz="2000" dirty="0" smtClean="0">
                <a:solidFill>
                  <a:srgbClr val="FFFF00"/>
                </a:solidFill>
                <a:latin typeface="微软雅黑" pitchFamily="34" charset="-122"/>
                <a:ea typeface="微软雅黑" pitchFamily="34" charset="-122"/>
              </a:rPr>
              <a:t>随电极过程进程的变化</a:t>
            </a:r>
            <a:r>
              <a:rPr lang="zh-CN" altLang="en-US" sz="2000" dirty="0" smtClean="0">
                <a:latin typeface="微软雅黑" pitchFamily="34" charset="-122"/>
                <a:ea typeface="微软雅黑" pitchFamily="34" charset="-122"/>
              </a:rPr>
              <a:t>：涂层失效过程，生物膜、腐蚀产物膜生长过程，金属腐蚀过程（表面积增大）；</a:t>
            </a:r>
            <a:endParaRPr lang="en-US" altLang="zh-CN" sz="2000" dirty="0" smtClean="0">
              <a:latin typeface="微软雅黑" pitchFamily="34" charset="-122"/>
              <a:ea typeface="微软雅黑" pitchFamily="34" charset="-122"/>
            </a:endParaRPr>
          </a:p>
          <a:p>
            <a:pPr marL="720725" indent="-720725">
              <a:lnSpc>
                <a:spcPct val="150000"/>
              </a:lnSpc>
              <a:buClr>
                <a:schemeClr val="tx1"/>
              </a:buClr>
              <a:buSzPct val="100000"/>
              <a:buNone/>
            </a:pP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4</a:t>
            </a:r>
            <a:r>
              <a:rPr lang="zh-CN" altLang="en-US" sz="2000" dirty="0" smtClean="0">
                <a:latin typeface="微软雅黑" pitchFamily="34" charset="-122"/>
                <a:ea typeface="微软雅黑" pitchFamily="34" charset="-122"/>
              </a:rPr>
              <a:t>） 检验等效电路模型结构与</a:t>
            </a:r>
            <a:r>
              <a:rPr lang="zh-CN" altLang="en-US" sz="2000" dirty="0" smtClean="0">
                <a:solidFill>
                  <a:srgbClr val="FFFF00"/>
                </a:solidFill>
                <a:latin typeface="微软雅黑" pitchFamily="34" charset="-122"/>
                <a:ea typeface="微软雅黑" pitchFamily="34" charset="-122"/>
              </a:rPr>
              <a:t>预实验结果一致性</a:t>
            </a:r>
            <a:r>
              <a:rPr lang="zh-CN" altLang="en-US" sz="2000" dirty="0" smtClean="0">
                <a:latin typeface="微软雅黑" pitchFamily="34" charset="-122"/>
                <a:ea typeface="微软雅黑" pitchFamily="34" charset="-122"/>
              </a:rPr>
              <a:t>；极化曲线，腐蚀电位变化；</a:t>
            </a:r>
            <a:endParaRPr lang="en-US" altLang="zh-CN" sz="2000" dirty="0" smtClean="0">
              <a:latin typeface="微软雅黑" pitchFamily="34" charset="-122"/>
              <a:ea typeface="微软雅黑" pitchFamily="34" charset="-122"/>
            </a:endParaRPr>
          </a:p>
          <a:p>
            <a:pPr marL="720725" indent="-720725">
              <a:lnSpc>
                <a:spcPct val="150000"/>
              </a:lnSpc>
              <a:buClr>
                <a:schemeClr val="tx1"/>
              </a:buClr>
              <a:buSzPct val="100000"/>
              <a:buNone/>
            </a:pP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 检验等效电路模型与</a:t>
            </a:r>
            <a:r>
              <a:rPr lang="zh-CN" altLang="en-US" sz="2000" dirty="0" smtClean="0">
                <a:solidFill>
                  <a:srgbClr val="FFFF00"/>
                </a:solidFill>
                <a:latin typeface="微软雅黑" pitchFamily="34" charset="-122"/>
                <a:ea typeface="微软雅黑" pitchFamily="34" charset="-122"/>
              </a:rPr>
              <a:t>文献结果一致性</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marL="720725" indent="-720725">
              <a:lnSpc>
                <a:spcPct val="150000"/>
              </a:lnSpc>
              <a:buClr>
                <a:schemeClr val="tx1"/>
              </a:buClr>
              <a:buSzPct val="100000"/>
              <a:buNone/>
            </a:pP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6</a:t>
            </a:r>
            <a:r>
              <a:rPr lang="zh-CN" altLang="en-US" sz="2000" dirty="0" smtClean="0">
                <a:latin typeface="微软雅黑" pitchFamily="34" charset="-122"/>
                <a:ea typeface="微软雅黑" pitchFamily="34" charset="-122"/>
              </a:rPr>
              <a:t>）确认等效电路模型</a:t>
            </a:r>
            <a:r>
              <a:rPr lang="zh-CN" altLang="en-US" sz="2000" dirty="0" smtClean="0">
                <a:solidFill>
                  <a:srgbClr val="FFFF00"/>
                </a:solidFill>
                <a:latin typeface="微软雅黑" pitchFamily="34" charset="-122"/>
                <a:ea typeface="微软雅黑" pitchFamily="34" charset="-122"/>
              </a:rPr>
              <a:t>合理性</a:t>
            </a:r>
            <a:r>
              <a:rPr lang="zh-CN" altLang="en-US" sz="2000" dirty="0" smtClean="0">
                <a:latin typeface="微软雅黑" pitchFamily="34" charset="-122"/>
                <a:ea typeface="微软雅黑" pitchFamily="34" charset="-122"/>
              </a:rPr>
              <a:t>，进行下一步参数解析。</a:t>
            </a:r>
            <a:endParaRPr lang="zh-CN" altLang="en-US" sz="2000" dirty="0" smtClean="0">
              <a:ea typeface="宋体" pitchFamily="2" charset="-122"/>
            </a:endParaRPr>
          </a:p>
          <a:p>
            <a:pPr marL="447675" indent="-447675">
              <a:lnSpc>
                <a:spcPct val="150000"/>
              </a:lnSpc>
              <a:buClr>
                <a:schemeClr val="tx1"/>
              </a:buClr>
              <a:buSzPct val="100000"/>
              <a:buFont typeface="Wingdings" pitchFamily="2" charset="2"/>
              <a:buNone/>
            </a:pPr>
            <a:endParaRPr lang="zh-CN" altLang="en-US" sz="2000" dirty="0" smtClean="0">
              <a:ea typeface="宋体" pitchFamily="2" charset="-122"/>
            </a:endParaRPr>
          </a:p>
          <a:p>
            <a:pPr marL="447675" indent="-447675">
              <a:lnSpc>
                <a:spcPct val="150000"/>
              </a:lnSpc>
              <a:buClr>
                <a:schemeClr val="tx1"/>
              </a:buClr>
              <a:buSzPct val="100000"/>
              <a:buFont typeface="Arial" pitchFamily="34" charset="0"/>
              <a:buAutoNum type="arabicPeriod" startAt="2"/>
            </a:pPr>
            <a:endParaRPr lang="zh-CN" altLang="en-US" sz="2000" dirty="0" smtClean="0">
              <a:latin typeface="微软雅黑" pitchFamily="34" charset="-122"/>
              <a:ea typeface="微软雅黑" pitchFamily="34" charset="-122"/>
            </a:endParaRPr>
          </a:p>
        </p:txBody>
      </p:sp>
      <p:pic>
        <p:nvPicPr>
          <p:cNvPr id="51203" name="Picture 6"/>
          <p:cNvPicPr>
            <a:picLocks noChangeAspect="1" noChangeArrowheads="1"/>
          </p:cNvPicPr>
          <p:nvPr/>
        </p:nvPicPr>
        <p:blipFill>
          <a:blip r:embed="rId2" cstate="print"/>
          <a:srcRect/>
          <a:stretch>
            <a:fillRect/>
          </a:stretch>
        </p:blipFill>
        <p:spPr bwMode="auto">
          <a:xfrm>
            <a:off x="714375" y="4429125"/>
            <a:ext cx="7431088" cy="2214563"/>
          </a:xfrm>
          <a:prstGeom prst="rect">
            <a:avLst/>
          </a:prstGeom>
          <a:noFill/>
          <a:ln w="9525">
            <a:noFill/>
            <a:miter lim="800000"/>
            <a:headEnd/>
            <a:tailEnd/>
          </a:ln>
        </p:spPr>
      </p:pic>
      <p:sp>
        <p:nvSpPr>
          <p:cNvPr id="51204"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楷体_GB2312" pitchFamily="49" charset="-122"/>
            </a:endParaRPr>
          </a:p>
        </p:txBody>
      </p:sp>
      <p:sp>
        <p:nvSpPr>
          <p:cNvPr id="51205"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楷体_GB2312" pitchFamily="49" charset="-122"/>
            </a:endParaRPr>
          </a:p>
        </p:txBody>
      </p:sp>
      <p:sp>
        <p:nvSpPr>
          <p:cNvPr id="51206" name="Rectangle 1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ea typeface="楷体_GB2312" pitchFamily="49" charset="-122"/>
            </a:endParaRPr>
          </a:p>
        </p:txBody>
      </p:sp>
      <p:sp>
        <p:nvSpPr>
          <p:cNvPr id="51207" name="Rectangle 1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ea typeface="楷体_GB2312" pitchFamily="49" charset="-122"/>
            </a:endParaRPr>
          </a:p>
        </p:txBody>
      </p:sp>
      <p:sp>
        <p:nvSpPr>
          <p:cNvPr id="51208" name="Rectangle 1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ea typeface="楷体_GB2312" pitchFamily="49" charset="-122"/>
            </a:endParaRPr>
          </a:p>
        </p:txBody>
      </p:sp>
      <p:sp>
        <p:nvSpPr>
          <p:cNvPr id="51209"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ea typeface="楷体_GB2312" pitchFamily="49" charset="-122"/>
            </a:endParaRPr>
          </a:p>
        </p:txBody>
      </p:sp>
      <p:sp>
        <p:nvSpPr>
          <p:cNvPr id="10" name="灯片编号占位符 9"/>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55</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142875"/>
            <a:ext cx="7915275" cy="571500"/>
          </a:xfrm>
        </p:spPr>
        <p:txBody>
          <a:bodyPr/>
          <a:lstStyle/>
          <a:p>
            <a:pPr algn="l">
              <a:defRPr/>
            </a:pPr>
            <a:r>
              <a:rPr lang="zh-CN" altLang="en-US" sz="2400" spc="300" dirty="0" smtClean="0">
                <a:solidFill>
                  <a:srgbClr val="FFC000"/>
                </a:solidFill>
                <a:latin typeface="微软雅黑" pitchFamily="34" charset="-122"/>
                <a:ea typeface="微软雅黑" pitchFamily="34" charset="-122"/>
                <a:cs typeface="+mn-cs"/>
              </a:rPr>
              <a:t>腐蚀电极过程阻抗谱</a:t>
            </a:r>
            <a:r>
              <a:rPr lang="zh-CN" sz="2400" spc="300" dirty="0" smtClean="0">
                <a:solidFill>
                  <a:srgbClr val="FFC000"/>
                </a:solidFill>
                <a:latin typeface="微软雅黑" pitchFamily="34" charset="-122"/>
                <a:ea typeface="微软雅黑" pitchFamily="34" charset="-122"/>
                <a:cs typeface="+mn-cs"/>
              </a:rPr>
              <a:t>等效电路</a:t>
            </a:r>
            <a:r>
              <a:rPr lang="zh-CN" altLang="en-US" sz="2400" spc="300" dirty="0" smtClean="0">
                <a:solidFill>
                  <a:srgbClr val="FFC000"/>
                </a:solidFill>
                <a:latin typeface="微软雅黑" pitchFamily="34" charset="-122"/>
                <a:ea typeface="微软雅黑" pitchFamily="34" charset="-122"/>
                <a:cs typeface="+mn-cs"/>
              </a:rPr>
              <a:t>模型</a:t>
            </a:r>
            <a:r>
              <a:rPr lang="zh-CN" sz="2400" spc="300" dirty="0" smtClean="0">
                <a:solidFill>
                  <a:srgbClr val="FFC000"/>
                </a:solidFill>
                <a:latin typeface="微软雅黑" pitchFamily="34" charset="-122"/>
                <a:ea typeface="微软雅黑" pitchFamily="34" charset="-122"/>
                <a:cs typeface="+mn-cs"/>
              </a:rPr>
              <a:t>常见问题</a:t>
            </a:r>
            <a:endParaRPr lang="zh-CN" altLang="en-US" sz="2400" spc="300" dirty="0">
              <a:solidFill>
                <a:srgbClr val="FFC000"/>
              </a:solidFill>
              <a:latin typeface="微软雅黑" pitchFamily="34" charset="-122"/>
              <a:ea typeface="微软雅黑" pitchFamily="34" charset="-122"/>
            </a:endParaRPr>
          </a:p>
        </p:txBody>
      </p:sp>
      <p:sp>
        <p:nvSpPr>
          <p:cNvPr id="3" name="内容占位符 2"/>
          <p:cNvSpPr>
            <a:spLocks noGrp="1"/>
          </p:cNvSpPr>
          <p:nvPr>
            <p:ph idx="1"/>
          </p:nvPr>
        </p:nvSpPr>
        <p:spPr>
          <a:xfrm>
            <a:off x="214313" y="642938"/>
            <a:ext cx="8786812" cy="5929312"/>
          </a:xfrm>
        </p:spPr>
        <p:txBody>
          <a:bodyPr/>
          <a:lstStyle/>
          <a:p>
            <a:pPr marL="355600" indent="-355600">
              <a:lnSpc>
                <a:spcPct val="150000"/>
              </a:lnSpc>
              <a:buClr>
                <a:schemeClr val="tx1"/>
              </a:buClr>
              <a:tabLst>
                <a:tab pos="355600" algn="l"/>
              </a:tabLst>
              <a:defRPr/>
            </a:pPr>
            <a:r>
              <a:rPr lang="zh-CN" sz="1800" b="1" dirty="0" smtClean="0">
                <a:latin typeface="微软雅黑" pitchFamily="34" charset="-122"/>
                <a:ea typeface="微软雅黑" pitchFamily="34" charset="-122"/>
              </a:rPr>
              <a:t>组件与电极过程</a:t>
            </a:r>
            <a:r>
              <a:rPr lang="zh-CN" altLang="en-US" sz="1800" b="1" dirty="0" smtClean="0">
                <a:latin typeface="微软雅黑" pitchFamily="34" charset="-122"/>
                <a:ea typeface="微软雅黑" pitchFamily="34" charset="-122"/>
              </a:rPr>
              <a:t>导电途径</a:t>
            </a:r>
            <a:r>
              <a:rPr lang="zh-CN" sz="1800" b="1" dirty="0" smtClean="0">
                <a:latin typeface="微软雅黑" pitchFamily="34" charset="-122"/>
                <a:ea typeface="微软雅黑" pitchFamily="34" charset="-122"/>
              </a:rPr>
              <a:t>一致性</a:t>
            </a:r>
            <a:r>
              <a:rPr lang="zh-CN" altLang="en-US" sz="1800" b="1"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Rct</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Rp</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Cdl</a:t>
            </a:r>
            <a:r>
              <a:rPr lang="zh-CN" altLang="en-US" sz="1400" dirty="0" smtClean="0">
                <a:latin typeface="微软雅黑" pitchFamily="34" charset="-122"/>
                <a:ea typeface="微软雅黑" pitchFamily="34" charset="-122"/>
              </a:rPr>
              <a:t>一定跨越界面双层与金属基体连接；</a:t>
            </a:r>
            <a:r>
              <a:rPr lang="en-US" altLang="zh-CN" sz="1400" dirty="0" err="1" smtClean="0">
                <a:latin typeface="微软雅黑" pitchFamily="34" charset="-122"/>
                <a:ea typeface="微软雅黑" pitchFamily="34" charset="-122"/>
              </a:rPr>
              <a:t>Rw</a:t>
            </a:r>
            <a:r>
              <a:rPr lang="zh-CN" altLang="en-US" sz="1400" dirty="0" smtClean="0">
                <a:latin typeface="微软雅黑" pitchFamily="34" charset="-122"/>
                <a:ea typeface="微软雅黑" pitchFamily="34" charset="-122"/>
              </a:rPr>
              <a:t>一定不与金属基体连接；</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sz="1800" b="1" dirty="0" smtClean="0">
                <a:latin typeface="微软雅黑" pitchFamily="34" charset="-122"/>
                <a:ea typeface="微软雅黑" pitchFamily="34" charset="-122"/>
              </a:rPr>
              <a:t>高频区</a:t>
            </a:r>
            <a:r>
              <a:rPr lang="zh-CN" altLang="en-US" sz="1800" b="1" dirty="0" smtClean="0">
                <a:latin typeface="微软雅黑" pitchFamily="34" charset="-122"/>
                <a:ea typeface="微软雅黑" pitchFamily="34" charset="-122"/>
              </a:rPr>
              <a:t>第</a:t>
            </a:r>
            <a:r>
              <a:rPr lang="en-US" altLang="zh-CN" sz="1800" b="1" dirty="0" smtClean="0">
                <a:latin typeface="微软雅黑" pitchFamily="34" charset="-122"/>
                <a:ea typeface="微软雅黑" pitchFamily="34" charset="-122"/>
              </a:rPr>
              <a:t>4</a:t>
            </a:r>
            <a:r>
              <a:rPr lang="zh-CN" altLang="en-US" sz="1800" b="1" dirty="0" smtClean="0">
                <a:latin typeface="微软雅黑" pitchFamily="34" charset="-122"/>
                <a:ea typeface="微软雅黑" pitchFamily="34" charset="-122"/>
              </a:rPr>
              <a:t>象限数据性质</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非感抗响应，是仪器高频响应不足所致；</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感抗响应</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感抗响应数据一定在低频区进入第</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象限，容抗一定在第一象限；</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sz="1800" b="1" dirty="0" smtClean="0">
                <a:latin typeface="微软雅黑" pitchFamily="34" charset="-122"/>
                <a:ea typeface="微软雅黑" pitchFamily="34" charset="-122"/>
              </a:rPr>
              <a:t>并联过程响应</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阻抗低电流高的支路为主；节点分支性质差异；等价于平行反应；</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sz="1800" b="1" dirty="0" smtClean="0">
                <a:latin typeface="微软雅黑" pitchFamily="34" charset="-122"/>
                <a:ea typeface="微软雅黑" pitchFamily="34" charset="-122"/>
              </a:rPr>
              <a:t>串联过程响应</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阻抗高电压降大回路为主；界面两侧性质差异；等价于连串反应</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sz="1800" b="1" dirty="0" smtClean="0">
                <a:latin typeface="微软雅黑" pitchFamily="34" charset="-122"/>
                <a:ea typeface="微软雅黑" pitchFamily="34" charset="-122"/>
              </a:rPr>
              <a:t>单一组件参数的一致性</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描述单一组件的多个属性元件不能分离；</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sz="1800" b="1" dirty="0" smtClean="0">
                <a:latin typeface="微软雅黑" pitchFamily="34" charset="-122"/>
                <a:ea typeface="微软雅黑" pitchFamily="34" charset="-122"/>
              </a:rPr>
              <a:t>高阻抗辅助电极响应</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掩蔽了工作电极响应；</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sz="1800" b="1" dirty="0" smtClean="0">
                <a:latin typeface="微软雅黑" pitchFamily="34" charset="-122"/>
                <a:ea typeface="微软雅黑" pitchFamily="34" charset="-122"/>
              </a:rPr>
              <a:t>生物膜组件</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阻抗响应取决于膜的导电机制；</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sz="1800" b="1" dirty="0" smtClean="0">
                <a:latin typeface="微软雅黑" pitchFamily="34" charset="-122"/>
                <a:ea typeface="微软雅黑" pitchFamily="34" charset="-122"/>
              </a:rPr>
              <a:t>腐蚀产物膜组件</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产物的导电性、膜的致密性相关电流流动方式决定了阻抗响应形式；</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sz="1800" b="1" dirty="0" smtClean="0">
                <a:latin typeface="微软雅黑" pitchFamily="34" charset="-122"/>
                <a:ea typeface="微软雅黑" pitchFamily="34" charset="-122"/>
              </a:rPr>
              <a:t>吸附和脱附过程</a:t>
            </a:r>
            <a:r>
              <a:rPr lang="zh-CN" altLang="en-US" sz="1800" dirty="0" smtClean="0">
                <a:latin typeface="微软雅黑" pitchFamily="34" charset="-122"/>
                <a:ea typeface="微软雅黑" pitchFamily="34" charset="-122"/>
              </a:rPr>
              <a:t>：</a:t>
            </a:r>
            <a:r>
              <a:rPr lang="zh-CN" sz="1400" dirty="0" smtClean="0">
                <a:latin typeface="微软雅黑" pitchFamily="34" charset="-122"/>
                <a:ea typeface="微软雅黑" pitchFamily="34" charset="-122"/>
              </a:rPr>
              <a:t>电化学活性</a:t>
            </a:r>
            <a:r>
              <a:rPr lang="zh-CN" altLang="en-US" sz="1400" dirty="0" smtClean="0">
                <a:latin typeface="微软雅黑" pitchFamily="34" charset="-122"/>
                <a:ea typeface="微软雅黑" pitchFamily="34" charset="-122"/>
              </a:rPr>
              <a:t>组分移动形成电流过程，非</a:t>
            </a:r>
            <a:r>
              <a:rPr lang="zh-CN" sz="1400" dirty="0" smtClean="0">
                <a:latin typeface="微软雅黑" pitchFamily="34" charset="-122"/>
                <a:ea typeface="微软雅黑" pitchFamily="34" charset="-122"/>
              </a:rPr>
              <a:t>电化学</a:t>
            </a:r>
            <a:r>
              <a:rPr lang="zh-CN" altLang="en-US" sz="1400" dirty="0" smtClean="0">
                <a:latin typeface="微软雅黑" pitchFamily="34" charset="-122"/>
                <a:ea typeface="微软雅黑" pitchFamily="34" charset="-122"/>
              </a:rPr>
              <a:t>活性</a:t>
            </a:r>
            <a:r>
              <a:rPr lang="zh-CN" sz="1400" dirty="0" smtClean="0">
                <a:latin typeface="微软雅黑" pitchFamily="34" charset="-122"/>
                <a:ea typeface="微软雅黑" pitchFamily="34" charset="-122"/>
              </a:rPr>
              <a:t>组分</a:t>
            </a:r>
            <a:r>
              <a:rPr lang="zh-CN" altLang="en-US" sz="1400" dirty="0" smtClean="0">
                <a:latin typeface="微软雅黑" pitchFamily="34" charset="-122"/>
                <a:ea typeface="微软雅黑" pitchFamily="34" charset="-122"/>
              </a:rPr>
              <a:t>移动不直接产生电流过程</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扩散阻抗和容抗弧识别</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增加低频数据，变换图谱，溶液流动测试比较；</a:t>
            </a:r>
            <a:endParaRPr lang="en-US" altLang="zh-CN" sz="1400" dirty="0" smtClean="0">
              <a:latin typeface="微软雅黑" pitchFamily="34" charset="-122"/>
              <a:ea typeface="微软雅黑" pitchFamily="34" charset="-122"/>
            </a:endParaRPr>
          </a:p>
          <a:p>
            <a:pPr>
              <a:lnSpc>
                <a:spcPct val="150000"/>
              </a:lnSpc>
              <a:buClr>
                <a:schemeClr val="tx1"/>
              </a:buClr>
              <a:defRPr/>
            </a:pPr>
            <a:r>
              <a:rPr lang="zh-CN" altLang="en-US" sz="1800" b="1" dirty="0" smtClean="0">
                <a:latin typeface="微软雅黑" pitchFamily="34" charset="-122"/>
                <a:ea typeface="微软雅黑" pitchFamily="34" charset="-122"/>
              </a:rPr>
              <a:t>相近时间常数的耦合和分辨</a:t>
            </a:r>
            <a:r>
              <a:rPr lang="zh-CN" altLang="en-US" sz="18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图像变换，变换</a:t>
            </a:r>
            <a:r>
              <a:rPr lang="en-US" altLang="zh-CN" sz="1400" dirty="0" smtClean="0">
                <a:latin typeface="微软雅黑" pitchFamily="34" charset="-122"/>
                <a:ea typeface="微软雅黑" pitchFamily="34" charset="-122"/>
              </a:rPr>
              <a:t>Bode</a:t>
            </a:r>
            <a:r>
              <a:rPr lang="zh-CN" altLang="en-US" sz="1400" dirty="0" smtClean="0">
                <a:latin typeface="微软雅黑" pitchFamily="34" charset="-122"/>
                <a:ea typeface="微软雅黑" pitchFamily="34" charset="-122"/>
              </a:rPr>
              <a:t>图表示；</a:t>
            </a:r>
            <a:endParaRPr lang="zh-CN" sz="1400" dirty="0" smtClean="0">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8715404" y="6400800"/>
            <a:ext cx="428596" cy="457200"/>
          </a:xfrm>
        </p:spPr>
        <p:txBody>
          <a:bodyPr/>
          <a:lstStyle/>
          <a:p>
            <a:pPr>
              <a:defRPr/>
            </a:pPr>
            <a:fld id="{705EF948-7358-4CA2-B872-583E31FB6E6A}" type="slidenum">
              <a:rPr lang="zh-CN" altLang="en-US" smtClean="0"/>
              <a:pPr>
                <a:defRPr/>
              </a:pPr>
              <a:t>56</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57</a:t>
            </a:fld>
            <a:endParaRPr lang="en-US" altLang="zh-CN" dirty="0"/>
          </a:p>
        </p:txBody>
      </p:sp>
      <p:sp>
        <p:nvSpPr>
          <p:cNvPr id="5" name="标题 1"/>
          <p:cNvSpPr>
            <a:spLocks noGrp="1"/>
          </p:cNvSpPr>
          <p:nvPr>
            <p:ph type="title"/>
          </p:nvPr>
        </p:nvSpPr>
        <p:spPr>
          <a:xfrm>
            <a:off x="428596" y="142875"/>
            <a:ext cx="7929592" cy="500063"/>
          </a:xfrm>
        </p:spPr>
        <p:txBody>
          <a:bodyPr/>
          <a:lstStyle/>
          <a:p>
            <a:pPr algn="l">
              <a:defRPr/>
            </a:pPr>
            <a:r>
              <a:rPr lang="en-US" altLang="zh-CN" sz="2400" b="1" spc="300" dirty="0" smtClean="0">
                <a:solidFill>
                  <a:srgbClr val="FFFF00"/>
                </a:solidFill>
                <a:latin typeface="微软雅黑" pitchFamily="34" charset="-122"/>
                <a:ea typeface="微软雅黑" pitchFamily="34" charset="-122"/>
              </a:rPr>
              <a:t>7. </a:t>
            </a:r>
            <a:r>
              <a:rPr lang="zh-CN" altLang="en-US" sz="2400" b="1" spc="300" dirty="0" smtClean="0">
                <a:solidFill>
                  <a:srgbClr val="FFFF00"/>
                </a:solidFill>
                <a:latin typeface="微软雅黑" pitchFamily="34" charset="-122"/>
                <a:ea typeface="微软雅黑" pitchFamily="34" charset="-122"/>
              </a:rPr>
              <a:t>阻抗谱响应一致性检验</a:t>
            </a:r>
            <a:endParaRPr lang="zh-CN" altLang="en-US" sz="2400" b="1" spc="300" dirty="0">
              <a:solidFill>
                <a:srgbClr val="FFFF00"/>
              </a:solidFill>
              <a:latin typeface="微软雅黑" pitchFamily="34" charset="-122"/>
              <a:ea typeface="微软雅黑" pitchFamily="34" charset="-122"/>
            </a:endParaRPr>
          </a:p>
        </p:txBody>
      </p:sp>
      <p:sp>
        <p:nvSpPr>
          <p:cNvPr id="6" name="内容占位符 2"/>
          <p:cNvSpPr>
            <a:spLocks noGrp="1"/>
          </p:cNvSpPr>
          <p:nvPr>
            <p:ph idx="1"/>
          </p:nvPr>
        </p:nvSpPr>
        <p:spPr>
          <a:xfrm>
            <a:off x="428625" y="714375"/>
            <a:ext cx="8501063" cy="3786195"/>
          </a:xfrm>
        </p:spPr>
        <p:txBody>
          <a:bodyPr/>
          <a:lstStyle/>
          <a:p>
            <a:pPr>
              <a:lnSpc>
                <a:spcPct val="150000"/>
              </a:lnSpc>
              <a:buClr>
                <a:schemeClr val="tx1"/>
              </a:buClr>
            </a:pPr>
            <a:r>
              <a:rPr lang="zh-CN" altLang="en-US" sz="2000" dirty="0" smtClean="0">
                <a:latin typeface="微软雅黑" pitchFamily="34" charset="-122"/>
                <a:ea typeface="微软雅黑" pitchFamily="34" charset="-122"/>
              </a:rPr>
              <a:t>比较等效电路模拟阻抗谱和腐蚀过程实测阻抗谱一致性</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阻抗谱特征一致</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拟合偏差合理；</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dirty="0" smtClean="0">
                <a:latin typeface="微软雅黑" pitchFamily="34" charset="-122"/>
                <a:ea typeface="微软雅黑" pitchFamily="34" charset="-122"/>
              </a:rPr>
              <a:t>既可以验证模型的合理性，还可以验证解析过程精密度；</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dirty="0" smtClean="0">
                <a:latin typeface="微软雅黑" pitchFamily="34" charset="-122"/>
                <a:ea typeface="微软雅黑" pitchFamily="34" charset="-122"/>
              </a:rPr>
              <a:t>拟合偏差要求：拟合精度拟合偏差与测试偏差相关性。</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dirty="0" smtClean="0">
                <a:latin typeface="微软雅黑" pitchFamily="34" charset="-122"/>
                <a:ea typeface="微软雅黑" pitchFamily="34" charset="-122"/>
              </a:rPr>
              <a:t>腐蚀过程与等效电路通过结构和阻抗谱一致性检验，</a:t>
            </a:r>
            <a:r>
              <a:rPr lang="zh-CN" altLang="en-US" sz="2000" b="1" dirty="0" smtClean="0">
                <a:solidFill>
                  <a:srgbClr val="FFFF00"/>
                </a:solidFill>
                <a:latin typeface="微软雅黑" pitchFamily="34" charset="-122"/>
                <a:ea typeface="微软雅黑" pitchFamily="34" charset="-122"/>
              </a:rPr>
              <a:t>等效电路确立为腐蚀过程模型。</a:t>
            </a:r>
            <a:endParaRPr lang="en-US" altLang="zh-CN" sz="2000" dirty="0" smtClean="0">
              <a:latin typeface="微软雅黑" pitchFamily="34" charset="-122"/>
              <a:ea typeface="微软雅黑" pitchFamily="34" charset="-122"/>
            </a:endParaRPr>
          </a:p>
          <a:p>
            <a:pPr>
              <a:lnSpc>
                <a:spcPct val="150000"/>
              </a:lnSpc>
            </a:pPr>
            <a:endParaRPr lang="zh-CN" altLang="en-US" sz="2000" dirty="0" smtClean="0">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142875"/>
            <a:ext cx="8058180" cy="428625"/>
          </a:xfrm>
        </p:spPr>
        <p:txBody>
          <a:bodyPr/>
          <a:lstStyle/>
          <a:p>
            <a:pPr algn="l">
              <a:defRPr/>
            </a:pPr>
            <a:r>
              <a:rPr lang="en-US" altLang="zh-CN" sz="2400" b="1" spc="300" dirty="0" smtClean="0">
                <a:solidFill>
                  <a:srgbClr val="FFFF00"/>
                </a:solidFill>
                <a:latin typeface="微软雅黑" pitchFamily="34" charset="-122"/>
                <a:ea typeface="微软雅黑" pitchFamily="34" charset="-122"/>
              </a:rPr>
              <a:t>8. </a:t>
            </a:r>
            <a:r>
              <a:rPr lang="zh-CN" altLang="en-US" sz="2400" b="1" spc="300" dirty="0" smtClean="0">
                <a:solidFill>
                  <a:srgbClr val="FFFF00"/>
                </a:solidFill>
                <a:latin typeface="微软雅黑" pitchFamily="34" charset="-122"/>
                <a:ea typeface="微软雅黑" pitchFamily="34" charset="-122"/>
              </a:rPr>
              <a:t>等效电路模型参数解析</a:t>
            </a:r>
            <a:endParaRPr lang="zh-CN" altLang="en-US" sz="2400" b="1" spc="300" dirty="0" smtClean="0">
              <a:solidFill>
                <a:srgbClr val="FFFF00"/>
              </a:solidFill>
              <a:ea typeface="宋体" pitchFamily="2" charset="-122"/>
            </a:endParaRPr>
          </a:p>
        </p:txBody>
      </p:sp>
      <p:sp>
        <p:nvSpPr>
          <p:cNvPr id="55299" name="内容占位符 2"/>
          <p:cNvSpPr>
            <a:spLocks noGrp="1"/>
          </p:cNvSpPr>
          <p:nvPr>
            <p:ph idx="1"/>
          </p:nvPr>
        </p:nvSpPr>
        <p:spPr>
          <a:xfrm>
            <a:off x="285750" y="714375"/>
            <a:ext cx="8572500" cy="5786438"/>
          </a:xfrm>
        </p:spPr>
        <p:txBody>
          <a:bodyPr/>
          <a:lstStyle/>
          <a:p>
            <a:pPr>
              <a:lnSpc>
                <a:spcPct val="150000"/>
              </a:lnSpc>
              <a:buClr>
                <a:schemeClr val="tx1"/>
              </a:buClr>
            </a:pPr>
            <a:r>
              <a:rPr lang="zh-CN" altLang="en-US" sz="2000" b="1" dirty="0" smtClean="0">
                <a:latin typeface="微软雅黑" pitchFamily="34" charset="-122"/>
                <a:ea typeface="微软雅黑" pitchFamily="34" charset="-122"/>
              </a:rPr>
              <a:t>动力学解析方法</a:t>
            </a:r>
            <a:r>
              <a:rPr lang="zh-CN" altLang="en-US" sz="2000" dirty="0" smtClean="0">
                <a:latin typeface="微软雅黑" pitchFamily="34" charset="-122"/>
                <a:ea typeface="微软雅黑" pitchFamily="34" charset="-122"/>
              </a:rPr>
              <a:t>：适用于简单明确等效电路；</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b="1" dirty="0" smtClean="0">
                <a:latin typeface="微软雅黑" pitchFamily="34" charset="-122"/>
                <a:ea typeface="微软雅黑" pitchFamily="34" charset="-122"/>
              </a:rPr>
              <a:t>全拟合方法</a:t>
            </a:r>
            <a:r>
              <a:rPr lang="zh-CN" altLang="en-US" sz="2000" dirty="0" smtClean="0">
                <a:latin typeface="微软雅黑" pitchFamily="34" charset="-122"/>
                <a:ea typeface="微软雅黑" pitchFamily="34" charset="-122"/>
              </a:rPr>
              <a:t>：适用于阻抗数据完备和质量好，可获得精密准确结果；</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b="1" dirty="0" smtClean="0">
                <a:latin typeface="微软雅黑" pitchFamily="34" charset="-122"/>
                <a:ea typeface="微软雅黑" pitchFamily="34" charset="-122"/>
              </a:rPr>
              <a:t>部分拟合</a:t>
            </a:r>
            <a:r>
              <a:rPr lang="zh-CN" altLang="en-US" sz="2000" dirty="0" smtClean="0">
                <a:latin typeface="微软雅黑" pitchFamily="34" charset="-122"/>
                <a:ea typeface="微软雅黑" pitchFamily="34" charset="-122"/>
              </a:rPr>
              <a:t>：适用于部分数据完备情况；</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b="1" dirty="0" smtClean="0">
                <a:latin typeface="微软雅黑" pitchFamily="34" charset="-122"/>
                <a:ea typeface="微软雅黑" pitchFamily="34" charset="-122"/>
              </a:rPr>
              <a:t>逐项消去拟合</a:t>
            </a:r>
            <a:r>
              <a:rPr lang="zh-CN" altLang="en-US" sz="2000" dirty="0" smtClean="0">
                <a:latin typeface="微软雅黑" pitchFamily="34" charset="-122"/>
                <a:ea typeface="微软雅黑" pitchFamily="34" charset="-122"/>
              </a:rPr>
              <a:t>：高频数据质量好，且更重要；消去偏差会导致失效；</a:t>
            </a:r>
            <a:endParaRPr lang="en-US" altLang="zh-CN" sz="2000" dirty="0" smtClean="0">
              <a:latin typeface="微软雅黑" pitchFamily="34" charset="-122"/>
              <a:ea typeface="微软雅黑" pitchFamily="34" charset="-122"/>
            </a:endParaRPr>
          </a:p>
          <a:p>
            <a:pPr>
              <a:lnSpc>
                <a:spcPct val="150000"/>
              </a:lnSpc>
              <a:buClr>
                <a:schemeClr val="tx1"/>
              </a:buClr>
            </a:pPr>
            <a:r>
              <a:rPr lang="zh-CN" altLang="en-US" sz="2000" b="1" dirty="0" smtClean="0">
                <a:latin typeface="微软雅黑" pitchFamily="34" charset="-122"/>
                <a:ea typeface="微软雅黑" pitchFamily="34" charset="-122"/>
              </a:rPr>
              <a:t>电阻元件解析</a:t>
            </a:r>
            <a:r>
              <a:rPr lang="zh-CN" altLang="en-US" sz="20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接近实轴响应电阻性过程为主；电荷迁移过程为主；</a:t>
            </a:r>
            <a:endParaRPr lang="en-US" altLang="zh-CN" sz="1800" dirty="0" smtClean="0">
              <a:latin typeface="微软雅黑" pitchFamily="34" charset="-122"/>
              <a:ea typeface="微软雅黑" pitchFamily="34" charset="-122"/>
            </a:endParaRPr>
          </a:p>
          <a:p>
            <a:pPr>
              <a:lnSpc>
                <a:spcPct val="150000"/>
              </a:lnSpc>
              <a:buClr>
                <a:schemeClr val="tx1"/>
              </a:buClr>
            </a:pPr>
            <a:r>
              <a:rPr lang="zh-CN" altLang="en-US" sz="2000" b="1" dirty="0" smtClean="0">
                <a:latin typeface="微软雅黑" pitchFamily="34" charset="-122"/>
                <a:ea typeface="微软雅黑" pitchFamily="34" charset="-122"/>
              </a:rPr>
              <a:t>电容元件解析</a:t>
            </a:r>
            <a:r>
              <a:rPr lang="zh-CN" altLang="en-US" sz="20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接近上半虚轴响应电容性为主；钝态响应，完好涂层响应；</a:t>
            </a:r>
            <a:endParaRPr lang="en-US" altLang="zh-CN" sz="1800" dirty="0" smtClean="0">
              <a:latin typeface="微软雅黑" pitchFamily="34" charset="-122"/>
              <a:ea typeface="微软雅黑" pitchFamily="34" charset="-122"/>
            </a:endParaRPr>
          </a:p>
          <a:p>
            <a:pPr>
              <a:lnSpc>
                <a:spcPct val="150000"/>
              </a:lnSpc>
              <a:buClr>
                <a:schemeClr val="tx1"/>
              </a:buClr>
            </a:pPr>
            <a:r>
              <a:rPr lang="zh-CN" altLang="en-US" sz="2000" b="1" dirty="0" smtClean="0">
                <a:latin typeface="微软雅黑" pitchFamily="34" charset="-122"/>
                <a:ea typeface="微软雅黑" pitchFamily="34" charset="-122"/>
              </a:rPr>
              <a:t>弥散系数的意义</a:t>
            </a:r>
            <a:r>
              <a:rPr lang="zh-CN" altLang="en-US" sz="20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电流分布不均匀程度；</a:t>
            </a:r>
            <a:endParaRPr lang="en-US" altLang="zh-CN" sz="1800" dirty="0" smtClean="0">
              <a:latin typeface="微软雅黑" pitchFamily="34" charset="-122"/>
              <a:ea typeface="微软雅黑" pitchFamily="34" charset="-122"/>
            </a:endParaRPr>
          </a:p>
          <a:p>
            <a:pPr>
              <a:lnSpc>
                <a:spcPct val="150000"/>
              </a:lnSpc>
              <a:buClr>
                <a:schemeClr val="tx1"/>
              </a:buClr>
            </a:pPr>
            <a:r>
              <a:rPr lang="en-US" altLang="zh-CN" sz="2000" b="1" dirty="0" smtClean="0">
                <a:latin typeface="微软雅黑" pitchFamily="34" charset="-122"/>
                <a:ea typeface="微软雅黑" pitchFamily="34" charset="-122"/>
              </a:rPr>
              <a:t>CDC</a:t>
            </a:r>
            <a:r>
              <a:rPr lang="zh-CN" altLang="en-US" sz="20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电路描述码；</a:t>
            </a:r>
            <a:endParaRPr lang="en-US" altLang="zh-CN" sz="1800" dirty="0" smtClean="0">
              <a:latin typeface="微软雅黑" pitchFamily="34" charset="-122"/>
              <a:ea typeface="微软雅黑" pitchFamily="34" charset="-122"/>
            </a:endParaRPr>
          </a:p>
          <a:p>
            <a:pPr>
              <a:lnSpc>
                <a:spcPct val="150000"/>
              </a:lnSpc>
              <a:buClr>
                <a:schemeClr val="tx1"/>
              </a:buClr>
            </a:pPr>
            <a:r>
              <a:rPr lang="zh-CN" altLang="en-US" sz="1800" dirty="0" smtClean="0">
                <a:latin typeface="微软雅黑" pitchFamily="34" charset="-122"/>
                <a:ea typeface="微软雅黑" pitchFamily="34" charset="-122"/>
              </a:rPr>
              <a:t>局部过程参数归一化问题：</a:t>
            </a:r>
            <a:endParaRPr lang="en-US" altLang="zh-CN" sz="1800" dirty="0" smtClean="0">
              <a:latin typeface="微软雅黑" pitchFamily="34" charset="-122"/>
              <a:ea typeface="微软雅黑" pitchFamily="34" charset="-122"/>
            </a:endParaRPr>
          </a:p>
          <a:p>
            <a:pPr indent="11113">
              <a:lnSpc>
                <a:spcPct val="150000"/>
              </a:lnSpc>
              <a:buClr>
                <a:schemeClr val="tx1"/>
              </a:buClr>
              <a:buNone/>
            </a:pPr>
            <a:r>
              <a:rPr lang="zh-CN" altLang="en-US" sz="1800" dirty="0" smtClean="0">
                <a:latin typeface="微软雅黑" pitchFamily="34" charset="-122"/>
                <a:ea typeface="微软雅黑" pitchFamily="34" charset="-122"/>
              </a:rPr>
              <a:t>借助于</a:t>
            </a:r>
            <a:r>
              <a:rPr lang="en-US" altLang="zh-CN" sz="1800" dirty="0" smtClean="0">
                <a:latin typeface="微软雅黑" pitchFamily="34" charset="-122"/>
                <a:ea typeface="微软雅黑" pitchFamily="34" charset="-122"/>
              </a:rPr>
              <a:t>Cdl</a:t>
            </a:r>
            <a:r>
              <a:rPr lang="zh-CN" altLang="en-US" sz="1800" dirty="0" smtClean="0">
                <a:latin typeface="微软雅黑" pitchFamily="34" charset="-122"/>
                <a:ea typeface="微软雅黑" pitchFamily="34" charset="-122"/>
              </a:rPr>
              <a:t>计算局部过程的有效面积。</a:t>
            </a:r>
            <a:endParaRPr lang="en-US" altLang="zh-CN" sz="1800" dirty="0" smtClean="0">
              <a:latin typeface="微软雅黑" pitchFamily="34" charset="-122"/>
              <a:ea typeface="微软雅黑" pitchFamily="34" charset="-122"/>
            </a:endParaRPr>
          </a:p>
          <a:p>
            <a:pPr>
              <a:lnSpc>
                <a:spcPct val="150000"/>
              </a:lnSpc>
              <a:buNone/>
            </a:pPr>
            <a:endParaRPr lang="zh-CN" altLang="en-US" sz="2000" dirty="0" smtClean="0">
              <a:latin typeface="微软雅黑" pitchFamily="34" charset="-122"/>
              <a:ea typeface="微软雅黑" pitchFamily="34" charset="-122"/>
            </a:endParaRPr>
          </a:p>
        </p:txBody>
      </p:sp>
      <p:pic>
        <p:nvPicPr>
          <p:cNvPr id="4" name="Picture 6"/>
          <p:cNvPicPr>
            <a:picLocks noChangeAspect="1" noChangeArrowheads="1"/>
          </p:cNvPicPr>
          <p:nvPr/>
        </p:nvPicPr>
        <p:blipFill>
          <a:blip r:embed="rId2" cstate="print"/>
          <a:srcRect t="9678" r="56740" b="3225"/>
          <a:stretch>
            <a:fillRect/>
          </a:stretch>
        </p:blipFill>
        <p:spPr bwMode="auto">
          <a:xfrm>
            <a:off x="5929322" y="4500570"/>
            <a:ext cx="2262184" cy="1357322"/>
          </a:xfrm>
          <a:prstGeom prst="rect">
            <a:avLst/>
          </a:prstGeom>
          <a:noFill/>
          <a:ln w="9525">
            <a:noFill/>
            <a:miter lim="800000"/>
            <a:headEnd/>
            <a:tailEnd/>
          </a:ln>
        </p:spPr>
      </p:pic>
      <p:sp>
        <p:nvSpPr>
          <p:cNvPr id="5" name="灯片编号占位符 4"/>
          <p:cNvSpPr>
            <a:spLocks noGrp="1"/>
          </p:cNvSpPr>
          <p:nvPr>
            <p:ph type="sldNum" sz="quarter" idx="12"/>
          </p:nvPr>
        </p:nvSpPr>
        <p:spPr>
          <a:xfrm>
            <a:off x="8572528" y="6400800"/>
            <a:ext cx="571472" cy="457200"/>
          </a:xfrm>
        </p:spPr>
        <p:txBody>
          <a:bodyPr/>
          <a:lstStyle/>
          <a:p>
            <a:pPr>
              <a:defRPr/>
            </a:pPr>
            <a:fld id="{705EF948-7358-4CA2-B872-583E31FB6E6A}" type="slidenum">
              <a:rPr lang="zh-CN" altLang="en-US" smtClean="0"/>
              <a:pPr>
                <a:defRPr/>
              </a:pPr>
              <a:t>58</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42875"/>
            <a:ext cx="8201056" cy="571500"/>
          </a:xfrm>
        </p:spPr>
        <p:txBody>
          <a:bodyPr/>
          <a:lstStyle/>
          <a:p>
            <a:pPr algn="l">
              <a:defRPr/>
            </a:pPr>
            <a:r>
              <a:rPr lang="en-US" altLang="zh-CN" sz="2400" b="1" spc="300" dirty="0" smtClean="0">
                <a:solidFill>
                  <a:srgbClr val="FFFF00"/>
                </a:solidFill>
                <a:latin typeface="微软雅黑" pitchFamily="34" charset="-122"/>
                <a:ea typeface="微软雅黑" pitchFamily="34" charset="-122"/>
              </a:rPr>
              <a:t>9. </a:t>
            </a:r>
            <a:r>
              <a:rPr lang="zh-CN" altLang="en-US" sz="2400" b="1" spc="300" dirty="0" smtClean="0">
                <a:solidFill>
                  <a:srgbClr val="FFFF00"/>
                </a:solidFill>
                <a:latin typeface="微软雅黑" pitchFamily="34" charset="-122"/>
                <a:ea typeface="微软雅黑" pitchFamily="34" charset="-122"/>
              </a:rPr>
              <a:t>等效电路模型参数合理性检验</a:t>
            </a:r>
            <a:endParaRPr lang="zh-CN" altLang="en-US" sz="2400" b="1" spc="300" dirty="0" smtClean="0">
              <a:solidFill>
                <a:srgbClr val="FFFF00"/>
              </a:solidFill>
              <a:ea typeface="宋体" pitchFamily="2" charset="-122"/>
            </a:endParaRPr>
          </a:p>
        </p:txBody>
      </p:sp>
      <p:sp>
        <p:nvSpPr>
          <p:cNvPr id="64515" name="内容占位符 2"/>
          <p:cNvSpPr>
            <a:spLocks noGrp="1"/>
          </p:cNvSpPr>
          <p:nvPr>
            <p:ph idx="1"/>
          </p:nvPr>
        </p:nvSpPr>
        <p:spPr>
          <a:xfrm>
            <a:off x="142875" y="714375"/>
            <a:ext cx="9001125" cy="5929313"/>
          </a:xfrm>
        </p:spPr>
        <p:txBody>
          <a:bodyPr/>
          <a:lstStyle/>
          <a:p>
            <a:pPr algn="ctr">
              <a:lnSpc>
                <a:spcPct val="150000"/>
              </a:lnSpc>
              <a:buFont typeface="Wingdings" pitchFamily="2" charset="2"/>
              <a:buNone/>
              <a:defRPr/>
            </a:pPr>
            <a:r>
              <a:rPr lang="zh-CN" altLang="en-US" sz="2000" b="1" dirty="0" smtClean="0">
                <a:latin typeface="微软雅黑" pitchFamily="34" charset="-122"/>
                <a:ea typeface="微软雅黑" pitchFamily="34" charset="-122"/>
              </a:rPr>
              <a:t>电极过程参数数值合理性评价</a:t>
            </a:r>
            <a:endParaRPr lang="en-US" altLang="zh-CN" sz="2000" b="1" dirty="0" smtClean="0">
              <a:latin typeface="微软雅黑" pitchFamily="34" charset="-122"/>
              <a:ea typeface="微软雅黑" pitchFamily="34" charset="-122"/>
            </a:endParaRPr>
          </a:p>
          <a:p>
            <a:pPr>
              <a:lnSpc>
                <a:spcPct val="150000"/>
              </a:lnSpc>
              <a:buClr>
                <a:schemeClr val="tx1"/>
              </a:buClr>
              <a:defRPr/>
            </a:pPr>
            <a:r>
              <a:rPr lang="zh-CN" altLang="en-US" sz="2000" b="1" dirty="0" smtClean="0">
                <a:latin typeface="微软雅黑" pitchFamily="34" charset="-122"/>
                <a:ea typeface="微软雅黑" pitchFamily="34" charset="-122"/>
              </a:rPr>
              <a:t>界面电容</a:t>
            </a:r>
            <a:r>
              <a:rPr lang="zh-CN" altLang="en-US" sz="2000" dirty="0" smtClean="0">
                <a:latin typeface="微软雅黑" pitchFamily="34" charset="-122"/>
                <a:ea typeface="微软雅黑" pitchFamily="34" charset="-122"/>
              </a:rPr>
              <a:t>：水溶液中</a:t>
            </a:r>
            <a:r>
              <a:rPr lang="en-US" altLang="zh-CN" sz="2000" dirty="0" smtClean="0">
                <a:latin typeface="微软雅黑" pitchFamily="34" charset="-122"/>
                <a:ea typeface="微软雅黑" pitchFamily="34" charset="-122"/>
              </a:rPr>
              <a:t>C</a:t>
            </a:r>
            <a:r>
              <a:rPr lang="en-US" altLang="zh-CN" sz="2000" baseline="-25000" dirty="0" smtClean="0">
                <a:latin typeface="微软雅黑" pitchFamily="34" charset="-122"/>
                <a:ea typeface="微软雅黑" pitchFamily="34" charset="-122"/>
              </a:rPr>
              <a:t>dl</a:t>
            </a:r>
            <a:r>
              <a:rPr lang="zh-CN" altLang="en-US" sz="2000" dirty="0" smtClean="0">
                <a:latin typeface="微软雅黑" pitchFamily="34" charset="-122"/>
                <a:ea typeface="微软雅黑" pitchFamily="34" charset="-122"/>
              </a:rPr>
              <a:t>值通常</a:t>
            </a:r>
            <a:r>
              <a:rPr lang="en-US" altLang="zh-CN" sz="2000" dirty="0" smtClean="0">
                <a:latin typeface="微软雅黑" pitchFamily="34" charset="-122"/>
                <a:ea typeface="微软雅黑" pitchFamily="34" charset="-122"/>
              </a:rPr>
              <a:t>50~200uF.cm</a:t>
            </a:r>
            <a:r>
              <a:rPr lang="en-US" altLang="zh-CN" sz="2000" baseline="30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等效面积、真实面积、表观面积</a:t>
            </a:r>
            <a:endParaRPr lang="en-US" altLang="zh-CN" sz="1600" dirty="0" smtClean="0">
              <a:latin typeface="微软雅黑" pitchFamily="34" charset="-122"/>
              <a:ea typeface="微软雅黑" pitchFamily="34" charset="-122"/>
            </a:endParaRPr>
          </a:p>
          <a:p>
            <a:pPr>
              <a:lnSpc>
                <a:spcPct val="150000"/>
              </a:lnSpc>
              <a:buClr>
                <a:schemeClr val="tx1"/>
              </a:buClr>
              <a:defRPr/>
            </a:pPr>
            <a:r>
              <a:rPr lang="zh-CN" altLang="en-US" sz="2000" b="1" dirty="0" smtClean="0">
                <a:latin typeface="微软雅黑" pitchFamily="34" charset="-122"/>
                <a:ea typeface="微软雅黑" pitchFamily="34" charset="-122"/>
              </a:rPr>
              <a:t>涂层电容</a:t>
            </a:r>
            <a:r>
              <a:rPr lang="zh-CN" altLang="en-US" sz="2000" dirty="0" smtClean="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C</a:t>
            </a:r>
            <a:r>
              <a:rPr lang="en-US" altLang="zh-CN" sz="2000" baseline="-25000" dirty="0" err="1" smtClean="0">
                <a:latin typeface="微软雅黑" pitchFamily="34" charset="-122"/>
                <a:ea typeface="微软雅黑" pitchFamily="34" charset="-122"/>
              </a:rPr>
              <a:t>coat</a:t>
            </a:r>
            <a:r>
              <a:rPr lang="zh-CN" altLang="en-US" sz="2000" dirty="0" smtClean="0">
                <a:latin typeface="微软雅黑" pitchFamily="34" charset="-122"/>
                <a:ea typeface="微软雅黑" pitchFamily="34" charset="-122"/>
              </a:rPr>
              <a:t>电容值很小；</a:t>
            </a:r>
            <a:endParaRPr lang="en-US" altLang="zh-CN" sz="2000" dirty="0" smtClean="0">
              <a:latin typeface="微软雅黑" pitchFamily="34" charset="-122"/>
              <a:ea typeface="微软雅黑" pitchFamily="34" charset="-122"/>
            </a:endParaRPr>
          </a:p>
          <a:p>
            <a:pPr>
              <a:lnSpc>
                <a:spcPct val="150000"/>
              </a:lnSpc>
              <a:buClr>
                <a:schemeClr val="tx1"/>
              </a:buClr>
              <a:defRPr/>
            </a:pPr>
            <a:r>
              <a:rPr lang="zh-CN" altLang="en-US" sz="2000" b="1" dirty="0" smtClean="0">
                <a:latin typeface="微软雅黑" pitchFamily="34" charset="-122"/>
                <a:ea typeface="微软雅黑" pitchFamily="34" charset="-122"/>
              </a:rPr>
              <a:t>弛豫电容</a:t>
            </a:r>
            <a:r>
              <a:rPr lang="zh-CN" altLang="en-US" sz="2000" dirty="0" smtClean="0">
                <a:latin typeface="微软雅黑" pitchFamily="34" charset="-122"/>
                <a:ea typeface="微软雅黑" pitchFamily="34" charset="-122"/>
              </a:rPr>
              <a:t>：伪电容，数值巨大，并非实体性质，而是过程性质（带电粒子</a:t>
            </a:r>
            <a:endParaRPr lang="en-US" altLang="zh-CN" sz="2000" dirty="0" smtClean="0">
              <a:latin typeface="微软雅黑" pitchFamily="34" charset="-122"/>
              <a:ea typeface="微软雅黑" pitchFamily="34" charset="-122"/>
            </a:endParaRPr>
          </a:p>
          <a:p>
            <a:pPr indent="1271588">
              <a:lnSpc>
                <a:spcPct val="150000"/>
              </a:lnSpc>
              <a:buClr>
                <a:schemeClr val="tx1"/>
              </a:buClr>
              <a:buFont typeface="Wingdings" pitchFamily="2" charset="2"/>
              <a:buNone/>
              <a:defRPr/>
            </a:pPr>
            <a:r>
              <a:rPr lang="zh-CN" altLang="en-US" sz="2000" dirty="0" smtClean="0">
                <a:latin typeface="微软雅黑" pitchFamily="34" charset="-122"/>
                <a:ea typeface="微软雅黑" pitchFamily="34" charset="-122"/>
              </a:rPr>
              <a:t>弛豫，类似慢速充放电过程）；</a:t>
            </a:r>
            <a:endParaRPr lang="en-US" altLang="zh-CN" sz="2000" dirty="0" smtClean="0">
              <a:latin typeface="微软雅黑" pitchFamily="34" charset="-122"/>
              <a:ea typeface="微软雅黑" pitchFamily="34" charset="-122"/>
            </a:endParaRPr>
          </a:p>
          <a:p>
            <a:pPr>
              <a:lnSpc>
                <a:spcPct val="150000"/>
              </a:lnSpc>
              <a:buClr>
                <a:schemeClr val="tx1"/>
              </a:buClr>
              <a:defRPr/>
            </a:pPr>
            <a:r>
              <a:rPr lang="zh-CN" altLang="en-US" sz="2000" b="1" dirty="0" smtClean="0">
                <a:latin typeface="微软雅黑" pitchFamily="34" charset="-122"/>
                <a:ea typeface="微软雅黑" pitchFamily="34" charset="-122"/>
              </a:rPr>
              <a:t>致密膜</a:t>
            </a:r>
            <a:r>
              <a:rPr lang="zh-CN" altLang="en-US" sz="2000" dirty="0" smtClean="0">
                <a:latin typeface="微软雅黑" pitchFamily="34" charset="-122"/>
                <a:ea typeface="微软雅黑" pitchFamily="34" charset="-122"/>
              </a:rPr>
              <a:t>：钝化膜半导体导电性方式；</a:t>
            </a:r>
            <a:endParaRPr lang="en-US" altLang="zh-CN" sz="2000" dirty="0" smtClean="0">
              <a:latin typeface="微软雅黑" pitchFamily="34" charset="-122"/>
              <a:ea typeface="微软雅黑" pitchFamily="34" charset="-122"/>
            </a:endParaRPr>
          </a:p>
          <a:p>
            <a:pPr>
              <a:lnSpc>
                <a:spcPct val="150000"/>
              </a:lnSpc>
              <a:buClr>
                <a:schemeClr val="tx1"/>
              </a:buClr>
              <a:defRPr/>
            </a:pPr>
            <a:r>
              <a:rPr lang="zh-CN" altLang="en-US" sz="2000" b="1" dirty="0" smtClean="0">
                <a:latin typeface="微软雅黑" pitchFamily="34" charset="-122"/>
                <a:ea typeface="微软雅黑" pitchFamily="34" charset="-122"/>
              </a:rPr>
              <a:t>疏松膜</a:t>
            </a:r>
            <a:r>
              <a:rPr lang="zh-CN" altLang="en-US" sz="2000" dirty="0" smtClean="0">
                <a:latin typeface="微软雅黑" pitchFamily="34" charset="-122"/>
                <a:ea typeface="微软雅黑" pitchFamily="34" charset="-122"/>
              </a:rPr>
              <a:t>：液膜导电方式；腐蚀产物膜；</a:t>
            </a:r>
            <a:endParaRPr lang="en-US" altLang="zh-CN" sz="2000" dirty="0" smtClean="0">
              <a:latin typeface="微软雅黑" pitchFamily="34" charset="-122"/>
              <a:ea typeface="微软雅黑" pitchFamily="34" charset="-122"/>
            </a:endParaRPr>
          </a:p>
          <a:p>
            <a:pPr>
              <a:lnSpc>
                <a:spcPct val="150000"/>
              </a:lnSpc>
              <a:buClr>
                <a:schemeClr val="tx1"/>
              </a:buClr>
              <a:defRPr/>
            </a:pPr>
            <a:r>
              <a:rPr lang="zh-CN" altLang="en-US" sz="2000" b="1" dirty="0" smtClean="0">
                <a:latin typeface="微软雅黑" pitchFamily="34" charset="-122"/>
                <a:ea typeface="微软雅黑" pitchFamily="34" charset="-122"/>
              </a:rPr>
              <a:t>水性膜</a:t>
            </a:r>
            <a:r>
              <a:rPr lang="zh-CN" altLang="en-US" sz="2000" dirty="0" smtClean="0">
                <a:latin typeface="微软雅黑" pitchFamily="34" charset="-122"/>
                <a:ea typeface="微软雅黑" pitchFamily="34" charset="-122"/>
              </a:rPr>
              <a:t>：微生物膜；导电性质差异；</a:t>
            </a:r>
            <a:endParaRPr lang="en-US" altLang="zh-CN" sz="2000" dirty="0" smtClean="0">
              <a:latin typeface="微软雅黑" pitchFamily="34" charset="-122"/>
              <a:ea typeface="微软雅黑" pitchFamily="34" charset="-122"/>
            </a:endParaRPr>
          </a:p>
          <a:p>
            <a:pPr>
              <a:lnSpc>
                <a:spcPct val="150000"/>
              </a:lnSpc>
              <a:buClr>
                <a:schemeClr val="tx1"/>
              </a:buClr>
              <a:defRPr/>
            </a:pPr>
            <a:r>
              <a:rPr lang="zh-CN" altLang="en-US" sz="2000" b="1" dirty="0" smtClean="0">
                <a:latin typeface="微软雅黑" pitchFamily="34" charset="-122"/>
                <a:ea typeface="微软雅黑" pitchFamily="34" charset="-122"/>
              </a:rPr>
              <a:t>半透膜</a:t>
            </a:r>
            <a:r>
              <a:rPr lang="zh-CN" altLang="en-US" sz="2000" dirty="0" smtClean="0">
                <a:latin typeface="微软雅黑" pitchFamily="34" charset="-122"/>
                <a:ea typeface="微软雅黑" pitchFamily="34" charset="-122"/>
              </a:rPr>
              <a:t>：单向组分迁移；</a:t>
            </a:r>
            <a:endParaRPr lang="en-US" altLang="zh-CN" sz="2000" dirty="0" smtClean="0">
              <a:latin typeface="微软雅黑" pitchFamily="34" charset="-122"/>
              <a:ea typeface="微软雅黑" pitchFamily="34" charset="-122"/>
            </a:endParaRPr>
          </a:p>
          <a:p>
            <a:pPr>
              <a:lnSpc>
                <a:spcPct val="150000"/>
              </a:lnSpc>
              <a:buClr>
                <a:schemeClr val="tx1"/>
              </a:buClr>
              <a:defRPr/>
            </a:pPr>
            <a:r>
              <a:rPr lang="en-US" altLang="zh-CN" sz="2000" b="1" dirty="0" err="1" smtClean="0">
                <a:latin typeface="微软雅黑" pitchFamily="34" charset="-122"/>
                <a:ea typeface="微软雅黑" pitchFamily="34" charset="-122"/>
              </a:rPr>
              <a:t>Tafel</a:t>
            </a:r>
            <a:r>
              <a:rPr lang="zh-CN" altLang="en-US" sz="2000" b="1" dirty="0" smtClean="0">
                <a:latin typeface="微软雅黑" pitchFamily="34" charset="-122"/>
                <a:ea typeface="微软雅黑" pitchFamily="34" charset="-122"/>
              </a:rPr>
              <a:t>斜率</a:t>
            </a:r>
            <a:r>
              <a:rPr lang="zh-CN" altLang="en-US" sz="2000" dirty="0" smtClean="0">
                <a:latin typeface="微软雅黑" pitchFamily="34" charset="-122"/>
                <a:ea typeface="微软雅黑" pitchFamily="34" charset="-122"/>
              </a:rPr>
              <a:t>：合理范围</a:t>
            </a:r>
            <a:r>
              <a:rPr lang="en-US" altLang="zh-CN" sz="2000" dirty="0" smtClean="0">
                <a:latin typeface="微软雅黑" pitchFamily="34" charset="-122"/>
                <a:ea typeface="微软雅黑" pitchFamily="34" charset="-122"/>
              </a:rPr>
              <a:t>30~160mV/</a:t>
            </a:r>
            <a:r>
              <a:rPr lang="en-US" altLang="zh-CN" sz="2000" dirty="0" err="1" smtClean="0">
                <a:latin typeface="微软雅黑" pitchFamily="34" charset="-122"/>
                <a:ea typeface="微软雅黑" pitchFamily="34" charset="-122"/>
              </a:rPr>
              <a:t>dec</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buClr>
                <a:schemeClr val="tx1"/>
              </a:buClr>
              <a:defRPr/>
            </a:pPr>
            <a:r>
              <a:rPr lang="zh-CN" altLang="en-US" sz="2000" b="1" dirty="0" smtClean="0">
                <a:latin typeface="微软雅黑" pitchFamily="34" charset="-122"/>
                <a:ea typeface="微软雅黑" pitchFamily="34" charset="-122"/>
              </a:rPr>
              <a:t>扩散速度</a:t>
            </a:r>
            <a:r>
              <a:rPr lang="zh-CN" altLang="en-US" sz="2000" dirty="0" smtClean="0">
                <a:latin typeface="微软雅黑" pitchFamily="34" charset="-122"/>
                <a:ea typeface="微软雅黑" pitchFamily="34" charset="-122"/>
              </a:rPr>
              <a:t>：取决于水合离子体积和介质性质；</a:t>
            </a:r>
            <a:r>
              <a:rPr lang="en-US" altLang="zh-CN" sz="2000" dirty="0" smtClean="0">
                <a:latin typeface="微软雅黑" pitchFamily="34" charset="-122"/>
                <a:ea typeface="微软雅黑" pitchFamily="34" charset="-122"/>
              </a:rPr>
              <a:t>H</a:t>
            </a:r>
            <a:r>
              <a:rPr lang="en-US" altLang="zh-CN" sz="2000" baseline="30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最快；</a:t>
            </a:r>
            <a:endParaRPr lang="en-US" altLang="zh-CN" sz="2000" dirty="0" smtClean="0">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8715404" y="6400800"/>
            <a:ext cx="428596" cy="457200"/>
          </a:xfrm>
        </p:spPr>
        <p:txBody>
          <a:bodyPr/>
          <a:lstStyle/>
          <a:p>
            <a:pPr>
              <a:defRPr/>
            </a:pPr>
            <a:fld id="{705EF948-7358-4CA2-B872-583E31FB6E6A}" type="slidenum">
              <a:rPr lang="zh-CN" altLang="en-US" smtClean="0"/>
              <a:pPr>
                <a:defRPr/>
              </a:pPr>
              <a:t>59</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714356"/>
            <a:ext cx="9001156" cy="5929354"/>
          </a:xfrm>
        </p:spPr>
        <p:txBody>
          <a:bodyPr/>
          <a:lstStyle/>
          <a:p>
            <a:pPr marL="514350" indent="-514350">
              <a:lnSpc>
                <a:spcPct val="150000"/>
              </a:lnSpc>
              <a:buNone/>
            </a:pPr>
            <a:r>
              <a:rPr lang="en-US" altLang="zh-CN" sz="1600" b="1" dirty="0" smtClean="0">
                <a:latin typeface="微软雅黑" pitchFamily="34" charset="-122"/>
                <a:ea typeface="微软雅黑" pitchFamily="34" charset="-122"/>
              </a:rPr>
              <a:t>1. </a:t>
            </a:r>
            <a:r>
              <a:rPr lang="zh-CN" altLang="en-US" sz="1600" b="1" dirty="0" smtClean="0">
                <a:latin typeface="微软雅黑" pitchFamily="34" charset="-122"/>
                <a:ea typeface="微软雅黑" pitchFamily="34" charset="-122"/>
              </a:rPr>
              <a:t>电阻：</a:t>
            </a:r>
            <a:r>
              <a:rPr lang="en-US" altLang="zh-CN" sz="1600" b="1" dirty="0" smtClean="0">
                <a:latin typeface="微软雅黑" pitchFamily="34" charset="-122"/>
                <a:ea typeface="微软雅黑" pitchFamily="34" charset="-122"/>
              </a:rPr>
              <a:t>R=E/I</a:t>
            </a:r>
            <a:r>
              <a:rPr lang="zh-CN" altLang="en-US" sz="1600" b="1" dirty="0" smtClean="0">
                <a:latin typeface="微软雅黑" pitchFamily="34" charset="-122"/>
                <a:ea typeface="微软雅黑" pitchFamily="34" charset="-122"/>
              </a:rPr>
              <a:t>，电荷流动阻力，热效应耗能，位于实轴上，交流电无相移；</a:t>
            </a:r>
            <a:endParaRPr lang="en-US" altLang="zh-CN" sz="1600" b="1" dirty="0" smtClean="0">
              <a:latin typeface="微软雅黑" pitchFamily="34" charset="-122"/>
              <a:ea typeface="微软雅黑" pitchFamily="34" charset="-122"/>
            </a:endParaRPr>
          </a:p>
          <a:p>
            <a:pPr marL="630238">
              <a:lnSpc>
                <a:spcPct val="150000"/>
              </a:lnSpc>
              <a:buNone/>
            </a:pPr>
            <a:r>
              <a:rPr lang="zh-CN" altLang="en-US" sz="1600" b="1" dirty="0" smtClean="0">
                <a:solidFill>
                  <a:srgbClr val="FFFF00"/>
                </a:solidFill>
                <a:latin typeface="微软雅黑" pitchFamily="34" charset="-122"/>
                <a:ea typeface="微软雅黑" pitchFamily="34" charset="-122"/>
              </a:rPr>
              <a:t>溶液电阻</a:t>
            </a:r>
            <a:r>
              <a:rPr lang="en-US" altLang="zh-CN" sz="1600" b="1" dirty="0" err="1" smtClean="0">
                <a:solidFill>
                  <a:srgbClr val="FFFF00"/>
                </a:solidFill>
                <a:latin typeface="微软雅黑" pitchFamily="34" charset="-122"/>
                <a:ea typeface="微软雅黑" pitchFamily="34" charset="-122"/>
              </a:rPr>
              <a:t>R</a:t>
            </a:r>
            <a:r>
              <a:rPr lang="en-US" altLang="zh-CN" sz="1600" baseline="-25000" dirty="0" err="1" smtClean="0">
                <a:solidFill>
                  <a:srgbClr val="FFFF00"/>
                </a:solidFill>
                <a:latin typeface="微软雅黑" pitchFamily="34" charset="-122"/>
                <a:ea typeface="微软雅黑" pitchFamily="34" charset="-122"/>
              </a:rPr>
              <a:t>sol</a:t>
            </a:r>
            <a:r>
              <a:rPr lang="zh-CN" altLang="en-US" sz="1600" dirty="0" smtClean="0">
                <a:latin typeface="微软雅黑" pitchFamily="34" charset="-122"/>
                <a:ea typeface="微软雅黑" pitchFamily="34" charset="-122"/>
              </a:rPr>
              <a:t>：离子电阻，与溶液电解质浓度有关、离子淌度和电位有关。</a:t>
            </a:r>
            <a:endParaRPr lang="en-US" altLang="zh-CN" sz="1600" dirty="0" smtClean="0">
              <a:latin typeface="微软雅黑" pitchFamily="34" charset="-122"/>
              <a:ea typeface="微软雅黑" pitchFamily="34" charset="-122"/>
            </a:endParaRPr>
          </a:p>
          <a:p>
            <a:pPr marL="630238">
              <a:lnSpc>
                <a:spcPct val="150000"/>
              </a:lnSpc>
              <a:buNone/>
            </a:pPr>
            <a:r>
              <a:rPr lang="zh-CN" altLang="en-US" sz="1600" b="1" dirty="0" smtClean="0">
                <a:solidFill>
                  <a:srgbClr val="FFFF00"/>
                </a:solidFill>
                <a:latin typeface="微软雅黑" pitchFamily="34" charset="-122"/>
                <a:ea typeface="微软雅黑" pitchFamily="34" charset="-122"/>
              </a:rPr>
              <a:t>电荷迁移电阻</a:t>
            </a:r>
            <a:r>
              <a:rPr lang="en-US" altLang="zh-CN" sz="1600" b="1" dirty="0" smtClean="0">
                <a:solidFill>
                  <a:srgbClr val="FFFF00"/>
                </a:solidFill>
                <a:latin typeface="微软雅黑" pitchFamily="34" charset="-122"/>
                <a:ea typeface="微软雅黑" pitchFamily="34" charset="-122"/>
              </a:rPr>
              <a:t>R</a:t>
            </a:r>
            <a:r>
              <a:rPr lang="en-US" altLang="zh-CN" sz="1600" baseline="-25000" dirty="0" smtClean="0">
                <a:solidFill>
                  <a:srgbClr val="FFFF00"/>
                </a:solidFill>
                <a:latin typeface="微软雅黑" pitchFamily="34" charset="-122"/>
                <a:ea typeface="微软雅黑" pitchFamily="34" charset="-122"/>
              </a:rPr>
              <a:t>ct</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985838">
              <a:lnSpc>
                <a:spcPct val="150000"/>
              </a:lnSpc>
              <a:buClr>
                <a:srgbClr val="FFFF00"/>
              </a:buClr>
              <a:buFont typeface="Wingdings" pitchFamily="2" charset="2"/>
              <a:buChar char="Ø"/>
            </a:pPr>
            <a:r>
              <a:rPr lang="zh-CN" altLang="en-US" sz="1600" dirty="0" smtClean="0">
                <a:latin typeface="微软雅黑" pitchFamily="34" charset="-122"/>
                <a:ea typeface="微软雅黑" pitchFamily="34" charset="-122"/>
              </a:rPr>
              <a:t>单电极反应的电荷迁移阻力，伴随氧化</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还原过程释放</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接收电子改变电流方式；直接与金属</a:t>
            </a:r>
            <a:r>
              <a:rPr lang="zh-CN" altLang="en-US" sz="1600" b="1" dirty="0" smtClean="0">
                <a:latin typeface="微软雅黑" pitchFamily="34" charset="-122"/>
                <a:ea typeface="微软雅黑" pitchFamily="34" charset="-122"/>
              </a:rPr>
              <a:t>连接</a:t>
            </a:r>
            <a:r>
              <a:rPr lang="zh-CN" altLang="en-US" sz="1600" dirty="0" smtClean="0">
                <a:latin typeface="微软雅黑" pitchFamily="34" charset="-122"/>
                <a:ea typeface="微软雅黑" pitchFamily="34" charset="-122"/>
              </a:rPr>
              <a:t>；与</a:t>
            </a:r>
            <a:r>
              <a:rPr lang="en-US" altLang="zh-CN" sz="1600" b="1" dirty="0" smtClean="0">
                <a:latin typeface="微软雅黑" pitchFamily="34" charset="-122"/>
                <a:ea typeface="微软雅黑" pitchFamily="34" charset="-122"/>
              </a:rPr>
              <a:t>Cdl</a:t>
            </a:r>
            <a:r>
              <a:rPr lang="zh-CN" altLang="en-US" sz="1600" b="1" dirty="0" smtClean="0">
                <a:latin typeface="微软雅黑" pitchFamily="34" charset="-122"/>
                <a:ea typeface="微软雅黑" pitchFamily="34" charset="-122"/>
              </a:rPr>
              <a:t>并联</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985838">
              <a:lnSpc>
                <a:spcPct val="150000"/>
              </a:lnSpc>
              <a:buClr>
                <a:srgbClr val="FFFF00"/>
              </a:buClr>
              <a:buFont typeface="Wingdings" pitchFamily="2" charset="2"/>
              <a:buChar char="Ø"/>
            </a:pPr>
            <a:r>
              <a:rPr lang="zh-CN" altLang="en-US" sz="1600" dirty="0" smtClean="0">
                <a:latin typeface="微软雅黑" pitchFamily="34" charset="-122"/>
                <a:ea typeface="微软雅黑" pitchFamily="34" charset="-122"/>
              </a:rPr>
              <a:t>电位函数 </a:t>
            </a:r>
            <a:r>
              <a:rPr lang="en-US" altLang="zh-CN" sz="1600" dirty="0" smtClean="0">
                <a:latin typeface="微软雅黑" pitchFamily="34" charset="-122"/>
                <a:ea typeface="微软雅黑" pitchFamily="34" charset="-122"/>
              </a:rPr>
              <a:t>R</a:t>
            </a:r>
            <a:r>
              <a:rPr lang="en-US" altLang="zh-CN" sz="1600" baseline="-25000" dirty="0" smtClean="0">
                <a:latin typeface="微软雅黑" pitchFamily="34" charset="-122"/>
                <a:ea typeface="微软雅黑" pitchFamily="34" charset="-122"/>
              </a:rPr>
              <a:t>ct</a:t>
            </a:r>
            <a:r>
              <a:rPr lang="en-US" altLang="zh-CN"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sym typeface="Symbol"/>
              </a:rPr>
              <a:t></a:t>
            </a:r>
            <a:r>
              <a:rPr lang="en-US" altLang="zh-CN" sz="1600" dirty="0" smtClean="0">
                <a:latin typeface="微软雅黑" pitchFamily="34" charset="-122"/>
                <a:ea typeface="微软雅黑" pitchFamily="34" charset="-122"/>
              </a:rPr>
              <a:t>E/</a:t>
            </a:r>
            <a:r>
              <a:rPr lang="en-US" altLang="zh-CN" sz="1600" dirty="0" smtClean="0">
                <a:latin typeface="微软雅黑" pitchFamily="34" charset="-122"/>
                <a:ea typeface="微软雅黑" pitchFamily="34" charset="-122"/>
                <a:sym typeface="Symbol"/>
              </a:rPr>
              <a:t></a:t>
            </a:r>
            <a:r>
              <a:rPr lang="en-US" altLang="zh-CN" sz="1600" dirty="0" err="1" smtClean="0">
                <a:latin typeface="微软雅黑" pitchFamily="34" charset="-122"/>
                <a:ea typeface="微软雅黑" pitchFamily="34" charset="-122"/>
              </a:rPr>
              <a:t>i</a:t>
            </a:r>
            <a:r>
              <a:rPr lang="en-US" altLang="zh-CN" sz="1600" dirty="0" smtClean="0">
                <a:latin typeface="微软雅黑" pitchFamily="34" charset="-122"/>
                <a:ea typeface="微软雅黑" pitchFamily="34" charset="-122"/>
              </a:rPr>
              <a:t>)</a:t>
            </a:r>
            <a:r>
              <a:rPr lang="en-US" altLang="zh-CN" sz="1600" baseline="-25000" dirty="0" smtClean="0">
                <a:latin typeface="微软雅黑" pitchFamily="34" charset="-122"/>
                <a:ea typeface="微软雅黑" pitchFamily="34" charset="-122"/>
              </a:rPr>
              <a:t>E</a:t>
            </a:r>
            <a:r>
              <a:rPr lang="en-US" altLang="zh-CN" sz="1600" dirty="0" smtClean="0">
                <a:latin typeface="微软雅黑" pitchFamily="34" charset="-122"/>
                <a:ea typeface="微软雅黑" pitchFamily="34" charset="-122"/>
              </a:rPr>
              <a:t>;</a:t>
            </a:r>
          </a:p>
          <a:p>
            <a:pPr marL="985838">
              <a:lnSpc>
                <a:spcPct val="150000"/>
              </a:lnSpc>
              <a:buClr>
                <a:srgbClr val="FFFF00"/>
              </a:buClr>
              <a:buFont typeface="Wingdings" pitchFamily="2" charset="2"/>
              <a:buChar char="Ø"/>
            </a:pPr>
            <a:r>
              <a:rPr lang="en-US" altLang="zh-CN" sz="1600" dirty="0" err="1" smtClean="0">
                <a:latin typeface="微软雅黑" pitchFamily="34" charset="-122"/>
                <a:ea typeface="微软雅黑" pitchFamily="34" charset="-122"/>
              </a:rPr>
              <a:t>E</a:t>
            </a:r>
            <a:r>
              <a:rPr lang="en-US" altLang="zh-CN" sz="1600" baseline="-25000" dirty="0" err="1" smtClean="0">
                <a:latin typeface="微软雅黑" pitchFamily="34" charset="-122"/>
                <a:ea typeface="微软雅黑" pitchFamily="34" charset="-122"/>
              </a:rPr>
              <a:t>corr</a:t>
            </a:r>
            <a:r>
              <a:rPr lang="zh-CN" altLang="en-US" sz="1600" dirty="0" smtClean="0">
                <a:latin typeface="微软雅黑" pitchFamily="34" charset="-122"/>
                <a:ea typeface="微软雅黑" pitchFamily="34" charset="-122"/>
              </a:rPr>
              <a:t>存在多个电荷迁移电阻</a:t>
            </a:r>
            <a:r>
              <a:rPr lang="en-US" altLang="zh-CN" sz="1600" dirty="0" err="1" smtClean="0">
                <a:latin typeface="微软雅黑" pitchFamily="34" charset="-122"/>
                <a:ea typeface="微软雅黑" pitchFamily="34" charset="-122"/>
              </a:rPr>
              <a:t>R</a:t>
            </a:r>
            <a:r>
              <a:rPr lang="en-US" altLang="zh-CN" sz="1600" baseline="-25000" dirty="0" err="1" smtClean="0">
                <a:latin typeface="微软雅黑" pitchFamily="34" charset="-122"/>
                <a:ea typeface="微软雅黑" pitchFamily="34" charset="-122"/>
              </a:rPr>
              <a:t>ct</a:t>
            </a:r>
            <a:r>
              <a:rPr lang="zh-CN" altLang="en-US" sz="1600" dirty="0" smtClean="0">
                <a:latin typeface="微软雅黑" pitchFamily="34" charset="-122"/>
                <a:ea typeface="微软雅黑" pitchFamily="34" charset="-122"/>
              </a:rPr>
              <a:t>，与单电极过程有关；不能直接计算</a:t>
            </a:r>
            <a:r>
              <a:rPr lang="en-US" altLang="zh-CN" sz="1600" dirty="0" smtClean="0">
                <a:latin typeface="微软雅黑" pitchFamily="34" charset="-122"/>
                <a:ea typeface="微软雅黑" pitchFamily="34" charset="-122"/>
              </a:rPr>
              <a:t>i</a:t>
            </a:r>
            <a:r>
              <a:rPr lang="en-US" altLang="zh-CN" sz="1600" baseline="-25000" dirty="0" smtClean="0">
                <a:latin typeface="微软雅黑" pitchFamily="34" charset="-122"/>
                <a:ea typeface="微软雅黑" pitchFamily="34" charset="-122"/>
              </a:rPr>
              <a:t>corr</a:t>
            </a:r>
            <a:r>
              <a:rPr lang="en-US" altLang="zh-CN" sz="1600" dirty="0" smtClean="0">
                <a:latin typeface="微软雅黑" pitchFamily="34" charset="-122"/>
                <a:ea typeface="微软雅黑" pitchFamily="34" charset="-122"/>
              </a:rPr>
              <a:t>;</a:t>
            </a:r>
          </a:p>
          <a:p>
            <a:pPr marL="630238">
              <a:lnSpc>
                <a:spcPct val="150000"/>
              </a:lnSpc>
              <a:buNone/>
            </a:pPr>
            <a:r>
              <a:rPr lang="zh-CN" altLang="en-US" sz="1600" b="1" dirty="0" smtClean="0">
                <a:solidFill>
                  <a:srgbClr val="FFFF00"/>
                </a:solidFill>
                <a:latin typeface="微软雅黑" pitchFamily="34" charset="-122"/>
                <a:ea typeface="微软雅黑" pitchFamily="34" charset="-122"/>
              </a:rPr>
              <a:t>极化电阻</a:t>
            </a:r>
            <a:r>
              <a:rPr lang="en-US" altLang="zh-CN" sz="1600" b="1" dirty="0" smtClean="0">
                <a:solidFill>
                  <a:srgbClr val="FFFF00"/>
                </a:solidFill>
                <a:latin typeface="微软雅黑" pitchFamily="34" charset="-122"/>
                <a:ea typeface="微软雅黑" pitchFamily="34" charset="-122"/>
              </a:rPr>
              <a:t>R</a:t>
            </a:r>
            <a:r>
              <a:rPr lang="en-US" altLang="zh-CN" sz="1600" baseline="-25000" dirty="0" smtClean="0">
                <a:latin typeface="微软雅黑" pitchFamily="34" charset="-122"/>
                <a:ea typeface="微软雅黑" pitchFamily="34" charset="-122"/>
              </a:rPr>
              <a:t>p</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R</a:t>
            </a:r>
            <a:r>
              <a:rPr lang="en-US" altLang="zh-CN" sz="1600" baseline="-25000" dirty="0" smtClean="0">
                <a:latin typeface="微软雅黑" pitchFamily="34" charset="-122"/>
                <a:ea typeface="微软雅黑" pitchFamily="34" charset="-122"/>
              </a:rPr>
              <a:t>p</a:t>
            </a:r>
            <a:r>
              <a:rPr lang="en-US" altLang="zh-CN" sz="1600" dirty="0" smtClean="0">
                <a:latin typeface="微软雅黑" pitchFamily="34" charset="-122"/>
                <a:ea typeface="微软雅黑" pitchFamily="34" charset="-122"/>
              </a:rPr>
              <a:t>=B/ i</a:t>
            </a:r>
            <a:r>
              <a:rPr lang="en-US" altLang="zh-CN" sz="1600" baseline="-25000" dirty="0" smtClean="0">
                <a:latin typeface="微软雅黑" pitchFamily="34" charset="-122"/>
                <a:ea typeface="微软雅黑" pitchFamily="34" charset="-122"/>
              </a:rPr>
              <a:t>corr</a:t>
            </a:r>
            <a:r>
              <a:rPr lang="en-US" altLang="zh-CN" sz="1600" dirty="0" smtClean="0">
                <a:latin typeface="微软雅黑" pitchFamily="34" charset="-122"/>
                <a:ea typeface="微软雅黑" pitchFamily="34" charset="-122"/>
              </a:rPr>
              <a:t>——Stern-Gary</a:t>
            </a:r>
            <a:r>
              <a:rPr lang="zh-CN" altLang="en-US" sz="1600" dirty="0" smtClean="0">
                <a:latin typeface="微软雅黑" pitchFamily="34" charset="-122"/>
                <a:ea typeface="微软雅黑" pitchFamily="34" charset="-122"/>
              </a:rPr>
              <a:t>定律，适用于</a:t>
            </a:r>
            <a:r>
              <a:rPr lang="en-US" altLang="zh-CN" sz="1600" b="1" dirty="0" err="1" smtClean="0">
                <a:latin typeface="微软雅黑" pitchFamily="34" charset="-122"/>
                <a:ea typeface="微软雅黑" pitchFamily="34" charset="-122"/>
              </a:rPr>
              <a:t>Tafel</a:t>
            </a:r>
            <a:r>
              <a:rPr lang="zh-CN" altLang="en-US" sz="1600" b="1" dirty="0" smtClean="0">
                <a:latin typeface="微软雅黑" pitchFamily="34" charset="-122"/>
                <a:ea typeface="微软雅黑" pitchFamily="34" charset="-122"/>
              </a:rPr>
              <a:t>过程，</a:t>
            </a:r>
            <a:r>
              <a:rPr lang="zh-CN" altLang="en-US" sz="1600" dirty="0" smtClean="0">
                <a:latin typeface="微软雅黑" pitchFamily="34" charset="-122"/>
                <a:ea typeface="微软雅黑" pitchFamily="34" charset="-122"/>
              </a:rPr>
              <a:t>可计算</a:t>
            </a:r>
            <a:r>
              <a:rPr lang="en-US" altLang="zh-CN" sz="1600" dirty="0" smtClean="0">
                <a:latin typeface="微软雅黑" pitchFamily="34" charset="-122"/>
                <a:ea typeface="微软雅黑" pitchFamily="34" charset="-122"/>
              </a:rPr>
              <a:t>i</a:t>
            </a:r>
            <a:r>
              <a:rPr lang="en-US" altLang="zh-CN" sz="1600" baseline="-25000" dirty="0" smtClean="0">
                <a:latin typeface="微软雅黑" pitchFamily="34" charset="-122"/>
                <a:ea typeface="微软雅黑" pitchFamily="34" charset="-122"/>
              </a:rPr>
              <a:t>corr</a:t>
            </a:r>
            <a:r>
              <a:rPr lang="zh-CN" altLang="en-US" sz="1600" dirty="0" smtClean="0">
                <a:latin typeface="微软雅黑" pitchFamily="34" charset="-122"/>
                <a:ea typeface="微软雅黑" pitchFamily="34" charset="-122"/>
              </a:rPr>
              <a:t>；腐蚀电位下阴极过程和阳极过程耦合电阻；只能在腐蚀电位区测定；</a:t>
            </a:r>
            <a:endParaRPr lang="en-US" altLang="zh-CN" sz="1600" dirty="0" smtClean="0">
              <a:latin typeface="微软雅黑" pitchFamily="34" charset="-122"/>
              <a:ea typeface="微软雅黑" pitchFamily="34" charset="-122"/>
            </a:endParaRPr>
          </a:p>
          <a:p>
            <a:pPr marL="630238">
              <a:lnSpc>
                <a:spcPct val="150000"/>
              </a:lnSpc>
              <a:buNone/>
            </a:pPr>
            <a:r>
              <a:rPr lang="zh-CN" altLang="en-US" sz="1600" b="1" dirty="0" smtClean="0">
                <a:solidFill>
                  <a:srgbClr val="FFFF00"/>
                </a:solidFill>
                <a:latin typeface="微软雅黑" pitchFamily="34" charset="-122"/>
                <a:ea typeface="微软雅黑" pitchFamily="34" charset="-122"/>
              </a:rPr>
              <a:t>涂层电阻</a:t>
            </a:r>
            <a:r>
              <a:rPr lang="en-US" altLang="zh-CN" sz="1600" b="1" dirty="0" err="1" smtClean="0">
                <a:solidFill>
                  <a:srgbClr val="FFFF00"/>
                </a:solidFill>
                <a:latin typeface="微软雅黑" pitchFamily="34" charset="-122"/>
                <a:ea typeface="微软雅黑" pitchFamily="34" charset="-122"/>
              </a:rPr>
              <a:t>R</a:t>
            </a:r>
            <a:r>
              <a:rPr lang="en-US" altLang="zh-CN" sz="1600" b="1" baseline="-25000" dirty="0" err="1" smtClean="0">
                <a:solidFill>
                  <a:srgbClr val="FFFF00"/>
                </a:solidFill>
                <a:latin typeface="微软雅黑" pitchFamily="34" charset="-122"/>
                <a:ea typeface="微软雅黑" pitchFamily="34" charset="-122"/>
              </a:rPr>
              <a:t>c</a:t>
            </a:r>
            <a:r>
              <a:rPr lang="zh-CN" altLang="en-US" sz="1600" dirty="0" smtClean="0">
                <a:latin typeface="微软雅黑" pitchFamily="34" charset="-122"/>
                <a:ea typeface="微软雅黑" pitchFamily="34" charset="-122"/>
              </a:rPr>
              <a:t>：涂层本身导电属性之一；有机涂层材料电阻</a:t>
            </a:r>
            <a:r>
              <a:rPr lang="en-US" altLang="zh-CN" sz="1600" dirty="0" err="1" smtClean="0">
                <a:latin typeface="微软雅黑" pitchFamily="34" charset="-122"/>
                <a:ea typeface="微软雅黑" pitchFamily="34" charset="-122"/>
              </a:rPr>
              <a:t>R</a:t>
            </a:r>
            <a:r>
              <a:rPr lang="en-US" altLang="zh-CN" sz="1600" baseline="-25000" dirty="0" err="1" smtClean="0">
                <a:latin typeface="微软雅黑" pitchFamily="34" charset="-122"/>
                <a:ea typeface="微软雅黑" pitchFamily="34" charset="-122"/>
              </a:rPr>
              <a:t>c</a:t>
            </a:r>
            <a:r>
              <a:rPr lang="zh-CN" altLang="en-US" sz="1600" dirty="0" smtClean="0">
                <a:latin typeface="微软雅黑" pitchFamily="34" charset="-122"/>
                <a:ea typeface="微软雅黑" pitchFamily="34" charset="-122"/>
              </a:rPr>
              <a:t>极大；多孔涂层体系导电通道</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涂层本身电阻</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孔隙溶液电阻并联；直接连接金属；</a:t>
            </a:r>
            <a:endParaRPr lang="en-US" altLang="zh-CN" sz="1600" dirty="0" smtClean="0">
              <a:latin typeface="微软雅黑" pitchFamily="34" charset="-122"/>
              <a:ea typeface="微软雅黑" pitchFamily="34" charset="-122"/>
            </a:endParaRPr>
          </a:p>
          <a:p>
            <a:pPr marL="630238">
              <a:lnSpc>
                <a:spcPct val="150000"/>
              </a:lnSpc>
              <a:buNone/>
            </a:pPr>
            <a:r>
              <a:rPr lang="zh-CN" altLang="en-US" sz="1600" b="1" dirty="0" smtClean="0">
                <a:solidFill>
                  <a:srgbClr val="FFFF00"/>
                </a:solidFill>
                <a:latin typeface="微软雅黑" pitchFamily="34" charset="-122"/>
                <a:ea typeface="微软雅黑" pitchFamily="34" charset="-122"/>
              </a:rPr>
              <a:t>膜电阻</a:t>
            </a:r>
            <a:r>
              <a:rPr lang="en-US" altLang="zh-CN" sz="1600" b="1" dirty="0" smtClean="0">
                <a:solidFill>
                  <a:srgbClr val="FFFF00"/>
                </a:solidFill>
                <a:latin typeface="微软雅黑" pitchFamily="34" charset="-122"/>
                <a:ea typeface="微软雅黑" pitchFamily="34" charset="-122"/>
              </a:rPr>
              <a:t>R</a:t>
            </a:r>
            <a:r>
              <a:rPr lang="en-US" altLang="zh-CN" sz="1600" b="1" baseline="-25000" dirty="0" smtClean="0">
                <a:solidFill>
                  <a:srgbClr val="FFFF00"/>
                </a:solidFill>
                <a:latin typeface="微软雅黑" pitchFamily="34" charset="-122"/>
                <a:ea typeface="微软雅黑" pitchFamily="34" charset="-122"/>
              </a:rPr>
              <a:t>f</a:t>
            </a:r>
            <a:r>
              <a:rPr lang="zh-CN" altLang="en-US" sz="1600" dirty="0" smtClean="0">
                <a:latin typeface="微软雅黑" pitchFamily="34" charset="-122"/>
                <a:ea typeface="微软雅黑" pitchFamily="34" charset="-122"/>
              </a:rPr>
              <a:t>：膜层的属性之一；</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本身</a:t>
            </a:r>
            <a:r>
              <a:rPr lang="en-US" altLang="zh-CN" sz="1600" dirty="0" smtClean="0">
                <a:latin typeface="微软雅黑" pitchFamily="34" charset="-122"/>
                <a:ea typeface="微软雅黑" pitchFamily="34" charset="-122"/>
              </a:rPr>
              <a:t>R</a:t>
            </a:r>
            <a:r>
              <a:rPr lang="en-US" altLang="zh-CN" sz="1600" baseline="-25000" dirty="0" smtClean="0">
                <a:latin typeface="微软雅黑" pitchFamily="34" charset="-122"/>
                <a:ea typeface="微软雅黑" pitchFamily="34" charset="-122"/>
              </a:rPr>
              <a:t>f</a:t>
            </a:r>
            <a:r>
              <a:rPr lang="zh-CN" altLang="en-US" sz="1600" dirty="0" smtClean="0">
                <a:latin typeface="微软雅黑" pitchFamily="34" charset="-122"/>
                <a:ea typeface="微软雅黑" pitchFamily="34" charset="-122"/>
              </a:rPr>
              <a:t>取决于膜化学结构；多孔膜层体系导电通道</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涂层本身电阻</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孔隙溶液电阻并联；直接连接金属；</a:t>
            </a:r>
            <a:endParaRPr lang="en-US" altLang="zh-CN" sz="1600" dirty="0" smtClean="0">
              <a:latin typeface="微软雅黑" pitchFamily="34" charset="-122"/>
              <a:ea typeface="微软雅黑" pitchFamily="34" charset="-122"/>
            </a:endParaRPr>
          </a:p>
          <a:p>
            <a:pPr marL="630238">
              <a:lnSpc>
                <a:spcPct val="150000"/>
              </a:lnSpc>
              <a:buNone/>
            </a:pPr>
            <a:r>
              <a:rPr lang="zh-CN" altLang="en-US" sz="1600" b="1" dirty="0" smtClean="0">
                <a:solidFill>
                  <a:srgbClr val="FFFF00"/>
                </a:solidFill>
                <a:latin typeface="微软雅黑" pitchFamily="34" charset="-122"/>
                <a:ea typeface="微软雅黑" pitchFamily="34" charset="-122"/>
              </a:rPr>
              <a:t>负电阻</a:t>
            </a:r>
            <a:r>
              <a:rPr lang="en-US" altLang="zh-CN" sz="1600" b="1" dirty="0" err="1" smtClean="0">
                <a:solidFill>
                  <a:srgbClr val="FFFF00"/>
                </a:solidFill>
                <a:latin typeface="微软雅黑" pitchFamily="34" charset="-122"/>
                <a:ea typeface="微软雅黑" pitchFamily="34" charset="-122"/>
              </a:rPr>
              <a:t>R</a:t>
            </a:r>
            <a:r>
              <a:rPr lang="en-US" altLang="zh-CN" sz="1600" b="1" baseline="-25000" dirty="0" err="1" smtClean="0">
                <a:solidFill>
                  <a:srgbClr val="FFFF00"/>
                </a:solidFill>
                <a:latin typeface="微软雅黑" pitchFamily="34" charset="-122"/>
                <a:ea typeface="微软雅黑" pitchFamily="34" charset="-122"/>
              </a:rPr>
              <a:t>neg</a:t>
            </a:r>
            <a:r>
              <a:rPr lang="zh-CN" altLang="en-US" sz="1600" dirty="0" smtClean="0">
                <a:latin typeface="微软雅黑" pitchFamily="34" charset="-122"/>
                <a:ea typeface="微软雅黑" pitchFamily="34" charset="-122"/>
              </a:rPr>
              <a:t>：图谱低频进入第</a:t>
            </a:r>
            <a:r>
              <a:rPr lang="en-US" altLang="zh-CN" sz="1600" dirty="0" smtClean="0">
                <a:latin typeface="微软雅黑" pitchFamily="34" charset="-122"/>
                <a:ea typeface="微软雅黑" pitchFamily="34" charset="-122"/>
              </a:rPr>
              <a:t>II</a:t>
            </a:r>
            <a:r>
              <a:rPr lang="zh-CN" altLang="en-US" sz="1600" dirty="0" smtClean="0">
                <a:latin typeface="微软雅黑" pitchFamily="34" charset="-122"/>
                <a:ea typeface="微软雅黑" pitchFamily="34" charset="-122"/>
              </a:rPr>
              <a:t>象限实轴方向；</a:t>
            </a:r>
            <a:r>
              <a:rPr lang="en-US" altLang="zh-CN" sz="1600" dirty="0" smtClean="0">
                <a:latin typeface="微软雅黑" pitchFamily="34" charset="-122"/>
                <a:ea typeface="微软雅黑" pitchFamily="34" charset="-122"/>
              </a:rPr>
              <a:t>R=</a:t>
            </a:r>
            <a:r>
              <a:rPr lang="en-US" altLang="zh-CN" sz="1600" dirty="0" err="1" smtClean="0">
                <a:latin typeface="微软雅黑" pitchFamily="34" charset="-122"/>
                <a:ea typeface="微软雅黑" pitchFamily="34" charset="-122"/>
              </a:rPr>
              <a:t>dE</a:t>
            </a:r>
            <a:r>
              <a:rPr lang="en-US" altLang="zh-CN" sz="1600" dirty="0" smtClean="0">
                <a:latin typeface="微软雅黑" pitchFamily="34" charset="-122"/>
                <a:ea typeface="微软雅黑" pitchFamily="34" charset="-122"/>
              </a:rPr>
              <a:t>/</a:t>
            </a:r>
            <a:r>
              <a:rPr lang="en-US" altLang="zh-CN" sz="1600" dirty="0" err="1" smtClean="0">
                <a:latin typeface="微软雅黑" pitchFamily="34" charset="-122"/>
                <a:ea typeface="微软雅黑" pitchFamily="34" charset="-122"/>
              </a:rPr>
              <a:t>dI</a:t>
            </a:r>
            <a:r>
              <a:rPr lang="zh-CN" altLang="en-US" sz="1600" dirty="0" smtClean="0">
                <a:latin typeface="微软雅黑" pitchFamily="34" charset="-122"/>
                <a:ea typeface="微软雅黑" pitchFamily="34" charset="-122"/>
              </a:rPr>
              <a:t>，如果过程中电流增加会导致电位下降，则</a:t>
            </a:r>
            <a:r>
              <a:rPr lang="en-US" altLang="zh-CN" sz="1600" dirty="0" smtClean="0">
                <a:latin typeface="微软雅黑" pitchFamily="34" charset="-122"/>
                <a:ea typeface="微软雅黑" pitchFamily="34" charset="-122"/>
              </a:rPr>
              <a:t>R&lt;0,</a:t>
            </a:r>
            <a:r>
              <a:rPr lang="zh-CN" altLang="en-US" sz="1600" dirty="0" smtClean="0">
                <a:latin typeface="微软雅黑" pitchFamily="34" charset="-122"/>
                <a:ea typeface="微软雅黑" pitchFamily="34" charset="-122"/>
              </a:rPr>
              <a:t>呈电源效应；</a:t>
            </a:r>
            <a:endParaRPr lang="zh-CN" altLang="en-US" sz="1600" dirty="0">
              <a:latin typeface="微软雅黑" pitchFamily="34" charset="-122"/>
              <a:ea typeface="微软雅黑" pitchFamily="34" charset="-122"/>
            </a:endParaRPr>
          </a:p>
        </p:txBody>
      </p:sp>
      <p:sp>
        <p:nvSpPr>
          <p:cNvPr id="4" name="TextBox 3"/>
          <p:cNvSpPr txBox="1"/>
          <p:nvPr/>
        </p:nvSpPr>
        <p:spPr>
          <a:xfrm>
            <a:off x="5929322" y="4000504"/>
            <a:ext cx="3000396" cy="369332"/>
          </a:xfrm>
          <a:prstGeom prst="rect">
            <a:avLst/>
          </a:prstGeom>
          <a:solidFill>
            <a:schemeClr val="tx2">
              <a:lumMod val="50000"/>
            </a:schemeClr>
          </a:solidFill>
        </p:spPr>
        <p:txBody>
          <a:bodyPr wrap="square" rtlCol="0">
            <a:spAutoFit/>
          </a:bodyPr>
          <a:lstStyle/>
          <a:p>
            <a:r>
              <a:rPr lang="en-US" altLang="zh-CN" sz="1800" dirty="0" smtClean="0">
                <a:solidFill>
                  <a:schemeClr val="accent1">
                    <a:lumMod val="40000"/>
                    <a:lumOff val="60000"/>
                  </a:schemeClr>
                </a:solidFill>
                <a:latin typeface="Gungsuh" pitchFamily="18" charset="-127"/>
                <a:ea typeface="Gungsuh" pitchFamily="18" charset="-127"/>
              </a:rPr>
              <a:t>R</a:t>
            </a:r>
            <a:r>
              <a:rPr lang="en-US" altLang="zh-CN" sz="1800" baseline="-25000" dirty="0" smtClean="0">
                <a:solidFill>
                  <a:schemeClr val="accent1">
                    <a:lumMod val="40000"/>
                    <a:lumOff val="60000"/>
                  </a:schemeClr>
                </a:solidFill>
                <a:latin typeface="微软雅黑" pitchFamily="34" charset="-122"/>
                <a:ea typeface="微软雅黑" pitchFamily="34" charset="-122"/>
              </a:rPr>
              <a:t>p</a:t>
            </a:r>
            <a:r>
              <a:rPr lang="en-US" altLang="zh-CN" sz="1800" dirty="0" smtClean="0">
                <a:solidFill>
                  <a:schemeClr val="accent1">
                    <a:lumMod val="40000"/>
                    <a:lumOff val="60000"/>
                  </a:schemeClr>
                </a:solidFill>
                <a:latin typeface="Gungsuh" pitchFamily="18" charset="-127"/>
                <a:ea typeface="Gungsuh" pitchFamily="18" charset="-127"/>
              </a:rPr>
              <a:t>=</a:t>
            </a:r>
            <a:r>
              <a:rPr lang="en-US" altLang="zh-CN" sz="1800" dirty="0" err="1" smtClean="0">
                <a:solidFill>
                  <a:schemeClr val="accent1">
                    <a:lumMod val="40000"/>
                    <a:lumOff val="60000"/>
                  </a:schemeClr>
                </a:solidFill>
                <a:latin typeface="Gungsuh" pitchFamily="18" charset="-127"/>
                <a:ea typeface="Gungsuh" pitchFamily="18" charset="-127"/>
              </a:rPr>
              <a:t>R</a:t>
            </a:r>
            <a:r>
              <a:rPr lang="en-US" altLang="zh-CN" sz="1800" baseline="-25000" dirty="0" err="1" smtClean="0">
                <a:solidFill>
                  <a:schemeClr val="accent1">
                    <a:lumMod val="40000"/>
                    <a:lumOff val="60000"/>
                  </a:schemeClr>
                </a:solidFill>
                <a:latin typeface="微软雅黑" pitchFamily="34" charset="-122"/>
                <a:ea typeface="微软雅黑" pitchFamily="34" charset="-122"/>
              </a:rPr>
              <a:t>ct</a:t>
            </a:r>
            <a:r>
              <a:rPr lang="en-US" altLang="zh-CN" sz="1800" dirty="0" err="1" smtClean="0">
                <a:solidFill>
                  <a:schemeClr val="accent1">
                    <a:lumMod val="40000"/>
                    <a:lumOff val="60000"/>
                  </a:schemeClr>
                </a:solidFill>
                <a:latin typeface="Gungsuh" pitchFamily="18" charset="-127"/>
                <a:ea typeface="Gungsuh" pitchFamily="18" charset="-127"/>
              </a:rPr>
              <a:t>+Z</a:t>
            </a:r>
            <a:r>
              <a:rPr lang="en-US" altLang="zh-CN" sz="1800" baseline="-25000" dirty="0" err="1" smtClean="0">
                <a:solidFill>
                  <a:schemeClr val="accent1">
                    <a:lumMod val="40000"/>
                    <a:lumOff val="60000"/>
                  </a:schemeClr>
                </a:solidFill>
                <a:latin typeface="微软雅黑" pitchFamily="34" charset="-122"/>
                <a:ea typeface="微软雅黑" pitchFamily="34" charset="-122"/>
              </a:rPr>
              <a:t>w</a:t>
            </a:r>
            <a:r>
              <a:rPr lang="en-US" altLang="zh-CN" sz="1800" dirty="0" err="1" smtClean="0">
                <a:solidFill>
                  <a:schemeClr val="accent1">
                    <a:lumMod val="40000"/>
                    <a:lumOff val="60000"/>
                  </a:schemeClr>
                </a:solidFill>
                <a:latin typeface="Gungsuh" pitchFamily="18" charset="-127"/>
                <a:ea typeface="Gungsuh" pitchFamily="18" charset="-127"/>
              </a:rPr>
              <a:t>+R</a:t>
            </a:r>
            <a:r>
              <a:rPr lang="en-US" altLang="zh-CN" sz="1800" baseline="-25000" dirty="0" err="1" smtClean="0">
                <a:solidFill>
                  <a:schemeClr val="accent1">
                    <a:lumMod val="40000"/>
                    <a:lumOff val="60000"/>
                  </a:schemeClr>
                </a:solidFill>
                <a:latin typeface="微软雅黑" pitchFamily="34" charset="-122"/>
                <a:ea typeface="微软雅黑" pitchFamily="34" charset="-122"/>
              </a:rPr>
              <a:t>f</a:t>
            </a:r>
            <a:r>
              <a:rPr lang="en-US" altLang="zh-CN" sz="1800" dirty="0" smtClean="0">
                <a:solidFill>
                  <a:schemeClr val="accent1">
                    <a:lumMod val="40000"/>
                    <a:lumOff val="60000"/>
                  </a:schemeClr>
                </a:solidFill>
                <a:latin typeface="Gungsuh" pitchFamily="18" charset="-127"/>
                <a:ea typeface="Gungsuh" pitchFamily="18" charset="-127"/>
              </a:rPr>
              <a:t>+…</a:t>
            </a:r>
            <a:endParaRPr lang="zh-CN" altLang="en-US" sz="1800" dirty="0">
              <a:solidFill>
                <a:schemeClr val="accent1">
                  <a:lumMod val="40000"/>
                  <a:lumOff val="60000"/>
                </a:schemeClr>
              </a:solidFill>
              <a:latin typeface="Gungsuh" pitchFamily="18" charset="-127"/>
              <a:ea typeface="Gungsuh" pitchFamily="18" charset="-127"/>
            </a:endParaRPr>
          </a:p>
        </p:txBody>
      </p:sp>
      <p:sp>
        <p:nvSpPr>
          <p:cNvPr id="6" name="标题 1"/>
          <p:cNvSpPr>
            <a:spLocks noGrp="1"/>
          </p:cNvSpPr>
          <p:nvPr>
            <p:ph type="title"/>
          </p:nvPr>
        </p:nvSpPr>
        <p:spPr>
          <a:xfrm>
            <a:off x="214282" y="142852"/>
            <a:ext cx="8786874" cy="533384"/>
          </a:xfrm>
        </p:spPr>
        <p:txBody>
          <a:bodyPr/>
          <a:lstStyle/>
          <a:p>
            <a:r>
              <a:rPr lang="zh-CN" altLang="en-US" sz="2400" b="1" dirty="0" smtClean="0">
                <a:solidFill>
                  <a:srgbClr val="FFFF00"/>
                </a:solidFill>
                <a:latin typeface="微软雅黑" pitchFamily="34" charset="-122"/>
                <a:ea typeface="微软雅黑" pitchFamily="34" charset="-122"/>
              </a:rPr>
              <a:t>典型腐蚀过程相关等效电路模型组件</a:t>
            </a:r>
            <a:r>
              <a:rPr lang="en-US" altLang="zh-CN" sz="2400" b="1" dirty="0" smtClean="0">
                <a:solidFill>
                  <a:srgbClr val="FFFF00"/>
                </a:solidFill>
                <a:latin typeface="微软雅黑" pitchFamily="34" charset="-122"/>
                <a:ea typeface="微软雅黑" pitchFamily="34" charset="-122"/>
              </a:rPr>
              <a:t>WCE</a:t>
            </a:r>
            <a:r>
              <a:rPr lang="zh-CN" altLang="en-US" sz="2400" b="1" dirty="0" smtClean="0">
                <a:solidFill>
                  <a:srgbClr val="FFFF00"/>
                </a:solidFill>
                <a:latin typeface="微软雅黑" pitchFamily="34" charset="-122"/>
                <a:ea typeface="微软雅黑" pitchFamily="34" charset="-122"/>
              </a:rPr>
              <a:t>属性</a:t>
            </a:r>
            <a:endParaRPr lang="zh-CN" altLang="en-US" sz="2400" dirty="0"/>
          </a:p>
        </p:txBody>
      </p:sp>
      <p:sp>
        <p:nvSpPr>
          <p:cNvPr id="5" name="矩形 4"/>
          <p:cNvSpPr/>
          <p:nvPr/>
        </p:nvSpPr>
        <p:spPr>
          <a:xfrm>
            <a:off x="7286644" y="1214422"/>
            <a:ext cx="1639983" cy="400110"/>
          </a:xfrm>
          <a:prstGeom prst="rect">
            <a:avLst/>
          </a:prstGeom>
          <a:solidFill>
            <a:schemeClr val="tx1"/>
          </a:solidFill>
        </p:spPr>
        <p:txBody>
          <a:bodyPr wrap="square">
            <a:spAutoFit/>
          </a:bodyPr>
          <a:lstStyle/>
          <a:p>
            <a:pPr lvl="0" algn="ctr">
              <a:spcBef>
                <a:spcPct val="20000"/>
              </a:spcBef>
              <a:buClr>
                <a:schemeClr val="folHlink"/>
              </a:buClr>
              <a:buSzPct val="60000"/>
            </a:pPr>
            <a:r>
              <a:rPr kumimoji="1" lang="en-US" altLang="zh-CN" sz="2000" b="1" i="1" dirty="0" err="1" smtClean="0">
                <a:solidFill>
                  <a:srgbClr val="0000CC"/>
                </a:solidFill>
              </a:rPr>
              <a:t>J</a:t>
            </a:r>
            <a:r>
              <a:rPr kumimoji="1" lang="en-US" altLang="zh-CN" sz="2000" b="1" i="1" baseline="-25000" dirty="0" err="1" smtClean="0">
                <a:solidFill>
                  <a:srgbClr val="0000CC"/>
                </a:solidFill>
              </a:rPr>
              <a:t>i</a:t>
            </a:r>
            <a:r>
              <a:rPr kumimoji="1" lang="en-US" altLang="zh-CN" sz="2000" b="1" i="1" dirty="0" smtClean="0">
                <a:solidFill>
                  <a:srgbClr val="0000CC"/>
                </a:solidFill>
              </a:rPr>
              <a:t>=</a:t>
            </a:r>
            <a:r>
              <a:rPr kumimoji="1" lang="en-US" altLang="zh-CN" sz="2000" b="1" i="1" dirty="0" smtClean="0">
                <a:solidFill>
                  <a:srgbClr val="0000CC"/>
                </a:solidFill>
                <a:sym typeface="Symbol"/>
              </a:rPr>
              <a:t></a:t>
            </a:r>
            <a:r>
              <a:rPr kumimoji="1" lang="en-US" altLang="zh-CN" sz="2000" b="1" i="1" dirty="0" err="1" smtClean="0">
                <a:solidFill>
                  <a:srgbClr val="0000CC"/>
                </a:solidFill>
                <a:sym typeface="Symbol"/>
              </a:rPr>
              <a:t>C</a:t>
            </a:r>
            <a:r>
              <a:rPr kumimoji="1" lang="en-US" altLang="zh-CN" sz="2000" b="1" i="1" baseline="-25000" dirty="0" err="1" smtClean="0">
                <a:solidFill>
                  <a:srgbClr val="0000CC"/>
                </a:solidFill>
              </a:rPr>
              <a:t>i</a:t>
            </a:r>
            <a:r>
              <a:rPr kumimoji="1" lang="en-US" altLang="zh-CN" sz="2000" b="1" i="1" dirty="0" err="1" smtClean="0">
                <a:solidFill>
                  <a:srgbClr val="0000CC"/>
                </a:solidFill>
                <a:sym typeface="Symbol"/>
              </a:rPr>
              <a:t>u</a:t>
            </a:r>
            <a:r>
              <a:rPr kumimoji="1" lang="en-US" altLang="zh-CN" sz="2000" b="1" i="1" baseline="-25000" dirty="0" err="1" smtClean="0">
                <a:solidFill>
                  <a:srgbClr val="0000CC"/>
                </a:solidFill>
              </a:rPr>
              <a:t>i</a:t>
            </a:r>
            <a:r>
              <a:rPr kumimoji="1" lang="en-US" altLang="zh-CN" sz="2000" b="1" i="1" dirty="0" err="1" smtClean="0">
                <a:solidFill>
                  <a:srgbClr val="0000CC"/>
                </a:solidFill>
                <a:sym typeface="Symbol"/>
              </a:rPr>
              <a:t>E</a:t>
            </a:r>
            <a:endParaRPr kumimoji="1" lang="zh-CN" altLang="zh-CN" sz="2000" b="1" i="1" dirty="0" smtClean="0">
              <a:solidFill>
                <a:srgbClr val="0000CC"/>
              </a:solidFill>
            </a:endParaRPr>
          </a:p>
        </p:txBody>
      </p:sp>
      <p:graphicFrame>
        <p:nvGraphicFramePr>
          <p:cNvPr id="598017" name="Object 1"/>
          <p:cNvGraphicFramePr>
            <a:graphicFrameLocks noChangeAspect="1"/>
          </p:cNvGraphicFramePr>
          <p:nvPr/>
        </p:nvGraphicFramePr>
        <p:xfrm>
          <a:off x="2428860" y="1571612"/>
          <a:ext cx="2762250" cy="428628"/>
        </p:xfrm>
        <a:graphic>
          <a:graphicData uri="http://schemas.openxmlformats.org/presentationml/2006/ole">
            <p:oleObj spid="_x0000_s598017" name="公式" r:id="rId3" imgW="1879560" imgH="393480" progId="Equation.3">
              <p:embed/>
            </p:oleObj>
          </a:graphicData>
        </a:graphic>
      </p:graphicFrame>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1" nodeType="clickEffect">
                                  <p:stCondLst>
                                    <p:cond delay="0"/>
                                  </p:stCondLst>
                                  <p:childTnLst>
                                    <p:animEffect transition="out" filter="box(i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357158" y="1000108"/>
            <a:ext cx="8429684" cy="4786346"/>
          </a:xfrm>
          <a:prstGeom prst="rect">
            <a:avLst/>
          </a:prstGeom>
          <a:noFill/>
          <a:ln w="9525">
            <a:noFill/>
            <a:miter lim="800000"/>
            <a:headEnd/>
            <a:tailEnd/>
          </a:ln>
          <a:effectLst/>
        </p:spPr>
        <p:txBody>
          <a:bodyPr lIns="92075" tIns="46038" rIns="92075" bIns="46038" anchor="ctr"/>
          <a:lstStyle/>
          <a:p>
            <a:pPr marL="538163" indent="3175" eaLnBrk="0" hangingPunct="0">
              <a:lnSpc>
                <a:spcPct val="150000"/>
              </a:lnSpc>
              <a:defRPr/>
            </a:pPr>
            <a:r>
              <a:rPr lang="zh-CN" altLang="en-US" sz="2000" kern="0" dirty="0" smtClean="0">
                <a:solidFill>
                  <a:schemeClr val="tx1"/>
                </a:solidFill>
                <a:latin typeface="微软雅黑" pitchFamily="34" charset="-122"/>
                <a:ea typeface="微软雅黑" pitchFamily="34" charset="-122"/>
                <a:cs typeface="+mj-cs"/>
              </a:rPr>
              <a:t>建立等效电路</a:t>
            </a:r>
            <a:r>
              <a:rPr lang="zh-CN" altLang="en-US" sz="2000" kern="0" dirty="0">
                <a:solidFill>
                  <a:schemeClr val="tx1"/>
                </a:solidFill>
                <a:latin typeface="微软雅黑" pitchFamily="34" charset="-122"/>
                <a:ea typeface="微软雅黑" pitchFamily="34" charset="-122"/>
                <a:cs typeface="+mj-cs"/>
              </a:rPr>
              <a:t>模型</a:t>
            </a:r>
            <a:r>
              <a:rPr lang="zh-CN" altLang="en-US" sz="2000" kern="0" dirty="0" smtClean="0">
                <a:solidFill>
                  <a:schemeClr val="tx1"/>
                </a:solidFill>
                <a:latin typeface="微软雅黑" pitchFamily="34" charset="-122"/>
                <a:ea typeface="微软雅黑" pitchFamily="34" charset="-122"/>
                <a:cs typeface="+mj-cs"/>
              </a:rPr>
              <a:t>和解析参数</a:t>
            </a:r>
            <a:r>
              <a:rPr lang="zh-CN" altLang="en-US" sz="2000" kern="0" dirty="0">
                <a:solidFill>
                  <a:schemeClr val="tx1"/>
                </a:solidFill>
                <a:latin typeface="微软雅黑" pitchFamily="34" charset="-122"/>
                <a:ea typeface="微软雅黑" pitchFamily="34" charset="-122"/>
                <a:cs typeface="+mj-cs"/>
              </a:rPr>
              <a:t>并不是最终的目标，深入认识</a:t>
            </a:r>
            <a:r>
              <a:rPr lang="zh-CN" altLang="en-US" sz="2000" kern="0" dirty="0" smtClean="0">
                <a:solidFill>
                  <a:schemeClr val="tx1"/>
                </a:solidFill>
                <a:latin typeface="微软雅黑" pitchFamily="34" charset="-122"/>
                <a:ea typeface="微软雅黑" pitchFamily="34" charset="-122"/>
                <a:cs typeface="+mj-cs"/>
              </a:rPr>
              <a:t>电极过程机构、计算腐蚀参数、预测腐蚀行为和材料寿命才是</a:t>
            </a:r>
            <a:r>
              <a:rPr lang="zh-CN" altLang="en-US" sz="2000" kern="0" dirty="0">
                <a:solidFill>
                  <a:schemeClr val="tx1"/>
                </a:solidFill>
                <a:latin typeface="微软雅黑" pitchFamily="34" charset="-122"/>
                <a:ea typeface="微软雅黑" pitchFamily="34" charset="-122"/>
                <a:cs typeface="+mj-cs"/>
              </a:rPr>
              <a:t>终目标。</a:t>
            </a:r>
            <a:endParaRPr lang="en-US" altLang="zh-CN" sz="2000" kern="0" dirty="0">
              <a:solidFill>
                <a:schemeClr val="tx1"/>
              </a:solidFill>
              <a:latin typeface="微软雅黑" pitchFamily="34" charset="-122"/>
              <a:ea typeface="微软雅黑" pitchFamily="34" charset="-122"/>
              <a:cs typeface="+mj-cs"/>
            </a:endParaRPr>
          </a:p>
          <a:p>
            <a:pPr marL="457200" indent="-457200" eaLnBrk="0" hangingPunct="0">
              <a:lnSpc>
                <a:spcPct val="150000"/>
              </a:lnSpc>
              <a:buFont typeface="Wingdings" pitchFamily="2" charset="2"/>
              <a:buChar char="l"/>
              <a:defRPr/>
            </a:pPr>
            <a:r>
              <a:rPr lang="zh-CN" altLang="en-US" sz="2000" kern="0" dirty="0" smtClean="0">
                <a:solidFill>
                  <a:schemeClr val="tx1"/>
                </a:solidFill>
                <a:latin typeface="微软雅黑" pitchFamily="34" charset="-122"/>
                <a:ea typeface="微软雅黑" pitchFamily="34" charset="-122"/>
                <a:cs typeface="+mj-cs"/>
              </a:rPr>
              <a:t>根据</a:t>
            </a:r>
            <a:r>
              <a:rPr lang="en-US" altLang="zh-CN" sz="2000" kern="0" dirty="0" smtClean="0">
                <a:solidFill>
                  <a:schemeClr val="tx1"/>
                </a:solidFill>
                <a:latin typeface="微软雅黑" pitchFamily="34" charset="-122"/>
                <a:ea typeface="微软雅黑" pitchFamily="34" charset="-122"/>
                <a:cs typeface="+mj-cs"/>
              </a:rPr>
              <a:t>R</a:t>
            </a:r>
            <a:r>
              <a:rPr lang="en-US" altLang="zh-CN" sz="2000" kern="0" baseline="-25000" dirty="0" smtClean="0">
                <a:solidFill>
                  <a:schemeClr val="tx1"/>
                </a:solidFill>
                <a:latin typeface="微软雅黑" pitchFamily="34" charset="-122"/>
                <a:ea typeface="微软雅黑" pitchFamily="34" charset="-122"/>
                <a:cs typeface="+mj-cs"/>
              </a:rPr>
              <a:t>p</a:t>
            </a:r>
            <a:r>
              <a:rPr lang="zh-CN" altLang="en-US" sz="2000" kern="0" dirty="0" smtClean="0">
                <a:solidFill>
                  <a:schemeClr val="tx1"/>
                </a:solidFill>
                <a:latin typeface="微软雅黑" pitchFamily="34" charset="-122"/>
                <a:ea typeface="微软雅黑" pitchFamily="34" charset="-122"/>
                <a:cs typeface="+mj-cs"/>
              </a:rPr>
              <a:t>、</a:t>
            </a:r>
            <a:r>
              <a:rPr lang="en-US" altLang="zh-CN" sz="2000" kern="0" dirty="0" smtClean="0">
                <a:solidFill>
                  <a:schemeClr val="tx1"/>
                </a:solidFill>
                <a:latin typeface="微软雅黑" pitchFamily="34" charset="-122"/>
                <a:ea typeface="微软雅黑" pitchFamily="34" charset="-122"/>
                <a:cs typeface="+mj-cs"/>
              </a:rPr>
              <a:t>R</a:t>
            </a:r>
            <a:r>
              <a:rPr lang="en-US" altLang="zh-CN" sz="2000" kern="0" baseline="-25000" dirty="0" smtClean="0">
                <a:solidFill>
                  <a:schemeClr val="tx1"/>
                </a:solidFill>
                <a:latin typeface="微软雅黑" pitchFamily="34" charset="-122"/>
                <a:ea typeface="微软雅黑" pitchFamily="34" charset="-122"/>
              </a:rPr>
              <a:t>t</a:t>
            </a:r>
            <a:r>
              <a:rPr lang="zh-CN" altLang="en-US" sz="2000" kern="0" dirty="0" smtClean="0">
                <a:solidFill>
                  <a:schemeClr val="tx1"/>
                </a:solidFill>
                <a:latin typeface="微软雅黑" pitchFamily="34" charset="-122"/>
                <a:ea typeface="微软雅黑" pitchFamily="34" charset="-122"/>
                <a:cs typeface="+mj-cs"/>
              </a:rPr>
              <a:t>变化</a:t>
            </a:r>
            <a:r>
              <a:rPr lang="zh-CN" altLang="en-US" sz="2000" b="1" kern="0" dirty="0" smtClean="0">
                <a:solidFill>
                  <a:schemeClr val="tx1"/>
                </a:solidFill>
                <a:latin typeface="微软雅黑" pitchFamily="34" charset="-122"/>
                <a:ea typeface="微软雅黑" pitchFamily="34" charset="-122"/>
                <a:cs typeface="+mj-cs"/>
              </a:rPr>
              <a:t>计算腐蚀速度</a:t>
            </a:r>
            <a:r>
              <a:rPr lang="zh-CN" altLang="en-US" sz="2000" kern="0" dirty="0" smtClean="0">
                <a:solidFill>
                  <a:schemeClr val="tx1"/>
                </a:solidFill>
                <a:latin typeface="微软雅黑" pitchFamily="34" charset="-122"/>
                <a:ea typeface="微软雅黑" pitchFamily="34" charset="-122"/>
                <a:cs typeface="+mj-cs"/>
              </a:rPr>
              <a:t>，分析</a:t>
            </a:r>
            <a:r>
              <a:rPr lang="zh-CN" altLang="en-US" sz="2000" b="1" kern="0" dirty="0" smtClean="0">
                <a:solidFill>
                  <a:schemeClr val="tx1"/>
                </a:solidFill>
                <a:latin typeface="微软雅黑" pitchFamily="34" charset="-122"/>
                <a:ea typeface="微软雅黑" pitchFamily="34" charset="-122"/>
                <a:cs typeface="+mj-cs"/>
              </a:rPr>
              <a:t>腐蚀机理</a:t>
            </a:r>
            <a:r>
              <a:rPr lang="zh-CN" altLang="en-US" sz="2000" kern="0" dirty="0" smtClean="0">
                <a:solidFill>
                  <a:schemeClr val="tx1"/>
                </a:solidFill>
                <a:latin typeface="微软雅黑" pitchFamily="34" charset="-122"/>
                <a:ea typeface="微软雅黑" pitchFamily="34" charset="-122"/>
                <a:cs typeface="+mj-cs"/>
              </a:rPr>
              <a:t>；</a:t>
            </a:r>
            <a:endParaRPr lang="en-US" altLang="zh-CN" sz="2000" kern="0" dirty="0" smtClean="0">
              <a:solidFill>
                <a:schemeClr val="tx1"/>
              </a:solidFill>
              <a:latin typeface="微软雅黑" pitchFamily="34" charset="-122"/>
              <a:ea typeface="微软雅黑" pitchFamily="34" charset="-122"/>
              <a:cs typeface="+mj-cs"/>
            </a:endParaRPr>
          </a:p>
          <a:p>
            <a:pPr marL="457200" indent="-457200" eaLnBrk="0" hangingPunct="0">
              <a:lnSpc>
                <a:spcPct val="150000"/>
              </a:lnSpc>
              <a:buFont typeface="Wingdings" pitchFamily="2" charset="2"/>
              <a:buChar char="l"/>
              <a:defRPr/>
            </a:pPr>
            <a:r>
              <a:rPr lang="zh-CN" altLang="en-US" sz="2000" kern="0" dirty="0" smtClean="0">
                <a:solidFill>
                  <a:schemeClr val="tx1"/>
                </a:solidFill>
                <a:latin typeface="微软雅黑" pitchFamily="34" charset="-122"/>
                <a:ea typeface="微软雅黑" pitchFamily="34" charset="-122"/>
                <a:cs typeface="+mj-cs"/>
              </a:rPr>
              <a:t>根据</a:t>
            </a:r>
            <a:r>
              <a:rPr lang="en-US" altLang="zh-CN" sz="2000" kern="0" dirty="0" smtClean="0">
                <a:solidFill>
                  <a:schemeClr val="tx1"/>
                </a:solidFill>
                <a:latin typeface="微软雅黑" pitchFamily="34" charset="-122"/>
                <a:ea typeface="微软雅黑" pitchFamily="34" charset="-122"/>
                <a:cs typeface="+mj-cs"/>
              </a:rPr>
              <a:t>C</a:t>
            </a:r>
            <a:r>
              <a:rPr lang="en-US" altLang="zh-CN" sz="2000" kern="0" baseline="-25000" dirty="0" smtClean="0">
                <a:solidFill>
                  <a:schemeClr val="tx1"/>
                </a:solidFill>
                <a:latin typeface="微软雅黑" pitchFamily="34" charset="-122"/>
                <a:ea typeface="微软雅黑" pitchFamily="34" charset="-122"/>
              </a:rPr>
              <a:t>dl</a:t>
            </a:r>
            <a:r>
              <a:rPr lang="zh-CN" altLang="en-US" sz="2000" kern="0" dirty="0" smtClean="0">
                <a:solidFill>
                  <a:schemeClr val="tx1"/>
                </a:solidFill>
                <a:latin typeface="微软雅黑" pitchFamily="34" charset="-122"/>
                <a:ea typeface="微软雅黑" pitchFamily="34" charset="-122"/>
                <a:cs typeface="+mj-cs"/>
              </a:rPr>
              <a:t>数据计算覆盖度，分析界面</a:t>
            </a:r>
            <a:r>
              <a:rPr lang="zh-CN" altLang="en-US" sz="2000" b="1" kern="0" dirty="0" smtClean="0">
                <a:solidFill>
                  <a:schemeClr val="tx1"/>
                </a:solidFill>
                <a:latin typeface="微软雅黑" pitchFamily="34" charset="-122"/>
                <a:ea typeface="微软雅黑" pitchFamily="34" charset="-122"/>
                <a:cs typeface="+mj-cs"/>
              </a:rPr>
              <a:t>吸附动力学和分子吸附构型</a:t>
            </a:r>
            <a:r>
              <a:rPr lang="zh-CN" altLang="en-US" sz="2000" kern="0" dirty="0" smtClean="0">
                <a:solidFill>
                  <a:schemeClr val="tx1"/>
                </a:solidFill>
                <a:latin typeface="微软雅黑" pitchFamily="34" charset="-122"/>
                <a:ea typeface="微软雅黑" pitchFamily="34" charset="-122"/>
                <a:cs typeface="+mj-cs"/>
              </a:rPr>
              <a:t>；</a:t>
            </a:r>
            <a:endParaRPr lang="en-US" altLang="zh-CN" sz="2000" kern="0" dirty="0" smtClean="0">
              <a:solidFill>
                <a:schemeClr val="tx1"/>
              </a:solidFill>
              <a:latin typeface="微软雅黑" pitchFamily="34" charset="-122"/>
              <a:ea typeface="微软雅黑" pitchFamily="34" charset="-122"/>
              <a:cs typeface="+mj-cs"/>
            </a:endParaRPr>
          </a:p>
          <a:p>
            <a:pPr marL="457200" indent="-457200" eaLnBrk="0" hangingPunct="0">
              <a:lnSpc>
                <a:spcPct val="150000"/>
              </a:lnSpc>
              <a:buFont typeface="Wingdings" pitchFamily="2" charset="2"/>
              <a:buChar char="l"/>
              <a:defRPr/>
            </a:pPr>
            <a:r>
              <a:rPr lang="zh-CN" altLang="en-US" sz="2000" kern="0" dirty="0" smtClean="0">
                <a:solidFill>
                  <a:schemeClr val="tx1"/>
                </a:solidFill>
                <a:latin typeface="微软雅黑" pitchFamily="34" charset="-122"/>
                <a:ea typeface="微软雅黑" pitchFamily="34" charset="-122"/>
                <a:cs typeface="+mj-cs"/>
              </a:rPr>
              <a:t>分析涂层劣化过程，建立</a:t>
            </a:r>
            <a:r>
              <a:rPr lang="zh-CN" altLang="en-US" sz="2000" b="1" kern="0" dirty="0" smtClean="0">
                <a:solidFill>
                  <a:schemeClr val="tx1"/>
                </a:solidFill>
                <a:latin typeface="微软雅黑" pitchFamily="34" charset="-122"/>
                <a:ea typeface="微软雅黑" pitchFamily="34" charset="-122"/>
                <a:cs typeface="+mj-cs"/>
              </a:rPr>
              <a:t>涂层失效模型</a:t>
            </a:r>
            <a:r>
              <a:rPr lang="zh-CN" altLang="en-US" sz="2000" kern="0" dirty="0" smtClean="0">
                <a:solidFill>
                  <a:schemeClr val="tx1"/>
                </a:solidFill>
                <a:latin typeface="微软雅黑" pitchFamily="34" charset="-122"/>
                <a:ea typeface="微软雅黑" pitchFamily="34" charset="-122"/>
                <a:cs typeface="+mj-cs"/>
              </a:rPr>
              <a:t>，评价</a:t>
            </a:r>
            <a:r>
              <a:rPr lang="zh-CN" altLang="en-US" sz="2000" b="1" kern="0" dirty="0" smtClean="0">
                <a:solidFill>
                  <a:schemeClr val="tx1"/>
                </a:solidFill>
                <a:latin typeface="微软雅黑" pitchFamily="34" charset="-122"/>
                <a:ea typeface="微软雅黑" pitchFamily="34" charset="-122"/>
                <a:cs typeface="+mj-cs"/>
              </a:rPr>
              <a:t>涂层防护性能</a:t>
            </a:r>
            <a:r>
              <a:rPr lang="zh-CN" altLang="en-US" sz="2000" kern="0" dirty="0" smtClean="0">
                <a:solidFill>
                  <a:schemeClr val="tx1"/>
                </a:solidFill>
                <a:latin typeface="微软雅黑" pitchFamily="34" charset="-122"/>
                <a:ea typeface="微软雅黑" pitchFamily="34" charset="-122"/>
                <a:cs typeface="+mj-cs"/>
              </a:rPr>
              <a:t>，预测</a:t>
            </a:r>
            <a:r>
              <a:rPr lang="zh-CN" altLang="en-US" sz="2000" b="1" kern="0" dirty="0" smtClean="0">
                <a:solidFill>
                  <a:schemeClr val="tx1"/>
                </a:solidFill>
                <a:latin typeface="微软雅黑" pitchFamily="34" charset="-122"/>
                <a:ea typeface="微软雅黑" pitchFamily="34" charset="-122"/>
                <a:cs typeface="+mj-cs"/>
              </a:rPr>
              <a:t>涂层耐蚀性寿命。</a:t>
            </a:r>
            <a:endParaRPr lang="en-US" altLang="zh-CN" sz="2000" kern="0" dirty="0" smtClean="0">
              <a:solidFill>
                <a:schemeClr val="tx1"/>
              </a:solidFill>
              <a:latin typeface="微软雅黑" pitchFamily="34" charset="-122"/>
              <a:ea typeface="微软雅黑" pitchFamily="34" charset="-122"/>
              <a:cs typeface="+mj-cs"/>
            </a:endParaRPr>
          </a:p>
          <a:p>
            <a:pPr marL="457200" indent="-457200" eaLnBrk="0" hangingPunct="0">
              <a:lnSpc>
                <a:spcPct val="150000"/>
              </a:lnSpc>
              <a:buFont typeface="Wingdings" pitchFamily="2" charset="2"/>
              <a:buChar char="l"/>
              <a:defRPr/>
            </a:pPr>
            <a:endParaRPr lang="en-US" altLang="zh-CN" sz="2000" kern="0" dirty="0" smtClean="0">
              <a:solidFill>
                <a:schemeClr val="tx1"/>
              </a:solidFill>
              <a:latin typeface="微软雅黑" pitchFamily="34" charset="-122"/>
              <a:ea typeface="微软雅黑" pitchFamily="34" charset="-122"/>
              <a:cs typeface="+mj-cs"/>
            </a:endParaRPr>
          </a:p>
          <a:p>
            <a:pPr marL="457200" indent="-457200" eaLnBrk="0" hangingPunct="0">
              <a:lnSpc>
                <a:spcPct val="150000"/>
              </a:lnSpc>
              <a:defRPr/>
            </a:pPr>
            <a:endParaRPr lang="en-US" altLang="zh-CN" sz="2000" kern="0" dirty="0">
              <a:solidFill>
                <a:schemeClr val="tx1"/>
              </a:solidFill>
              <a:latin typeface="微软雅黑" pitchFamily="34" charset="-122"/>
              <a:ea typeface="微软雅黑" pitchFamily="34" charset="-122"/>
              <a:cs typeface="+mj-cs"/>
            </a:endParaRPr>
          </a:p>
          <a:p>
            <a:pPr eaLnBrk="0" hangingPunct="0">
              <a:lnSpc>
                <a:spcPct val="150000"/>
              </a:lnSpc>
              <a:defRPr/>
            </a:pPr>
            <a:endParaRPr lang="zh-CN" altLang="en-US" sz="2000" kern="0" dirty="0">
              <a:solidFill>
                <a:schemeClr val="tx1"/>
              </a:solidFill>
              <a:latin typeface="微软雅黑" pitchFamily="34" charset="-122"/>
              <a:ea typeface="微软雅黑" pitchFamily="34" charset="-122"/>
              <a:cs typeface="+mj-cs"/>
            </a:endParaRPr>
          </a:p>
        </p:txBody>
      </p:sp>
      <p:sp>
        <p:nvSpPr>
          <p:cNvPr id="5" name="灯片编号占位符 4"/>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60</a:t>
            </a:fld>
            <a:endParaRPr lang="en-US" altLang="zh-CN" dirty="0"/>
          </a:p>
        </p:txBody>
      </p:sp>
      <p:sp>
        <p:nvSpPr>
          <p:cNvPr id="7" name="标题 6"/>
          <p:cNvSpPr>
            <a:spLocks noGrp="1"/>
          </p:cNvSpPr>
          <p:nvPr>
            <p:ph type="title"/>
          </p:nvPr>
        </p:nvSpPr>
        <p:spPr>
          <a:xfrm>
            <a:off x="285720" y="285728"/>
            <a:ext cx="7772400" cy="461946"/>
          </a:xfrm>
        </p:spPr>
        <p:txBody>
          <a:bodyPr/>
          <a:lstStyle/>
          <a:p>
            <a:pPr algn="l"/>
            <a:r>
              <a:rPr lang="en-US" altLang="zh-CN" sz="2800" b="1" spc="300" dirty="0" smtClean="0">
                <a:solidFill>
                  <a:srgbClr val="FFFF00"/>
                </a:solidFill>
                <a:latin typeface="微软雅黑" pitchFamily="34" charset="-122"/>
                <a:ea typeface="微软雅黑" pitchFamily="34" charset="-122"/>
              </a:rPr>
              <a:t>10. </a:t>
            </a:r>
            <a:r>
              <a:rPr lang="zh-CN" altLang="en-US" sz="2800" b="1" spc="300" dirty="0" smtClean="0">
                <a:solidFill>
                  <a:srgbClr val="FFFF00"/>
                </a:solidFill>
                <a:latin typeface="微软雅黑" pitchFamily="34" charset="-122"/>
                <a:ea typeface="微软雅黑" pitchFamily="34" charset="-122"/>
              </a:rPr>
              <a:t>理解腐蚀机理和预测腐蚀行为</a:t>
            </a:r>
            <a:endParaRPr lang="zh-CN" altLang="en-US" sz="2800" spc="300" dirty="0"/>
          </a:p>
        </p:txBody>
      </p:sp>
    </p:spTree>
  </p:cSld>
  <p:clrMapOvr>
    <a:masterClrMapping/>
  </p:clrMapOvr>
  <p:transition spd="med">
    <p:split orient="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00958" y="214290"/>
            <a:ext cx="1143008" cy="6500858"/>
          </a:xfrm>
        </p:spPr>
        <p:txBody>
          <a:bodyPr/>
          <a:lstStyle/>
          <a:p>
            <a:pPr marL="0" indent="0" algn="ctr">
              <a:lnSpc>
                <a:spcPct val="150000"/>
              </a:lnSpc>
              <a:buNone/>
            </a:pPr>
            <a:r>
              <a:rPr lang="zh-CN" altLang="en-US" sz="2800" b="1" spc="600" dirty="0" smtClean="0">
                <a:solidFill>
                  <a:srgbClr val="FFFF00"/>
                </a:solidFill>
                <a:latin typeface="微软雅黑" pitchFamily="34" charset="-122"/>
                <a:ea typeface="微软雅黑" pitchFamily="34" charset="-122"/>
              </a:rPr>
              <a:t>腐蚀电化学阻抗谱等效电路解析方法路线图</a:t>
            </a:r>
            <a:endParaRPr lang="zh-CN" altLang="en-US" sz="2800" b="1" spc="600" dirty="0">
              <a:solidFill>
                <a:srgbClr val="FFFF0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8715404" y="6400800"/>
            <a:ext cx="428596" cy="457200"/>
          </a:xfrm>
        </p:spPr>
        <p:txBody>
          <a:bodyPr/>
          <a:lstStyle/>
          <a:p>
            <a:pPr>
              <a:defRPr/>
            </a:pPr>
            <a:fld id="{705EF948-7358-4CA2-B872-583E31FB6E6A}" type="slidenum">
              <a:rPr lang="zh-CN" altLang="en-US" smtClean="0"/>
              <a:pPr>
                <a:defRPr/>
              </a:pPr>
              <a:t>61</a:t>
            </a:fld>
            <a:endParaRPr lang="en-US" altLang="zh-CN" dirty="0"/>
          </a:p>
        </p:txBody>
      </p:sp>
      <p:pic>
        <p:nvPicPr>
          <p:cNvPr id="590851" name="Picture 3"/>
          <p:cNvPicPr>
            <a:picLocks noChangeAspect="1" noChangeArrowheads="1"/>
          </p:cNvPicPr>
          <p:nvPr/>
        </p:nvPicPr>
        <p:blipFill>
          <a:blip r:embed="rId2" cstate="print"/>
          <a:srcRect/>
          <a:stretch>
            <a:fillRect/>
          </a:stretch>
        </p:blipFill>
        <p:spPr bwMode="auto">
          <a:xfrm>
            <a:off x="2497387" y="-1"/>
            <a:ext cx="4149226" cy="6858001"/>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285852" y="2071678"/>
            <a:ext cx="6643734" cy="2857520"/>
          </a:xfrm>
        </p:spPr>
        <p:txBody>
          <a:bodyPr/>
          <a:lstStyle/>
          <a:p>
            <a:pPr eaLnBrk="1" hangingPunct="1">
              <a:defRPr/>
            </a:pPr>
            <a:r>
              <a:rPr lang="zh-CN" altLang="en-US" sz="6000" b="1" spc="600" dirty="0" smtClean="0">
                <a:solidFill>
                  <a:srgbClr val="FFC000"/>
                </a:solidFill>
                <a:latin typeface="华文彩云" pitchFamily="2" charset="-122"/>
                <a:ea typeface="华文彩云" pitchFamily="2" charset="-122"/>
              </a:rPr>
              <a:t>下集结束</a:t>
            </a:r>
            <a:r>
              <a:rPr lang="en-US" altLang="zh-CN" sz="6000" b="1" spc="600" dirty="0" smtClean="0">
                <a:solidFill>
                  <a:srgbClr val="FFC000"/>
                </a:solidFill>
                <a:latin typeface="华文彩云" pitchFamily="2" charset="-122"/>
                <a:ea typeface="华文彩云" pitchFamily="2" charset="-122"/>
              </a:rPr>
              <a:t/>
            </a:r>
            <a:br>
              <a:rPr lang="en-US" altLang="zh-CN" sz="6000" b="1" spc="600" dirty="0" smtClean="0">
                <a:solidFill>
                  <a:srgbClr val="FFC000"/>
                </a:solidFill>
                <a:latin typeface="华文彩云" pitchFamily="2" charset="-122"/>
                <a:ea typeface="华文彩云" pitchFamily="2" charset="-122"/>
              </a:rPr>
            </a:br>
            <a:r>
              <a:rPr lang="en-US" altLang="zh-CN" sz="7200" b="1" spc="600" dirty="0" smtClean="0">
                <a:solidFill>
                  <a:srgbClr val="FF0000"/>
                </a:solidFill>
                <a:latin typeface="华文彩云" pitchFamily="2" charset="-122"/>
                <a:ea typeface="华文彩云" pitchFamily="2" charset="-122"/>
              </a:rPr>
              <a:t/>
            </a:r>
            <a:br>
              <a:rPr lang="en-US" altLang="zh-CN" sz="7200" b="1" spc="600" dirty="0" smtClean="0">
                <a:solidFill>
                  <a:srgbClr val="FF0000"/>
                </a:solidFill>
                <a:latin typeface="华文彩云" pitchFamily="2" charset="-122"/>
                <a:ea typeface="华文彩云" pitchFamily="2" charset="-122"/>
              </a:rPr>
            </a:br>
            <a:r>
              <a:rPr lang="en-US" altLang="zh-CN" sz="7200" b="1" spc="600" dirty="0" smtClean="0">
                <a:solidFill>
                  <a:srgbClr val="FF0000"/>
                </a:solidFill>
                <a:latin typeface="华文彩云" pitchFamily="2" charset="-122"/>
                <a:ea typeface="华文彩云" pitchFamily="2" charset="-122"/>
              </a:rPr>
              <a:t>   </a:t>
            </a:r>
            <a:r>
              <a:rPr lang="zh-CN" altLang="en-US" sz="7200" b="1" spc="600" dirty="0" smtClean="0">
                <a:solidFill>
                  <a:srgbClr val="FF0000"/>
                </a:solidFill>
                <a:latin typeface="华文彩云" pitchFamily="2" charset="-122"/>
                <a:ea typeface="华文彩云" pitchFamily="2" charset="-122"/>
              </a:rPr>
              <a:t>谢谢各位  ！</a:t>
            </a:r>
          </a:p>
        </p:txBody>
      </p:sp>
      <p:sp>
        <p:nvSpPr>
          <p:cNvPr id="3" name="灯片编号占位符 2"/>
          <p:cNvSpPr>
            <a:spLocks noGrp="1"/>
          </p:cNvSpPr>
          <p:nvPr>
            <p:ph type="sldNum" sz="quarter" idx="12"/>
          </p:nvPr>
        </p:nvSpPr>
        <p:spPr>
          <a:xfrm>
            <a:off x="8572528" y="6400800"/>
            <a:ext cx="571472" cy="457200"/>
          </a:xfrm>
        </p:spPr>
        <p:txBody>
          <a:bodyPr/>
          <a:lstStyle/>
          <a:p>
            <a:pPr>
              <a:defRPr/>
            </a:pPr>
            <a:fld id="{705EF948-7358-4CA2-B872-583E31FB6E6A}" type="slidenum">
              <a:rPr lang="zh-CN" altLang="en-US" smtClean="0"/>
              <a:pPr>
                <a:defRPr/>
              </a:pPr>
              <a:t>62</a:t>
            </a:fld>
            <a:endParaRPr lang="en-US" altLang="zh-CN" dirty="0"/>
          </a:p>
        </p:txBody>
      </p:sp>
    </p:spTree>
  </p:cSld>
  <p:clrMapOvr>
    <a:masterClrMapping/>
  </p:clrMapOvr>
  <p:transition spd="med">
    <p:split orient="vert" dir="in"/>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705EF948-7358-4CA2-B872-583E31FB6E6A}" type="slidenum">
              <a:rPr lang="zh-CN" altLang="en-US" smtClean="0"/>
              <a:pPr>
                <a:defRPr/>
              </a:pPr>
              <a:t>63</a:t>
            </a:fld>
            <a:endParaRPr lang="en-US" altLang="zh-CN"/>
          </a:p>
        </p:txBody>
      </p:sp>
    </p:spTree>
  </p:cSld>
  <p:clrMapOvr>
    <a:masterClrMapping/>
  </p:clrMapOvr>
  <p:transition spd="med">
    <p:split orient="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p:cNvSpPr>
            <a:spLocks noGrp="1"/>
          </p:cNvSpPr>
          <p:nvPr>
            <p:ph idx="1"/>
          </p:nvPr>
        </p:nvSpPr>
        <p:spPr>
          <a:xfrm>
            <a:off x="6000760" y="214313"/>
            <a:ext cx="3000396" cy="6500812"/>
          </a:xfrm>
        </p:spPr>
        <p:txBody>
          <a:bodyPr/>
          <a:lstStyle/>
          <a:p>
            <a:pPr marL="0" indent="0" algn="ctr">
              <a:lnSpc>
                <a:spcPct val="150000"/>
              </a:lnSpc>
              <a:buFont typeface="Wingdings" pitchFamily="2" charset="2"/>
              <a:buNone/>
              <a:defRPr/>
            </a:pPr>
            <a:r>
              <a:rPr lang="zh-CN" altLang="en-US" sz="2400" spc="300" dirty="0" smtClean="0">
                <a:solidFill>
                  <a:srgbClr val="FFFF00"/>
                </a:solidFill>
                <a:latin typeface="微软雅黑" pitchFamily="34" charset="-122"/>
                <a:ea typeface="微软雅黑" pitchFamily="34" charset="-122"/>
              </a:rPr>
              <a:t>电化学阻抗谱等效电路解析路线图</a:t>
            </a:r>
            <a:endParaRPr lang="en-US" altLang="zh-CN" sz="2400" spc="300" dirty="0" smtClean="0">
              <a:solidFill>
                <a:srgbClr val="FFFF00"/>
              </a:solidFill>
              <a:latin typeface="微软雅黑" pitchFamily="34" charset="-122"/>
              <a:ea typeface="微软雅黑" pitchFamily="34" charset="-122"/>
            </a:endParaRPr>
          </a:p>
          <a:p>
            <a:pPr>
              <a:lnSpc>
                <a:spcPct val="150000"/>
              </a:lnSpc>
              <a:buClr>
                <a:schemeClr val="tx1"/>
              </a:buClr>
              <a:buSzPct val="100000"/>
              <a:buNone/>
              <a:defRPr/>
            </a:pPr>
            <a:endParaRPr lang="en-US" altLang="zh-CN" sz="10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研究问题适用性</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测量方法选择</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数据可靠检验</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响应特征分析</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等效电路建模</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结构一致性检验</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阻抗谱一致性检验</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参数解析方法</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参数合理性检验</a:t>
            </a:r>
            <a:endParaRPr lang="en-US" altLang="zh-CN" sz="1800" dirty="0" smtClean="0">
              <a:latin typeface="微软雅黑" pitchFamily="34" charset="-122"/>
              <a:ea typeface="微软雅黑" pitchFamily="34" charset="-122"/>
            </a:endParaRPr>
          </a:p>
          <a:p>
            <a:pPr>
              <a:lnSpc>
                <a:spcPct val="150000"/>
              </a:lnSpc>
              <a:buClr>
                <a:schemeClr val="tx1"/>
              </a:buClr>
              <a:buSzPct val="100000"/>
              <a:buFont typeface="Wingdings" pitchFamily="2" charset="2"/>
              <a:buAutoNum type="arabicPeriod"/>
              <a:defRPr/>
            </a:pPr>
            <a:r>
              <a:rPr lang="zh-CN" altLang="en-US" sz="1800" dirty="0" smtClean="0">
                <a:latin typeface="微软雅黑" pitchFamily="34" charset="-122"/>
                <a:ea typeface="微软雅黑" pitchFamily="34" charset="-122"/>
              </a:rPr>
              <a:t>理解机理和预测行为</a:t>
            </a:r>
            <a:endParaRPr lang="en-US" altLang="zh-CN" sz="1800" dirty="0" smtClean="0">
              <a:latin typeface="微软雅黑" pitchFamily="34" charset="-122"/>
              <a:ea typeface="微软雅黑" pitchFamily="34" charset="-122"/>
            </a:endParaRPr>
          </a:p>
        </p:txBody>
      </p:sp>
      <p:pic>
        <p:nvPicPr>
          <p:cNvPr id="62467" name="Picture 5"/>
          <p:cNvPicPr>
            <a:picLocks noChangeAspect="1" noChangeArrowheads="1"/>
          </p:cNvPicPr>
          <p:nvPr/>
        </p:nvPicPr>
        <p:blipFill>
          <a:blip r:embed="rId2" cstate="print"/>
          <a:srcRect/>
          <a:stretch>
            <a:fillRect/>
          </a:stretch>
        </p:blipFill>
        <p:spPr bwMode="auto">
          <a:xfrm>
            <a:off x="0" y="0"/>
            <a:ext cx="5826125" cy="6858000"/>
          </a:xfrm>
          <a:prstGeom prst="rect">
            <a:avLst/>
          </a:prstGeom>
          <a:noFill/>
          <a:ln w="9525">
            <a:noFill/>
            <a:miter lim="800000"/>
            <a:headEnd/>
            <a:tailEnd/>
          </a:ln>
        </p:spPr>
      </p:pic>
      <p:sp>
        <p:nvSpPr>
          <p:cNvPr id="4" name="灯片编号占位符 3"/>
          <p:cNvSpPr>
            <a:spLocks noGrp="1"/>
          </p:cNvSpPr>
          <p:nvPr>
            <p:ph type="sldNum" sz="quarter" idx="12"/>
          </p:nvPr>
        </p:nvSpPr>
        <p:spPr>
          <a:xfrm>
            <a:off x="8472510" y="6400800"/>
            <a:ext cx="671490" cy="457200"/>
          </a:xfrm>
        </p:spPr>
        <p:txBody>
          <a:bodyPr/>
          <a:lstStyle/>
          <a:p>
            <a:pPr>
              <a:defRPr/>
            </a:pPr>
            <a:fld id="{705EF948-7358-4CA2-B872-583E31FB6E6A}" type="slidenum">
              <a:rPr lang="zh-CN" altLang="en-US" smtClean="0"/>
              <a:pPr>
                <a:defRPr/>
              </a:pPr>
              <a:t>64</a:t>
            </a:fld>
            <a:endParaRPr lang="en-US" altLang="zh-CN" dirty="0"/>
          </a:p>
        </p:txBody>
      </p:sp>
    </p:spTree>
  </p:cSld>
  <p:clrMapOvr>
    <a:masterClrMapping/>
  </p:clrMapOvr>
  <p:transition spd="med">
    <p:split orient="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1"/>
          <p:cNvGrpSpPr>
            <a:grpSpLocks/>
          </p:cNvGrpSpPr>
          <p:nvPr/>
        </p:nvGrpSpPr>
        <p:grpSpPr bwMode="auto">
          <a:xfrm>
            <a:off x="4786313" y="642938"/>
            <a:ext cx="4214812" cy="5857875"/>
            <a:chOff x="3929058" y="142852"/>
            <a:chExt cx="5072098" cy="6572272"/>
          </a:xfrm>
        </p:grpSpPr>
        <p:grpSp>
          <p:nvGrpSpPr>
            <p:cNvPr id="4" name="组合 25"/>
            <p:cNvGrpSpPr>
              <a:grpSpLocks/>
            </p:cNvGrpSpPr>
            <p:nvPr/>
          </p:nvGrpSpPr>
          <p:grpSpPr bwMode="auto">
            <a:xfrm>
              <a:off x="3929058" y="2428868"/>
              <a:ext cx="5072098" cy="4286256"/>
              <a:chOff x="214282" y="1924050"/>
              <a:chExt cx="5905500" cy="4933950"/>
            </a:xfrm>
          </p:grpSpPr>
          <p:pic>
            <p:nvPicPr>
              <p:cNvPr id="54299" name="Picture 8"/>
              <p:cNvPicPr>
                <a:picLocks noChangeAspect="1" noChangeArrowheads="1"/>
              </p:cNvPicPr>
              <p:nvPr/>
            </p:nvPicPr>
            <p:blipFill>
              <a:blip r:embed="rId2" cstate="print"/>
              <a:srcRect/>
              <a:stretch>
                <a:fillRect/>
              </a:stretch>
            </p:blipFill>
            <p:spPr bwMode="auto">
              <a:xfrm>
                <a:off x="214282" y="1924050"/>
                <a:ext cx="5905500" cy="4933950"/>
              </a:xfrm>
              <a:prstGeom prst="rect">
                <a:avLst/>
              </a:prstGeom>
              <a:noFill/>
              <a:ln w="9525">
                <a:noFill/>
                <a:miter lim="800000"/>
                <a:headEnd/>
                <a:tailEnd/>
              </a:ln>
            </p:spPr>
          </p:pic>
          <p:sp>
            <p:nvSpPr>
              <p:cNvPr id="54300" name="Text Box 11"/>
              <p:cNvSpPr txBox="1">
                <a:spLocks noChangeArrowheads="1"/>
              </p:cNvSpPr>
              <p:nvPr/>
            </p:nvSpPr>
            <p:spPr bwMode="auto">
              <a:xfrm>
                <a:off x="4418229" y="4357694"/>
                <a:ext cx="1301221" cy="437240"/>
              </a:xfrm>
              <a:prstGeom prst="rect">
                <a:avLst/>
              </a:prstGeom>
              <a:noFill/>
              <a:ln w="9525">
                <a:noFill/>
                <a:miter lim="800000"/>
                <a:headEnd/>
                <a:tailEnd/>
              </a:ln>
            </p:spPr>
            <p:txBody>
              <a:bodyPr wrap="square">
                <a:spAutoFit/>
              </a:bodyPr>
              <a:lstStyle/>
              <a:p>
                <a:pPr>
                  <a:spcBef>
                    <a:spcPct val="50000"/>
                  </a:spcBef>
                </a:pPr>
                <a:r>
                  <a:rPr lang="en-US" altLang="zh-CN" sz="1600" b="1" dirty="0">
                    <a:solidFill>
                      <a:srgbClr val="FF0000"/>
                    </a:solidFill>
                    <a:latin typeface="微软雅黑" pitchFamily="34" charset="-122"/>
                    <a:ea typeface="微软雅黑" pitchFamily="34" charset="-122"/>
                  </a:rPr>
                  <a:t>CPE</a:t>
                </a:r>
                <a:r>
                  <a:rPr lang="en-US" altLang="zh-CN" sz="1600" b="1" baseline="-25000" dirty="0">
                    <a:solidFill>
                      <a:srgbClr val="FF0000"/>
                    </a:solidFill>
                    <a:latin typeface="微软雅黑" pitchFamily="34" charset="-122"/>
                    <a:ea typeface="微软雅黑" pitchFamily="34" charset="-122"/>
                  </a:rPr>
                  <a:t>SG</a:t>
                </a:r>
              </a:p>
            </p:txBody>
          </p:sp>
          <p:sp>
            <p:nvSpPr>
              <p:cNvPr id="54301" name="Text Box 13"/>
              <p:cNvSpPr txBox="1">
                <a:spLocks noChangeArrowheads="1"/>
              </p:cNvSpPr>
              <p:nvPr/>
            </p:nvSpPr>
            <p:spPr bwMode="auto">
              <a:xfrm>
                <a:off x="3286116" y="3857628"/>
                <a:ext cx="935038" cy="338554"/>
              </a:xfrm>
              <a:prstGeom prst="rect">
                <a:avLst/>
              </a:prstGeom>
              <a:noFill/>
              <a:ln w="9525">
                <a:noFill/>
                <a:miter lim="800000"/>
                <a:headEnd/>
                <a:tailEnd/>
              </a:ln>
            </p:spPr>
            <p:txBody>
              <a:bodyPr>
                <a:spAutoFit/>
              </a:bodyPr>
              <a:lstStyle/>
              <a:p>
                <a:pPr>
                  <a:spcBef>
                    <a:spcPct val="50000"/>
                  </a:spcBef>
                </a:pPr>
                <a:r>
                  <a:rPr lang="en-US" altLang="zh-CN" sz="1600" b="1" dirty="0">
                    <a:solidFill>
                      <a:srgbClr val="FF0000"/>
                    </a:solidFill>
                    <a:latin typeface="微软雅黑" pitchFamily="34" charset="-122"/>
                    <a:ea typeface="微软雅黑" pitchFamily="34" charset="-122"/>
                  </a:rPr>
                  <a:t>R</a:t>
                </a:r>
                <a:r>
                  <a:rPr lang="en-US" altLang="zh-CN" sz="1600" b="1" baseline="-25000" dirty="0">
                    <a:solidFill>
                      <a:srgbClr val="FF0000"/>
                    </a:solidFill>
                    <a:latin typeface="微软雅黑" pitchFamily="34" charset="-122"/>
                    <a:ea typeface="微软雅黑" pitchFamily="34" charset="-122"/>
                  </a:rPr>
                  <a:t>SG</a:t>
                </a:r>
              </a:p>
            </p:txBody>
          </p:sp>
          <p:sp>
            <p:nvSpPr>
              <p:cNvPr id="54302" name="Text Box 15"/>
              <p:cNvSpPr txBox="1">
                <a:spLocks noChangeArrowheads="1"/>
              </p:cNvSpPr>
              <p:nvPr/>
            </p:nvSpPr>
            <p:spPr bwMode="auto">
              <a:xfrm>
                <a:off x="2357421" y="2928934"/>
                <a:ext cx="1159961" cy="437240"/>
              </a:xfrm>
              <a:prstGeom prst="rect">
                <a:avLst/>
              </a:prstGeom>
              <a:noFill/>
              <a:ln w="9525">
                <a:noFill/>
                <a:miter lim="800000"/>
                <a:headEnd/>
                <a:tailEnd/>
              </a:ln>
            </p:spPr>
            <p:txBody>
              <a:bodyPr wrap="square">
                <a:spAutoFit/>
              </a:bodyPr>
              <a:lstStyle/>
              <a:p>
                <a:pPr>
                  <a:spcBef>
                    <a:spcPct val="50000"/>
                  </a:spcBef>
                </a:pPr>
                <a:r>
                  <a:rPr lang="en-US" altLang="zh-CN" sz="1600" b="1" dirty="0">
                    <a:solidFill>
                      <a:srgbClr val="FF0000"/>
                    </a:solidFill>
                    <a:latin typeface="微软雅黑" pitchFamily="34" charset="-122"/>
                    <a:ea typeface="微软雅黑" pitchFamily="34" charset="-122"/>
                  </a:rPr>
                  <a:t>CPE</a:t>
                </a:r>
                <a:r>
                  <a:rPr lang="en-US" altLang="zh-CN" sz="1600" b="1" baseline="-25000" dirty="0">
                    <a:solidFill>
                      <a:srgbClr val="FF0000"/>
                    </a:solidFill>
                    <a:latin typeface="微软雅黑" pitchFamily="34" charset="-122"/>
                    <a:ea typeface="微软雅黑" pitchFamily="34" charset="-122"/>
                  </a:rPr>
                  <a:t>OX</a:t>
                </a:r>
              </a:p>
            </p:txBody>
          </p:sp>
          <p:sp>
            <p:nvSpPr>
              <p:cNvPr id="54303" name="Text Box 16"/>
              <p:cNvSpPr txBox="1">
                <a:spLocks noChangeArrowheads="1"/>
              </p:cNvSpPr>
              <p:nvPr/>
            </p:nvSpPr>
            <p:spPr bwMode="auto">
              <a:xfrm>
                <a:off x="1857356" y="2428868"/>
                <a:ext cx="1008063" cy="338554"/>
              </a:xfrm>
              <a:prstGeom prst="rect">
                <a:avLst/>
              </a:prstGeom>
              <a:noFill/>
              <a:ln w="9525">
                <a:noFill/>
                <a:miter lim="800000"/>
                <a:headEnd/>
                <a:tailEnd/>
              </a:ln>
            </p:spPr>
            <p:txBody>
              <a:bodyPr>
                <a:spAutoFit/>
              </a:bodyPr>
              <a:lstStyle/>
              <a:p>
                <a:pPr>
                  <a:spcBef>
                    <a:spcPct val="50000"/>
                  </a:spcBef>
                </a:pPr>
                <a:r>
                  <a:rPr lang="en-US" altLang="zh-CN" sz="1600" b="1">
                    <a:solidFill>
                      <a:srgbClr val="FF0000"/>
                    </a:solidFill>
                    <a:latin typeface="微软雅黑" pitchFamily="34" charset="-122"/>
                    <a:ea typeface="微软雅黑" pitchFamily="34" charset="-122"/>
                  </a:rPr>
                  <a:t>R</a:t>
                </a:r>
                <a:r>
                  <a:rPr lang="en-US" altLang="zh-CN" sz="1600" b="1" baseline="-25000">
                    <a:solidFill>
                      <a:srgbClr val="FF0000"/>
                    </a:solidFill>
                    <a:latin typeface="微软雅黑" pitchFamily="34" charset="-122"/>
                    <a:ea typeface="微软雅黑" pitchFamily="34" charset="-122"/>
                  </a:rPr>
                  <a:t>OX</a:t>
                </a:r>
              </a:p>
            </p:txBody>
          </p:sp>
          <p:sp>
            <p:nvSpPr>
              <p:cNvPr id="54304" name="Text Box 20"/>
              <p:cNvSpPr txBox="1">
                <a:spLocks noChangeArrowheads="1"/>
              </p:cNvSpPr>
              <p:nvPr/>
            </p:nvSpPr>
            <p:spPr bwMode="auto">
              <a:xfrm>
                <a:off x="1142975" y="2000240"/>
                <a:ext cx="1173280" cy="437240"/>
              </a:xfrm>
              <a:prstGeom prst="rect">
                <a:avLst/>
              </a:prstGeom>
              <a:noFill/>
              <a:ln w="9525">
                <a:noFill/>
                <a:miter lim="800000"/>
                <a:headEnd/>
                <a:tailEnd/>
              </a:ln>
            </p:spPr>
            <p:txBody>
              <a:bodyPr wrap="square">
                <a:spAutoFit/>
              </a:bodyPr>
              <a:lstStyle/>
              <a:p>
                <a:pPr>
                  <a:spcBef>
                    <a:spcPct val="50000"/>
                  </a:spcBef>
                </a:pPr>
                <a:r>
                  <a:rPr lang="en-US" altLang="zh-CN" sz="1600" b="1" dirty="0">
                    <a:solidFill>
                      <a:srgbClr val="FF0000"/>
                    </a:solidFill>
                    <a:latin typeface="微软雅黑" pitchFamily="34" charset="-122"/>
                    <a:ea typeface="微软雅黑" pitchFamily="34" charset="-122"/>
                  </a:rPr>
                  <a:t>CPE</a:t>
                </a:r>
                <a:r>
                  <a:rPr lang="en-US" altLang="zh-CN" sz="1600" b="1" baseline="-25000" dirty="0">
                    <a:solidFill>
                      <a:srgbClr val="FF0000"/>
                    </a:solidFill>
                    <a:latin typeface="微软雅黑" pitchFamily="34" charset="-122"/>
                    <a:ea typeface="微软雅黑" pitchFamily="34" charset="-122"/>
                  </a:rPr>
                  <a:t>DL</a:t>
                </a:r>
              </a:p>
            </p:txBody>
          </p:sp>
        </p:grpSp>
        <p:grpSp>
          <p:nvGrpSpPr>
            <p:cNvPr id="5" name="组合 27"/>
            <p:cNvGrpSpPr>
              <a:grpSpLocks/>
            </p:cNvGrpSpPr>
            <p:nvPr/>
          </p:nvGrpSpPr>
          <p:grpSpPr bwMode="auto">
            <a:xfrm>
              <a:off x="3929058" y="142852"/>
              <a:ext cx="5072066" cy="2357454"/>
              <a:chOff x="5214942" y="500042"/>
              <a:chExt cx="4357686" cy="2357454"/>
            </a:xfrm>
          </p:grpSpPr>
          <p:grpSp>
            <p:nvGrpSpPr>
              <p:cNvPr id="6" name="组合 24"/>
              <p:cNvGrpSpPr>
                <a:grpSpLocks/>
              </p:cNvGrpSpPr>
              <p:nvPr/>
            </p:nvGrpSpPr>
            <p:grpSpPr bwMode="auto">
              <a:xfrm>
                <a:off x="5214942" y="500042"/>
                <a:ext cx="4357686" cy="2357454"/>
                <a:chOff x="4786314" y="500042"/>
                <a:chExt cx="4357686" cy="2357454"/>
              </a:xfrm>
            </p:grpSpPr>
            <p:pic>
              <p:nvPicPr>
                <p:cNvPr id="54295" name="Picture 4"/>
                <p:cNvPicPr>
                  <a:picLocks noChangeAspect="1" noChangeArrowheads="1"/>
                </p:cNvPicPr>
                <p:nvPr/>
              </p:nvPicPr>
              <p:blipFill>
                <a:blip r:embed="rId3" cstate="print"/>
                <a:srcRect/>
                <a:stretch>
                  <a:fillRect/>
                </a:stretch>
              </p:blipFill>
              <p:spPr bwMode="auto">
                <a:xfrm>
                  <a:off x="4786314" y="500042"/>
                  <a:ext cx="4357686" cy="2357454"/>
                </a:xfrm>
                <a:prstGeom prst="rect">
                  <a:avLst/>
                </a:prstGeom>
                <a:noFill/>
                <a:ln w="9525">
                  <a:noFill/>
                  <a:miter lim="800000"/>
                  <a:headEnd/>
                  <a:tailEnd/>
                </a:ln>
              </p:spPr>
            </p:pic>
            <p:sp>
              <p:nvSpPr>
                <p:cNvPr id="54296" name="矩形 27"/>
                <p:cNvSpPr>
                  <a:spLocks noChangeArrowheads="1"/>
                </p:cNvSpPr>
                <p:nvPr/>
              </p:nvSpPr>
              <p:spPr bwMode="auto">
                <a:xfrm>
                  <a:off x="8286776" y="1571612"/>
                  <a:ext cx="857224" cy="1285884"/>
                </a:xfrm>
                <a:prstGeom prst="rect">
                  <a:avLst/>
                </a:prstGeom>
                <a:solidFill>
                  <a:schemeClr val="tx1"/>
                </a:solidFill>
                <a:ln w="9525" algn="ctr">
                  <a:solidFill>
                    <a:schemeClr val="tx1"/>
                  </a:solidFill>
                  <a:round/>
                  <a:headEnd/>
                  <a:tailEnd/>
                </a:ln>
              </p:spPr>
              <p:txBody>
                <a:bodyPr wrap="none" anchor="ctr"/>
                <a:lstStyle/>
                <a:p>
                  <a:endParaRPr lang="zh-CN" altLang="en-US">
                    <a:ea typeface="楷体_GB2312" pitchFamily="49" charset="-122"/>
                  </a:endParaRPr>
                </a:p>
              </p:txBody>
            </p:sp>
            <p:cxnSp>
              <p:nvCxnSpPr>
                <p:cNvPr id="54297" name="直接连接符 28"/>
                <p:cNvCxnSpPr>
                  <a:cxnSpLocks noChangeShapeType="1"/>
                </p:cNvCxnSpPr>
                <p:nvPr/>
              </p:nvCxnSpPr>
              <p:spPr bwMode="auto">
                <a:xfrm rot="5400000">
                  <a:off x="8073256" y="1856570"/>
                  <a:ext cx="714380" cy="1588"/>
                </a:xfrm>
                <a:prstGeom prst="line">
                  <a:avLst/>
                </a:prstGeom>
                <a:noFill/>
                <a:ln w="28575" algn="ctr">
                  <a:solidFill>
                    <a:schemeClr val="bg2"/>
                  </a:solidFill>
                  <a:round/>
                  <a:headEnd/>
                  <a:tailEnd/>
                </a:ln>
              </p:spPr>
            </p:cxnSp>
            <p:cxnSp>
              <p:nvCxnSpPr>
                <p:cNvPr id="54298" name="直接连接符 29"/>
                <p:cNvCxnSpPr>
                  <a:cxnSpLocks noChangeShapeType="1"/>
                </p:cNvCxnSpPr>
                <p:nvPr/>
              </p:nvCxnSpPr>
              <p:spPr bwMode="auto">
                <a:xfrm>
                  <a:off x="8215338" y="2214554"/>
                  <a:ext cx="214314" cy="1588"/>
                </a:xfrm>
                <a:prstGeom prst="line">
                  <a:avLst/>
                </a:prstGeom>
                <a:noFill/>
                <a:ln w="28575" algn="ctr">
                  <a:solidFill>
                    <a:schemeClr val="bg2"/>
                  </a:solidFill>
                  <a:round/>
                  <a:headEnd/>
                  <a:tailEnd/>
                </a:ln>
              </p:spPr>
            </p:cxnSp>
          </p:grpSp>
          <p:sp>
            <p:nvSpPr>
              <p:cNvPr id="54294" name="矩形 25"/>
              <p:cNvSpPr>
                <a:spLocks noChangeArrowheads="1"/>
              </p:cNvSpPr>
              <p:nvPr/>
            </p:nvSpPr>
            <p:spPr bwMode="auto">
              <a:xfrm>
                <a:off x="5214942" y="1928802"/>
                <a:ext cx="1500198" cy="928694"/>
              </a:xfrm>
              <a:prstGeom prst="rect">
                <a:avLst/>
              </a:prstGeom>
              <a:solidFill>
                <a:schemeClr val="tx1"/>
              </a:solidFill>
              <a:ln w="9525" algn="ctr">
                <a:solidFill>
                  <a:schemeClr val="tx1"/>
                </a:solidFill>
                <a:round/>
                <a:headEnd/>
                <a:tailEnd/>
              </a:ln>
            </p:spPr>
            <p:txBody>
              <a:bodyPr wrap="none" anchor="ctr"/>
              <a:lstStyle/>
              <a:p>
                <a:endParaRPr lang="zh-CN" altLang="en-US">
                  <a:ea typeface="楷体_GB2312" pitchFamily="49" charset="-122"/>
                </a:endParaRPr>
              </a:p>
            </p:txBody>
          </p:sp>
        </p:grpSp>
      </p:grpSp>
      <p:pic>
        <p:nvPicPr>
          <p:cNvPr id="54275" name="Picture 14"/>
          <p:cNvPicPr>
            <a:picLocks noChangeAspect="1" noChangeArrowheads="1"/>
          </p:cNvPicPr>
          <p:nvPr/>
        </p:nvPicPr>
        <p:blipFill>
          <a:blip r:embed="rId4" cstate="print"/>
          <a:srcRect/>
          <a:stretch>
            <a:fillRect/>
          </a:stretch>
        </p:blipFill>
        <p:spPr bwMode="auto">
          <a:xfrm>
            <a:off x="4786313" y="6429375"/>
            <a:ext cx="4214812" cy="285750"/>
          </a:xfrm>
          <a:prstGeom prst="rect">
            <a:avLst/>
          </a:prstGeom>
          <a:noFill/>
          <a:ln w="9525">
            <a:noFill/>
            <a:miter lim="800000"/>
            <a:headEnd/>
            <a:tailEnd/>
          </a:ln>
        </p:spPr>
      </p:pic>
      <p:sp>
        <p:nvSpPr>
          <p:cNvPr id="54276" name="矩形 44"/>
          <p:cNvSpPr>
            <a:spLocks noChangeArrowheads="1"/>
          </p:cNvSpPr>
          <p:nvPr/>
        </p:nvSpPr>
        <p:spPr bwMode="auto">
          <a:xfrm>
            <a:off x="214313" y="2741613"/>
            <a:ext cx="4200525" cy="3759200"/>
          </a:xfrm>
          <a:prstGeom prst="rect">
            <a:avLst/>
          </a:prstGeom>
          <a:solidFill>
            <a:schemeClr val="tx1"/>
          </a:solidFill>
          <a:ln w="9525" algn="ctr">
            <a:solidFill>
              <a:schemeClr val="tx1"/>
            </a:solidFill>
            <a:round/>
            <a:headEnd/>
            <a:tailEnd/>
          </a:ln>
        </p:spPr>
        <p:txBody>
          <a:bodyPr wrap="none" anchor="ctr"/>
          <a:lstStyle/>
          <a:p>
            <a:endParaRPr lang="zh-CN" altLang="en-US">
              <a:ea typeface="楷体_GB2312" pitchFamily="49" charset="-122"/>
            </a:endParaRPr>
          </a:p>
        </p:txBody>
      </p:sp>
      <p:grpSp>
        <p:nvGrpSpPr>
          <p:cNvPr id="7" name="组合 35"/>
          <p:cNvGrpSpPr>
            <a:grpSpLocks/>
          </p:cNvGrpSpPr>
          <p:nvPr/>
        </p:nvGrpSpPr>
        <p:grpSpPr bwMode="auto">
          <a:xfrm>
            <a:off x="280988" y="2786063"/>
            <a:ext cx="4433887" cy="3568700"/>
            <a:chOff x="468311" y="694432"/>
            <a:chExt cx="8675689" cy="5450781"/>
          </a:xfrm>
        </p:grpSpPr>
        <p:pic>
          <p:nvPicPr>
            <p:cNvPr id="54283" name="Picture 4"/>
            <p:cNvPicPr>
              <a:picLocks noChangeAspect="1" noChangeArrowheads="1"/>
            </p:cNvPicPr>
            <p:nvPr/>
          </p:nvPicPr>
          <p:blipFill>
            <a:blip r:embed="rId5" cstate="print"/>
            <a:srcRect/>
            <a:stretch>
              <a:fillRect/>
            </a:stretch>
          </p:blipFill>
          <p:spPr bwMode="auto">
            <a:xfrm rot="5400000">
              <a:off x="1187795" y="-25052"/>
              <a:ext cx="4464944" cy="5903912"/>
            </a:xfrm>
            <a:prstGeom prst="rect">
              <a:avLst/>
            </a:prstGeom>
            <a:noFill/>
            <a:ln w="9525">
              <a:noFill/>
              <a:miter lim="800000"/>
              <a:headEnd/>
              <a:tailEnd/>
            </a:ln>
          </p:spPr>
        </p:pic>
        <p:pic>
          <p:nvPicPr>
            <p:cNvPr id="54284" name="Picture 6"/>
            <p:cNvPicPr>
              <a:picLocks noChangeAspect="1" noChangeArrowheads="1"/>
            </p:cNvPicPr>
            <p:nvPr/>
          </p:nvPicPr>
          <p:blipFill>
            <a:blip r:embed="rId6" cstate="print"/>
            <a:srcRect/>
            <a:stretch>
              <a:fillRect/>
            </a:stretch>
          </p:blipFill>
          <p:spPr bwMode="auto">
            <a:xfrm>
              <a:off x="611188" y="4941888"/>
              <a:ext cx="7875587" cy="1203325"/>
            </a:xfrm>
            <a:prstGeom prst="rect">
              <a:avLst/>
            </a:prstGeom>
            <a:noFill/>
            <a:ln w="9525">
              <a:noFill/>
              <a:miter lim="800000"/>
              <a:headEnd/>
              <a:tailEnd/>
            </a:ln>
          </p:spPr>
        </p:pic>
        <p:sp>
          <p:nvSpPr>
            <p:cNvPr id="54285" name="Text Box 7"/>
            <p:cNvSpPr txBox="1">
              <a:spLocks noChangeArrowheads="1"/>
            </p:cNvSpPr>
            <p:nvPr/>
          </p:nvSpPr>
          <p:spPr bwMode="auto">
            <a:xfrm>
              <a:off x="7019926" y="2205038"/>
              <a:ext cx="2124074" cy="423009"/>
            </a:xfrm>
            <a:prstGeom prst="rect">
              <a:avLst/>
            </a:prstGeom>
            <a:noFill/>
            <a:ln w="9525">
              <a:noFill/>
              <a:miter lim="800000"/>
              <a:headEnd/>
              <a:tailEnd/>
            </a:ln>
          </p:spPr>
          <p:txBody>
            <a:bodyPr>
              <a:spAutoFit/>
            </a:bodyPr>
            <a:lstStyle/>
            <a:p>
              <a:pPr>
                <a:spcBef>
                  <a:spcPct val="50000"/>
                </a:spcBef>
              </a:pPr>
              <a:r>
                <a:rPr lang="zh-CN" altLang="en-US" sz="1200" b="1">
                  <a:ea typeface="楷体_GB2312" pitchFamily="49" charset="-122"/>
                </a:rPr>
                <a:t>保护膜</a:t>
              </a:r>
            </a:p>
          </p:txBody>
        </p:sp>
        <p:sp>
          <p:nvSpPr>
            <p:cNvPr id="54286" name="Text Box 8"/>
            <p:cNvSpPr txBox="1">
              <a:spLocks noChangeArrowheads="1"/>
            </p:cNvSpPr>
            <p:nvPr/>
          </p:nvSpPr>
          <p:spPr bwMode="auto">
            <a:xfrm>
              <a:off x="7019926" y="3428999"/>
              <a:ext cx="1584324" cy="423009"/>
            </a:xfrm>
            <a:prstGeom prst="rect">
              <a:avLst/>
            </a:prstGeom>
            <a:noFill/>
            <a:ln w="9525">
              <a:noFill/>
              <a:miter lim="800000"/>
              <a:headEnd/>
              <a:tailEnd/>
            </a:ln>
          </p:spPr>
          <p:txBody>
            <a:bodyPr>
              <a:spAutoFit/>
            </a:bodyPr>
            <a:lstStyle/>
            <a:p>
              <a:pPr>
                <a:spcBef>
                  <a:spcPct val="50000"/>
                </a:spcBef>
              </a:pPr>
              <a:r>
                <a:rPr lang="zh-CN" altLang="en-US" sz="1200" b="1">
                  <a:ea typeface="楷体_GB2312" pitchFamily="49" charset="-122"/>
                </a:rPr>
                <a:t>钝化膜</a:t>
              </a:r>
            </a:p>
          </p:txBody>
        </p:sp>
        <p:sp>
          <p:nvSpPr>
            <p:cNvPr id="54287" name="Text Box 9"/>
            <p:cNvSpPr txBox="1">
              <a:spLocks noChangeArrowheads="1"/>
            </p:cNvSpPr>
            <p:nvPr/>
          </p:nvSpPr>
          <p:spPr bwMode="auto">
            <a:xfrm>
              <a:off x="7005357" y="4292599"/>
              <a:ext cx="2138643" cy="423009"/>
            </a:xfrm>
            <a:prstGeom prst="rect">
              <a:avLst/>
            </a:prstGeom>
            <a:noFill/>
            <a:ln w="9525">
              <a:noFill/>
              <a:miter lim="800000"/>
              <a:headEnd/>
              <a:tailEnd/>
            </a:ln>
          </p:spPr>
          <p:txBody>
            <a:bodyPr>
              <a:spAutoFit/>
            </a:bodyPr>
            <a:lstStyle/>
            <a:p>
              <a:pPr>
                <a:spcBef>
                  <a:spcPct val="50000"/>
                </a:spcBef>
              </a:pPr>
              <a:r>
                <a:rPr lang="zh-CN" altLang="en-US" sz="1200" b="1">
                  <a:ea typeface="楷体_GB2312" pitchFamily="49" charset="-122"/>
                </a:rPr>
                <a:t>金属本体</a:t>
              </a:r>
            </a:p>
          </p:txBody>
        </p:sp>
        <p:sp>
          <p:nvSpPr>
            <p:cNvPr id="54288" name="AutoShape 11"/>
            <p:cNvSpPr>
              <a:spLocks noChangeArrowheads="1"/>
            </p:cNvSpPr>
            <p:nvPr/>
          </p:nvSpPr>
          <p:spPr bwMode="auto">
            <a:xfrm>
              <a:off x="6300788" y="2349500"/>
              <a:ext cx="649287" cy="71438"/>
            </a:xfrm>
            <a:prstGeom prst="leftArrow">
              <a:avLst>
                <a:gd name="adj1" fmla="val 50000"/>
                <a:gd name="adj2" fmla="val 227220"/>
              </a:avLst>
            </a:prstGeom>
            <a:solidFill>
              <a:schemeClr val="accent1"/>
            </a:solidFill>
            <a:ln w="9525">
              <a:solidFill>
                <a:schemeClr val="tx1"/>
              </a:solidFill>
              <a:miter lim="800000"/>
              <a:headEnd/>
              <a:tailEnd/>
            </a:ln>
          </p:spPr>
          <p:txBody>
            <a:bodyPr wrap="none" anchor="ctr"/>
            <a:lstStyle/>
            <a:p>
              <a:pPr algn="ctr"/>
              <a:endParaRPr lang="zh-CN" altLang="zh-CN">
                <a:ea typeface="楷体_GB2312" pitchFamily="49" charset="-122"/>
              </a:endParaRPr>
            </a:p>
          </p:txBody>
        </p:sp>
        <p:sp>
          <p:nvSpPr>
            <p:cNvPr id="54289" name="AutoShape 12"/>
            <p:cNvSpPr>
              <a:spLocks noChangeArrowheads="1"/>
            </p:cNvSpPr>
            <p:nvPr/>
          </p:nvSpPr>
          <p:spPr bwMode="auto">
            <a:xfrm>
              <a:off x="6300788" y="3644900"/>
              <a:ext cx="649287" cy="71438"/>
            </a:xfrm>
            <a:prstGeom prst="leftArrow">
              <a:avLst>
                <a:gd name="adj1" fmla="val 50000"/>
                <a:gd name="adj2" fmla="val 227220"/>
              </a:avLst>
            </a:prstGeom>
            <a:solidFill>
              <a:schemeClr val="accent1"/>
            </a:solidFill>
            <a:ln w="9525">
              <a:solidFill>
                <a:schemeClr val="tx1"/>
              </a:solidFill>
              <a:miter lim="800000"/>
              <a:headEnd/>
              <a:tailEnd/>
            </a:ln>
          </p:spPr>
          <p:txBody>
            <a:bodyPr wrap="none" anchor="ctr"/>
            <a:lstStyle/>
            <a:p>
              <a:pPr algn="ctr"/>
              <a:endParaRPr lang="zh-CN" altLang="zh-CN">
                <a:ea typeface="楷体_GB2312" pitchFamily="49" charset="-122"/>
              </a:endParaRPr>
            </a:p>
          </p:txBody>
        </p:sp>
        <p:sp>
          <p:nvSpPr>
            <p:cNvPr id="54290" name="AutoShape 13"/>
            <p:cNvSpPr>
              <a:spLocks noChangeArrowheads="1"/>
            </p:cNvSpPr>
            <p:nvPr/>
          </p:nvSpPr>
          <p:spPr bwMode="auto">
            <a:xfrm>
              <a:off x="6372225" y="4437063"/>
              <a:ext cx="649288" cy="71437"/>
            </a:xfrm>
            <a:prstGeom prst="leftArrow">
              <a:avLst>
                <a:gd name="adj1" fmla="val 50000"/>
                <a:gd name="adj2" fmla="val 227224"/>
              </a:avLst>
            </a:prstGeom>
            <a:solidFill>
              <a:schemeClr val="accent1"/>
            </a:solidFill>
            <a:ln w="9525">
              <a:solidFill>
                <a:schemeClr val="tx1"/>
              </a:solidFill>
              <a:miter lim="800000"/>
              <a:headEnd/>
              <a:tailEnd/>
            </a:ln>
          </p:spPr>
          <p:txBody>
            <a:bodyPr wrap="none" anchor="ctr"/>
            <a:lstStyle/>
            <a:p>
              <a:pPr algn="ctr"/>
              <a:endParaRPr lang="zh-CN" altLang="zh-CN">
                <a:ea typeface="楷体_GB2312" pitchFamily="49" charset="-122"/>
              </a:endParaRPr>
            </a:p>
          </p:txBody>
        </p:sp>
      </p:grpSp>
      <p:sp>
        <p:nvSpPr>
          <p:cNvPr id="54278" name="TextBox 48"/>
          <p:cNvSpPr txBox="1">
            <a:spLocks noChangeArrowheads="1"/>
          </p:cNvSpPr>
          <p:nvPr/>
        </p:nvSpPr>
        <p:spPr bwMode="auto">
          <a:xfrm>
            <a:off x="214282" y="1142984"/>
            <a:ext cx="4143375" cy="1754326"/>
          </a:xfrm>
          <a:prstGeom prst="rect">
            <a:avLst/>
          </a:prstGeom>
          <a:noFill/>
          <a:ln w="9525">
            <a:noFill/>
            <a:miter lim="800000"/>
            <a:headEnd/>
            <a:tailEnd/>
          </a:ln>
        </p:spPr>
        <p:txBody>
          <a:bodyPr wrap="square">
            <a:spAutoFit/>
          </a:bodyPr>
          <a:lstStyle/>
          <a:p>
            <a:pPr marL="360363" indent="-360363">
              <a:lnSpc>
                <a:spcPct val="150000"/>
              </a:lnSpc>
              <a:buFont typeface="Wingdings" pitchFamily="2" charset="2"/>
              <a:buChar char="l"/>
            </a:pPr>
            <a:r>
              <a:rPr lang="en-US" altLang="zh-CN" sz="1800" dirty="0" err="1" smtClean="0">
                <a:solidFill>
                  <a:srgbClr val="FFC000"/>
                </a:solidFill>
                <a:latin typeface="微软雅黑" pitchFamily="34" charset="-122"/>
                <a:ea typeface="微软雅黑" pitchFamily="34" charset="-122"/>
              </a:rPr>
              <a:t>Csg</a:t>
            </a:r>
            <a:r>
              <a:rPr lang="zh-CN" altLang="en-US" sz="1800" dirty="0" smtClean="0">
                <a:solidFill>
                  <a:srgbClr val="FFC000"/>
                </a:solidFill>
                <a:latin typeface="微软雅黑" pitchFamily="34" charset="-122"/>
                <a:ea typeface="微软雅黑" pitchFamily="34" charset="-122"/>
              </a:rPr>
              <a:t>穿过钝化膜连接金属？</a:t>
            </a:r>
            <a:endParaRPr lang="en-US" altLang="zh-CN" sz="1800" dirty="0" smtClean="0">
              <a:solidFill>
                <a:srgbClr val="FFC000"/>
              </a:solidFill>
              <a:latin typeface="微软雅黑" pitchFamily="34" charset="-122"/>
              <a:ea typeface="微软雅黑" pitchFamily="34" charset="-122"/>
            </a:endParaRPr>
          </a:p>
          <a:p>
            <a:pPr marL="360363" indent="-360363">
              <a:lnSpc>
                <a:spcPct val="150000"/>
              </a:lnSpc>
              <a:buFont typeface="Wingdings" pitchFamily="2" charset="2"/>
              <a:buChar char="l"/>
            </a:pPr>
            <a:r>
              <a:rPr lang="en-US" altLang="zh-CN" sz="1800" dirty="0" err="1" smtClean="0">
                <a:solidFill>
                  <a:srgbClr val="FFC000"/>
                </a:solidFill>
                <a:latin typeface="微软雅黑" pitchFamily="34" charset="-122"/>
                <a:ea typeface="微软雅黑" pitchFamily="34" charset="-122"/>
              </a:rPr>
              <a:t>Rox</a:t>
            </a:r>
            <a:r>
              <a:rPr lang="zh-CN" altLang="en-US" sz="1800" dirty="0" smtClean="0">
                <a:solidFill>
                  <a:srgbClr val="FFC000"/>
                </a:solidFill>
                <a:latin typeface="微软雅黑" pitchFamily="34" charset="-122"/>
                <a:ea typeface="微软雅黑" pitchFamily="34" charset="-122"/>
              </a:rPr>
              <a:t>不接触金属如何电荷迁移？</a:t>
            </a:r>
            <a:endParaRPr lang="en-US" altLang="zh-CN" sz="1800" dirty="0" smtClean="0">
              <a:solidFill>
                <a:srgbClr val="FFC000"/>
              </a:solidFill>
              <a:latin typeface="微软雅黑" pitchFamily="34" charset="-122"/>
              <a:ea typeface="微软雅黑" pitchFamily="34" charset="-122"/>
            </a:endParaRPr>
          </a:p>
          <a:p>
            <a:pPr>
              <a:lnSpc>
                <a:spcPct val="150000"/>
              </a:lnSpc>
            </a:pPr>
            <a:endParaRPr lang="en-US" altLang="zh-CN" sz="1800" dirty="0" smtClean="0">
              <a:solidFill>
                <a:schemeClr val="tx1"/>
              </a:solidFill>
              <a:latin typeface="微软雅黑" pitchFamily="34" charset="-122"/>
              <a:ea typeface="微软雅黑" pitchFamily="34" charset="-122"/>
            </a:endParaRPr>
          </a:p>
          <a:p>
            <a:pPr>
              <a:lnSpc>
                <a:spcPct val="150000"/>
              </a:lnSpc>
            </a:pPr>
            <a:endParaRPr lang="zh-CN" altLang="en-US" sz="1800" dirty="0">
              <a:solidFill>
                <a:schemeClr val="tx1"/>
              </a:solidFill>
              <a:latin typeface="微软雅黑" pitchFamily="34" charset="-122"/>
              <a:ea typeface="微软雅黑" pitchFamily="34" charset="-122"/>
            </a:endParaRPr>
          </a:p>
        </p:txBody>
      </p:sp>
      <p:sp>
        <p:nvSpPr>
          <p:cNvPr id="2" name="椭圆 47"/>
          <p:cNvSpPr>
            <a:spLocks noChangeArrowheads="1"/>
          </p:cNvSpPr>
          <p:nvPr/>
        </p:nvSpPr>
        <p:spPr bwMode="auto">
          <a:xfrm>
            <a:off x="6143625" y="714375"/>
            <a:ext cx="1000125" cy="1285875"/>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grpSp>
        <p:nvGrpSpPr>
          <p:cNvPr id="8" name="组合 36"/>
          <p:cNvGrpSpPr>
            <a:grpSpLocks/>
          </p:cNvGrpSpPr>
          <p:nvPr/>
        </p:nvGrpSpPr>
        <p:grpSpPr bwMode="auto">
          <a:xfrm>
            <a:off x="1000100" y="4357691"/>
            <a:ext cx="1428752" cy="714382"/>
            <a:chOff x="1000075" y="3714754"/>
            <a:chExt cx="1428776" cy="714387"/>
          </a:xfrm>
        </p:grpSpPr>
        <p:sp>
          <p:nvSpPr>
            <p:cNvPr id="54281" name="椭圆 46"/>
            <p:cNvSpPr>
              <a:spLocks noChangeArrowheads="1"/>
            </p:cNvSpPr>
            <p:nvPr/>
          </p:nvSpPr>
          <p:spPr bwMode="auto">
            <a:xfrm>
              <a:off x="2071663" y="3714754"/>
              <a:ext cx="357188" cy="714387"/>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sp>
          <p:nvSpPr>
            <p:cNvPr id="54282" name="椭圆 46"/>
            <p:cNvSpPr>
              <a:spLocks noChangeArrowheads="1"/>
            </p:cNvSpPr>
            <p:nvPr/>
          </p:nvSpPr>
          <p:spPr bwMode="auto">
            <a:xfrm>
              <a:off x="1000075" y="3714754"/>
              <a:ext cx="357188" cy="714387"/>
            </a:xfrm>
            <a:prstGeom prst="ellipse">
              <a:avLst/>
            </a:prstGeom>
            <a:noFill/>
            <a:ln w="28575" algn="ctr">
              <a:solidFill>
                <a:srgbClr val="FF0000"/>
              </a:solidFill>
              <a:round/>
              <a:headEnd/>
              <a:tailEnd/>
            </a:ln>
          </p:spPr>
          <p:txBody>
            <a:bodyPr wrap="none" anchor="ctr"/>
            <a:lstStyle/>
            <a:p>
              <a:endParaRPr lang="zh-CN" altLang="en-US">
                <a:ea typeface="楷体_GB2312" pitchFamily="49" charset="-122"/>
              </a:endParaRPr>
            </a:p>
          </p:txBody>
        </p:sp>
      </p:grpSp>
      <p:sp>
        <p:nvSpPr>
          <p:cNvPr id="33" name="灯片编号占位符 32"/>
          <p:cNvSpPr>
            <a:spLocks noGrp="1"/>
          </p:cNvSpPr>
          <p:nvPr>
            <p:ph type="sldNum" sz="quarter" idx="12"/>
          </p:nvPr>
        </p:nvSpPr>
        <p:spPr/>
        <p:txBody>
          <a:bodyPr/>
          <a:lstStyle/>
          <a:p>
            <a:pPr>
              <a:defRPr/>
            </a:pPr>
            <a:fld id="{705EF948-7358-4CA2-B872-583E31FB6E6A}" type="slidenum">
              <a:rPr lang="zh-CN" altLang="en-US" smtClean="0"/>
              <a:pPr>
                <a:defRPr/>
              </a:pPr>
              <a:t>65</a:t>
            </a:fld>
            <a:endParaRPr lang="en-US" altLang="zh-CN"/>
          </a:p>
        </p:txBody>
      </p:sp>
      <p:sp>
        <p:nvSpPr>
          <p:cNvPr id="34" name="矩形 33"/>
          <p:cNvSpPr/>
          <p:nvPr/>
        </p:nvSpPr>
        <p:spPr>
          <a:xfrm>
            <a:off x="142844" y="214290"/>
            <a:ext cx="4565673" cy="581057"/>
          </a:xfrm>
          <a:prstGeom prst="rect">
            <a:avLst/>
          </a:prstGeom>
        </p:spPr>
        <p:txBody>
          <a:bodyPr wrap="none">
            <a:spAutoFit/>
          </a:bodyPr>
          <a:lstStyle/>
          <a:p>
            <a:pPr>
              <a:lnSpc>
                <a:spcPct val="150000"/>
              </a:lnSpc>
            </a:pPr>
            <a:r>
              <a:rPr lang="en-US" altLang="zh-CN" sz="2400" b="1" dirty="0" smtClean="0">
                <a:solidFill>
                  <a:srgbClr val="FFFF00"/>
                </a:solidFill>
                <a:latin typeface="微软雅黑" pitchFamily="34" charset="-122"/>
                <a:ea typeface="微软雅黑" pitchFamily="34" charset="-122"/>
              </a:rPr>
              <a:t>15. </a:t>
            </a:r>
            <a:r>
              <a:rPr lang="zh-CN" altLang="en-US" sz="2400" b="1" dirty="0" smtClean="0">
                <a:solidFill>
                  <a:srgbClr val="FFFF00"/>
                </a:solidFill>
                <a:latin typeface="微软雅黑" pitchFamily="34" charset="-122"/>
                <a:ea typeface="微软雅黑" pitchFamily="34" charset="-122"/>
              </a:rPr>
              <a:t>溶液</a:t>
            </a:r>
            <a:r>
              <a:rPr lang="en-US" altLang="zh-CN" sz="2400" b="1" dirty="0" smtClean="0">
                <a:solidFill>
                  <a:srgbClr val="FFFF00"/>
                </a:solidFill>
                <a:latin typeface="微软雅黑" pitchFamily="34" charset="-122"/>
                <a:ea typeface="微软雅黑" pitchFamily="34" charset="-122"/>
              </a:rPr>
              <a:t>/</a:t>
            </a:r>
            <a:r>
              <a:rPr lang="zh-CN" altLang="en-US" sz="2400" b="1" dirty="0" smtClean="0">
                <a:solidFill>
                  <a:srgbClr val="FFFF00"/>
                </a:solidFill>
                <a:latin typeface="微软雅黑" pitchFamily="34" charset="-122"/>
                <a:ea typeface="微软雅黑" pitchFamily="34" charset="-122"/>
              </a:rPr>
              <a:t>凝胶</a:t>
            </a:r>
            <a:r>
              <a:rPr lang="en-US" altLang="zh-CN" sz="2400" b="1" dirty="0" smtClean="0">
                <a:solidFill>
                  <a:srgbClr val="FFFF00"/>
                </a:solidFill>
                <a:latin typeface="微软雅黑" pitchFamily="34" charset="-122"/>
                <a:ea typeface="微软雅黑" pitchFamily="34" charset="-122"/>
              </a:rPr>
              <a:t>/</a:t>
            </a:r>
            <a:r>
              <a:rPr lang="zh-CN" altLang="en-US" sz="2400" b="1" dirty="0" smtClean="0">
                <a:solidFill>
                  <a:srgbClr val="FFFF00"/>
                </a:solidFill>
                <a:latin typeface="微软雅黑" pitchFamily="34" charset="-122"/>
                <a:ea typeface="微软雅黑" pitchFamily="34" charset="-122"/>
              </a:rPr>
              <a:t>氧化膜</a:t>
            </a:r>
            <a:r>
              <a:rPr lang="en-US" altLang="zh-CN" sz="2400" b="1" dirty="0" smtClean="0">
                <a:solidFill>
                  <a:srgbClr val="FFFF00"/>
                </a:solidFill>
                <a:latin typeface="微软雅黑" pitchFamily="34" charset="-122"/>
                <a:ea typeface="微软雅黑" pitchFamily="34" charset="-122"/>
              </a:rPr>
              <a:t>/</a:t>
            </a:r>
            <a:r>
              <a:rPr lang="zh-CN" altLang="en-US" sz="2400" b="1" dirty="0" smtClean="0">
                <a:solidFill>
                  <a:srgbClr val="FFFF00"/>
                </a:solidFill>
                <a:latin typeface="微软雅黑" pitchFamily="34" charset="-122"/>
                <a:ea typeface="微软雅黑" pitchFamily="34" charset="-122"/>
              </a:rPr>
              <a:t>金属体系</a:t>
            </a:r>
            <a:endParaRPr lang="en-US" altLang="zh-CN" sz="2400" b="1" dirty="0" smtClean="0">
              <a:solidFill>
                <a:srgbClr val="FFFF00"/>
              </a:solidFill>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1000"/>
                                        <p:tgtEl>
                                          <p:spTgt spid="2"/>
                                        </p:tgtEl>
                                      </p:cBhvr>
                                    </p:animEffect>
                                  </p:childTnLst>
                                </p:cTn>
                              </p:par>
                              <p:par>
                                <p:cTn id="8" presetID="4"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0" y="5357826"/>
            <a:ext cx="7772400" cy="738174"/>
          </a:xfrm>
        </p:spPr>
        <p:txBody>
          <a:bodyPr/>
          <a:lstStyle/>
          <a:p>
            <a:endParaRPr lang="zh-CN" altLang="en-US" dirty="0"/>
          </a:p>
        </p:txBody>
      </p:sp>
      <p:pic>
        <p:nvPicPr>
          <p:cNvPr id="373762" name="Picture 2"/>
          <p:cNvPicPr>
            <a:picLocks noChangeAspect="1" noChangeArrowheads="1"/>
          </p:cNvPicPr>
          <p:nvPr/>
        </p:nvPicPr>
        <p:blipFill>
          <a:blip r:embed="rId2" cstate="print">
            <a:lum bright="-30000" contrast="40000"/>
          </a:blip>
          <a:srcRect/>
          <a:stretch>
            <a:fillRect/>
          </a:stretch>
        </p:blipFill>
        <p:spPr bwMode="auto">
          <a:xfrm>
            <a:off x="642910" y="2285992"/>
            <a:ext cx="2286016" cy="1611816"/>
          </a:xfrm>
          <a:prstGeom prst="rect">
            <a:avLst/>
          </a:prstGeom>
          <a:noFill/>
          <a:ln w="9525">
            <a:noFill/>
            <a:miter lim="800000"/>
            <a:headEnd/>
            <a:tailEnd/>
          </a:ln>
          <a:effectLst/>
        </p:spPr>
      </p:pic>
      <p:pic>
        <p:nvPicPr>
          <p:cNvPr id="373763" name="Picture 3"/>
          <p:cNvPicPr>
            <a:picLocks noChangeAspect="1" noChangeArrowheads="1"/>
          </p:cNvPicPr>
          <p:nvPr/>
        </p:nvPicPr>
        <p:blipFill>
          <a:blip r:embed="rId3" cstate="print"/>
          <a:srcRect/>
          <a:stretch>
            <a:fillRect/>
          </a:stretch>
        </p:blipFill>
        <p:spPr bwMode="auto">
          <a:xfrm>
            <a:off x="428596" y="142852"/>
            <a:ext cx="2657442" cy="1928826"/>
          </a:xfrm>
          <a:prstGeom prst="rect">
            <a:avLst/>
          </a:prstGeom>
          <a:noFill/>
          <a:ln w="9525">
            <a:noFill/>
            <a:miter lim="800000"/>
            <a:headEnd/>
            <a:tailEnd/>
          </a:ln>
          <a:effectLst/>
        </p:spPr>
      </p:pic>
      <p:pic>
        <p:nvPicPr>
          <p:cNvPr id="373764" name="Picture 4"/>
          <p:cNvPicPr>
            <a:picLocks noChangeAspect="1" noChangeArrowheads="1"/>
          </p:cNvPicPr>
          <p:nvPr/>
        </p:nvPicPr>
        <p:blipFill>
          <a:blip r:embed="rId4" cstate="print"/>
          <a:srcRect/>
          <a:stretch>
            <a:fillRect/>
          </a:stretch>
        </p:blipFill>
        <p:spPr bwMode="auto">
          <a:xfrm>
            <a:off x="4000496" y="2285992"/>
            <a:ext cx="2407709" cy="1785950"/>
          </a:xfrm>
          <a:prstGeom prst="rect">
            <a:avLst/>
          </a:prstGeom>
          <a:noFill/>
          <a:ln w="9525">
            <a:noFill/>
            <a:miter lim="800000"/>
            <a:headEnd/>
            <a:tailEnd/>
          </a:ln>
          <a:effectLst/>
        </p:spPr>
      </p:pic>
      <p:pic>
        <p:nvPicPr>
          <p:cNvPr id="373765" name="Picture 5"/>
          <p:cNvPicPr>
            <a:picLocks noChangeAspect="1" noChangeArrowheads="1"/>
          </p:cNvPicPr>
          <p:nvPr/>
        </p:nvPicPr>
        <p:blipFill>
          <a:blip r:embed="rId5" cstate="print"/>
          <a:srcRect/>
          <a:stretch>
            <a:fillRect/>
          </a:stretch>
        </p:blipFill>
        <p:spPr bwMode="auto">
          <a:xfrm>
            <a:off x="6572264" y="2285992"/>
            <a:ext cx="2257430" cy="1700114"/>
          </a:xfrm>
          <a:prstGeom prst="rect">
            <a:avLst/>
          </a:prstGeom>
          <a:noFill/>
          <a:ln w="9525">
            <a:noFill/>
            <a:miter lim="800000"/>
            <a:headEnd/>
            <a:tailEnd/>
          </a:ln>
          <a:effectLst/>
        </p:spPr>
      </p:pic>
      <p:pic>
        <p:nvPicPr>
          <p:cNvPr id="373767" name="Picture 7"/>
          <p:cNvPicPr>
            <a:picLocks noChangeAspect="1" noChangeArrowheads="1"/>
          </p:cNvPicPr>
          <p:nvPr/>
        </p:nvPicPr>
        <p:blipFill>
          <a:blip r:embed="rId6" cstate="print"/>
          <a:srcRect/>
          <a:stretch>
            <a:fillRect/>
          </a:stretch>
        </p:blipFill>
        <p:spPr bwMode="auto">
          <a:xfrm>
            <a:off x="4143372" y="4214818"/>
            <a:ext cx="3705225" cy="1209675"/>
          </a:xfrm>
          <a:prstGeom prst="rect">
            <a:avLst/>
          </a:prstGeom>
          <a:noFill/>
          <a:ln w="9525">
            <a:noFill/>
            <a:miter lim="800000"/>
            <a:headEnd/>
            <a:tailEnd/>
          </a:ln>
          <a:effectLst/>
        </p:spPr>
      </p:pic>
      <p:sp>
        <p:nvSpPr>
          <p:cNvPr id="9" name="灯片编号占位符 8"/>
          <p:cNvSpPr>
            <a:spLocks noGrp="1"/>
          </p:cNvSpPr>
          <p:nvPr>
            <p:ph type="sldNum" sz="quarter" idx="12"/>
          </p:nvPr>
        </p:nvSpPr>
        <p:spPr/>
        <p:txBody>
          <a:bodyPr/>
          <a:lstStyle/>
          <a:p>
            <a:pPr>
              <a:defRPr/>
            </a:pPr>
            <a:fld id="{705EF948-7358-4CA2-B872-583E31FB6E6A}" type="slidenum">
              <a:rPr lang="zh-CN" altLang="en-US" smtClean="0"/>
              <a:pPr>
                <a:defRPr/>
              </a:pPr>
              <a:t>66</a:t>
            </a:fld>
            <a:endParaRPr lang="en-US" altLang="zh-CN"/>
          </a:p>
        </p:txBody>
      </p:sp>
    </p:spTree>
  </p:cSld>
  <p:clrMapOvr>
    <a:masterClrMapping/>
  </p:clrMapOvr>
  <p:transition spd="med">
    <p:split orient="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214282" y="142852"/>
            <a:ext cx="4643470" cy="3071834"/>
            <a:chOff x="214282" y="285728"/>
            <a:chExt cx="3593161" cy="2364725"/>
          </a:xfrm>
        </p:grpSpPr>
        <p:grpSp>
          <p:nvGrpSpPr>
            <p:cNvPr id="3" name="组合 5"/>
            <p:cNvGrpSpPr/>
            <p:nvPr/>
          </p:nvGrpSpPr>
          <p:grpSpPr>
            <a:xfrm>
              <a:off x="214282" y="285728"/>
              <a:ext cx="3593161" cy="2364725"/>
              <a:chOff x="214280" y="285726"/>
              <a:chExt cx="5419577" cy="4213493"/>
            </a:xfrm>
          </p:grpSpPr>
          <p:pic>
            <p:nvPicPr>
              <p:cNvPr id="4" name="图片 3"/>
              <p:cNvPicPr/>
              <p:nvPr/>
            </p:nvPicPr>
            <p:blipFill>
              <a:blip r:embed="rId2" cstate="print"/>
              <a:srcRect l="18240" t="31833" r="15474" b="30547"/>
              <a:stretch>
                <a:fillRect/>
              </a:stretch>
            </p:blipFill>
            <p:spPr bwMode="auto">
              <a:xfrm>
                <a:off x="214280" y="285726"/>
                <a:ext cx="5419577" cy="1819276"/>
              </a:xfrm>
              <a:prstGeom prst="rect">
                <a:avLst/>
              </a:prstGeom>
              <a:noFill/>
              <a:ln w="9525">
                <a:noFill/>
                <a:miter lim="800000"/>
                <a:headEnd/>
                <a:tailEnd/>
              </a:ln>
            </p:spPr>
          </p:pic>
          <p:pic>
            <p:nvPicPr>
              <p:cNvPr id="5" name="图片 4"/>
              <p:cNvPicPr/>
              <p:nvPr/>
            </p:nvPicPr>
            <p:blipFill>
              <a:blip r:embed="rId3" cstate="print"/>
              <a:srcRect l="48941" t="32476" r="12108" b="36656"/>
              <a:stretch>
                <a:fillRect/>
              </a:stretch>
            </p:blipFill>
            <p:spPr bwMode="auto">
              <a:xfrm>
                <a:off x="214280" y="2013192"/>
                <a:ext cx="5419577" cy="2486027"/>
              </a:xfrm>
              <a:prstGeom prst="rect">
                <a:avLst/>
              </a:prstGeom>
              <a:noFill/>
              <a:ln w="28575">
                <a:solidFill>
                  <a:schemeClr val="tx1"/>
                </a:solidFill>
                <a:miter lim="800000"/>
                <a:headEnd/>
                <a:tailEnd/>
              </a:ln>
            </p:spPr>
          </p:pic>
        </p:grpSp>
        <p:sp>
          <p:nvSpPr>
            <p:cNvPr id="7" name="椭圆 6"/>
            <p:cNvSpPr/>
            <p:nvPr/>
          </p:nvSpPr>
          <p:spPr bwMode="auto">
            <a:xfrm>
              <a:off x="2857488" y="513846"/>
              <a:ext cx="357190" cy="200511"/>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8" name="椭圆 7"/>
            <p:cNvSpPr/>
            <p:nvPr/>
          </p:nvSpPr>
          <p:spPr bwMode="auto">
            <a:xfrm>
              <a:off x="2285984" y="642918"/>
              <a:ext cx="428628" cy="285752"/>
            </a:xfrm>
            <a:prstGeom prst="ellipse">
              <a:avLst/>
            </a:prstGeom>
            <a:noFill/>
            <a:ln w="28575" cap="flat" cmpd="sng" algn="ctr">
              <a:solidFill>
                <a:srgbClr val="06FA5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9" name="椭圆 8"/>
            <p:cNvSpPr/>
            <p:nvPr/>
          </p:nvSpPr>
          <p:spPr bwMode="auto">
            <a:xfrm>
              <a:off x="2714612" y="741964"/>
              <a:ext cx="428628" cy="258145"/>
            </a:xfrm>
            <a:prstGeom prst="ellipse">
              <a:avLst/>
            </a:prstGeom>
            <a:noFill/>
            <a:ln w="2857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0" name="椭圆 9"/>
            <p:cNvSpPr/>
            <p:nvPr/>
          </p:nvSpPr>
          <p:spPr bwMode="auto">
            <a:xfrm>
              <a:off x="3071802" y="1654434"/>
              <a:ext cx="357190" cy="20293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1" name="椭圆 10"/>
            <p:cNvSpPr/>
            <p:nvPr/>
          </p:nvSpPr>
          <p:spPr bwMode="auto">
            <a:xfrm>
              <a:off x="785786" y="1996610"/>
              <a:ext cx="428628" cy="228118"/>
            </a:xfrm>
            <a:prstGeom prst="ellipse">
              <a:avLst/>
            </a:prstGeom>
            <a:noFill/>
            <a:ln w="2857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12" name="椭圆 11"/>
            <p:cNvSpPr/>
            <p:nvPr/>
          </p:nvSpPr>
          <p:spPr bwMode="auto">
            <a:xfrm>
              <a:off x="2928926" y="1857364"/>
              <a:ext cx="428628" cy="196276"/>
            </a:xfrm>
            <a:prstGeom prst="ellipse">
              <a:avLst/>
            </a:prstGeom>
            <a:noFill/>
            <a:ln w="28575" cap="flat" cmpd="sng" algn="ctr">
              <a:solidFill>
                <a:srgbClr val="06FA5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grpSp>
      <p:grpSp>
        <p:nvGrpSpPr>
          <p:cNvPr id="6" name="组合 15"/>
          <p:cNvGrpSpPr/>
          <p:nvPr/>
        </p:nvGrpSpPr>
        <p:grpSpPr>
          <a:xfrm>
            <a:off x="5286380" y="142852"/>
            <a:ext cx="3690926" cy="3357586"/>
            <a:chOff x="4572000" y="142852"/>
            <a:chExt cx="4405306" cy="3929090"/>
          </a:xfrm>
        </p:grpSpPr>
        <p:pic>
          <p:nvPicPr>
            <p:cNvPr id="14" name="图片 13"/>
            <p:cNvPicPr/>
            <p:nvPr/>
          </p:nvPicPr>
          <p:blipFill>
            <a:blip r:embed="rId4" cstate="print"/>
            <a:srcRect l="50746" t="19936" r="13844" b="15434"/>
            <a:stretch>
              <a:fillRect/>
            </a:stretch>
          </p:blipFill>
          <p:spPr bwMode="auto">
            <a:xfrm>
              <a:off x="4572000" y="142852"/>
              <a:ext cx="4405306" cy="3929090"/>
            </a:xfrm>
            <a:prstGeom prst="rect">
              <a:avLst/>
            </a:prstGeom>
            <a:noFill/>
            <a:ln w="9525">
              <a:noFill/>
              <a:miter lim="800000"/>
              <a:headEnd/>
              <a:tailEnd/>
            </a:ln>
          </p:spPr>
        </p:pic>
        <p:sp>
          <p:nvSpPr>
            <p:cNvPr id="15" name="椭圆 14"/>
            <p:cNvSpPr/>
            <p:nvPr/>
          </p:nvSpPr>
          <p:spPr bwMode="auto">
            <a:xfrm>
              <a:off x="6643702" y="1214422"/>
              <a:ext cx="714380" cy="785818"/>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grpSp>
      <p:grpSp>
        <p:nvGrpSpPr>
          <p:cNvPr id="13" name="组合 24"/>
          <p:cNvGrpSpPr/>
          <p:nvPr/>
        </p:nvGrpSpPr>
        <p:grpSpPr>
          <a:xfrm>
            <a:off x="214282" y="3357562"/>
            <a:ext cx="4572032" cy="3167326"/>
            <a:chOff x="214282" y="2786058"/>
            <a:chExt cx="3786214" cy="3595954"/>
          </a:xfrm>
        </p:grpSpPr>
        <p:pic>
          <p:nvPicPr>
            <p:cNvPr id="17" name="图片 16"/>
            <p:cNvPicPr/>
            <p:nvPr/>
          </p:nvPicPr>
          <p:blipFill>
            <a:blip r:embed="rId5" cstate="print"/>
            <a:srcRect l="50205" t="36334" r="20359" b="20900"/>
            <a:stretch>
              <a:fillRect/>
            </a:stretch>
          </p:blipFill>
          <p:spPr bwMode="auto">
            <a:xfrm>
              <a:off x="214282" y="2786058"/>
              <a:ext cx="3786214" cy="2424099"/>
            </a:xfrm>
            <a:prstGeom prst="rect">
              <a:avLst/>
            </a:prstGeom>
            <a:noFill/>
            <a:ln w="9525">
              <a:noFill/>
              <a:miter lim="800000"/>
              <a:headEnd/>
              <a:tailEnd/>
            </a:ln>
          </p:spPr>
        </p:pic>
        <p:pic>
          <p:nvPicPr>
            <p:cNvPr id="18" name="图片 17"/>
            <p:cNvPicPr/>
            <p:nvPr/>
          </p:nvPicPr>
          <p:blipFill>
            <a:blip r:embed="rId6" cstate="print"/>
            <a:srcRect l="48941" t="29260" r="17994" b="58262"/>
            <a:stretch>
              <a:fillRect/>
            </a:stretch>
          </p:blipFill>
          <p:spPr bwMode="auto">
            <a:xfrm>
              <a:off x="214282" y="5143512"/>
              <a:ext cx="3786214" cy="1238500"/>
            </a:xfrm>
            <a:prstGeom prst="rect">
              <a:avLst/>
            </a:prstGeom>
            <a:noFill/>
            <a:ln w="9525">
              <a:noFill/>
              <a:miter lim="800000"/>
              <a:headEnd/>
              <a:tailEnd/>
            </a:ln>
          </p:spPr>
        </p:pic>
        <p:sp>
          <p:nvSpPr>
            <p:cNvPr id="19" name="椭圆 18"/>
            <p:cNvSpPr/>
            <p:nvPr/>
          </p:nvSpPr>
          <p:spPr bwMode="auto">
            <a:xfrm>
              <a:off x="1357290" y="3571876"/>
              <a:ext cx="571504" cy="50006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0" name="椭圆 19"/>
            <p:cNvSpPr/>
            <p:nvPr/>
          </p:nvSpPr>
          <p:spPr bwMode="auto">
            <a:xfrm>
              <a:off x="2643174" y="5357826"/>
              <a:ext cx="357190" cy="35719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1" name="椭圆 20"/>
            <p:cNvSpPr/>
            <p:nvPr/>
          </p:nvSpPr>
          <p:spPr bwMode="auto">
            <a:xfrm>
              <a:off x="1857356" y="2786059"/>
              <a:ext cx="571504" cy="500067"/>
            </a:xfrm>
            <a:prstGeom prst="ellipse">
              <a:avLst/>
            </a:prstGeom>
            <a:noFill/>
            <a:ln w="28575" cap="flat" cmpd="sng" algn="ctr">
              <a:solidFill>
                <a:srgbClr val="06FA5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2" name="椭圆 21"/>
            <p:cNvSpPr/>
            <p:nvPr/>
          </p:nvSpPr>
          <p:spPr bwMode="auto">
            <a:xfrm>
              <a:off x="2357422" y="5286388"/>
              <a:ext cx="357190" cy="428628"/>
            </a:xfrm>
            <a:prstGeom prst="ellipse">
              <a:avLst/>
            </a:prstGeom>
            <a:noFill/>
            <a:ln w="28575" cap="flat" cmpd="sng" algn="ctr">
              <a:solidFill>
                <a:srgbClr val="06FA5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3" name="椭圆 22"/>
            <p:cNvSpPr/>
            <p:nvPr/>
          </p:nvSpPr>
          <p:spPr bwMode="auto">
            <a:xfrm>
              <a:off x="2214546" y="3272691"/>
              <a:ext cx="571504" cy="1085002"/>
            </a:xfrm>
            <a:prstGeom prst="ellipse">
              <a:avLst/>
            </a:prstGeom>
            <a:no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4" name="椭圆 23"/>
            <p:cNvSpPr/>
            <p:nvPr/>
          </p:nvSpPr>
          <p:spPr bwMode="auto">
            <a:xfrm>
              <a:off x="1785918" y="5715016"/>
              <a:ext cx="1714512" cy="285752"/>
            </a:xfrm>
            <a:prstGeom prst="ellipse">
              <a:avLst/>
            </a:prstGeom>
            <a:no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grpSp>
      <p:pic>
        <p:nvPicPr>
          <p:cNvPr id="26" name="图片 25"/>
          <p:cNvPicPr/>
          <p:nvPr/>
        </p:nvPicPr>
        <p:blipFill>
          <a:blip r:embed="rId7" cstate="print"/>
          <a:srcRect l="57609" t="47910" r="10956" b="24437"/>
          <a:stretch>
            <a:fillRect/>
          </a:stretch>
        </p:blipFill>
        <p:spPr bwMode="auto">
          <a:xfrm>
            <a:off x="4929190" y="4143380"/>
            <a:ext cx="4087814" cy="2228850"/>
          </a:xfrm>
          <a:prstGeom prst="rect">
            <a:avLst/>
          </a:prstGeom>
          <a:noFill/>
          <a:ln w="9525">
            <a:noFill/>
            <a:miter lim="800000"/>
            <a:headEnd/>
            <a:tailEnd/>
          </a:ln>
        </p:spPr>
      </p:pic>
      <p:sp>
        <p:nvSpPr>
          <p:cNvPr id="27" name="椭圆 26"/>
          <p:cNvSpPr/>
          <p:nvPr/>
        </p:nvSpPr>
        <p:spPr bwMode="auto">
          <a:xfrm>
            <a:off x="6429388" y="4214818"/>
            <a:ext cx="1785950" cy="428628"/>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sp>
        <p:nvSpPr>
          <p:cNvPr id="28" name="灯片编号占位符 27"/>
          <p:cNvSpPr>
            <a:spLocks noGrp="1"/>
          </p:cNvSpPr>
          <p:nvPr>
            <p:ph type="sldNum" sz="quarter" idx="12"/>
          </p:nvPr>
        </p:nvSpPr>
        <p:spPr/>
        <p:txBody>
          <a:bodyPr/>
          <a:lstStyle/>
          <a:p>
            <a:pPr>
              <a:defRPr/>
            </a:pPr>
            <a:fld id="{705EF948-7358-4CA2-B872-583E31FB6E6A}" type="slidenum">
              <a:rPr lang="zh-CN" altLang="en-US" smtClean="0"/>
              <a:pPr>
                <a:defRPr/>
              </a:pPr>
              <a:t>67</a:t>
            </a:fld>
            <a:endParaRPr lang="en-US" altLang="zh-CN"/>
          </a:p>
        </p:txBody>
      </p:sp>
    </p:spTree>
  </p:cSld>
  <p:clrMapOvr>
    <a:masterClrMapping/>
  </p:clrMapOvr>
  <p:transition spd="med">
    <p:split orient="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500034" y="2357430"/>
            <a:ext cx="8429684" cy="4143404"/>
          </a:xfrm>
        </p:spPr>
        <p:txBody>
          <a:bodyPr/>
          <a:lstStyle/>
          <a:p>
            <a:pPr marL="0" indent="0">
              <a:buNone/>
            </a:pPr>
            <a:r>
              <a:rPr lang="zh-CN" altLang="en-US" sz="1800" dirty="0" smtClean="0"/>
              <a:t>根据</a:t>
            </a:r>
            <a:r>
              <a:rPr lang="en-US" altLang="zh-CN" sz="1800" dirty="0" smtClean="0"/>
              <a:t>Poisson </a:t>
            </a:r>
            <a:r>
              <a:rPr lang="zh-CN" altLang="en-US" sz="1800" dirty="0" smtClean="0"/>
              <a:t>方程可得到</a:t>
            </a:r>
            <a:r>
              <a:rPr lang="en-US" altLang="zh-CN" sz="1800" dirty="0" smtClean="0"/>
              <a:t>Mott-</a:t>
            </a:r>
            <a:r>
              <a:rPr lang="en-US" altLang="zh-CN" sz="1800" dirty="0" err="1" smtClean="0"/>
              <a:t>Schottky</a:t>
            </a:r>
            <a:r>
              <a:rPr lang="en-US" altLang="zh-CN" sz="1800" dirty="0" smtClean="0"/>
              <a:t> </a:t>
            </a:r>
            <a:r>
              <a:rPr lang="zh-CN" altLang="en-US" sz="1800" dirty="0" smtClean="0"/>
              <a:t>公式</a:t>
            </a:r>
            <a:r>
              <a:rPr lang="en-US" altLang="zh-CN" sz="1800" dirty="0" smtClean="0"/>
              <a:t>:</a:t>
            </a:r>
          </a:p>
          <a:p>
            <a:pPr marL="0" indent="0">
              <a:buNone/>
            </a:pPr>
            <a:r>
              <a:rPr lang="en-US" altLang="zh-CN" sz="1800" dirty="0" smtClean="0"/>
              <a:t>1/C</a:t>
            </a:r>
            <a:r>
              <a:rPr lang="en-US" altLang="zh-CN" sz="1800" baseline="30000" dirty="0" smtClean="0"/>
              <a:t>2</a:t>
            </a:r>
            <a:r>
              <a:rPr lang="en-US" altLang="zh-CN" sz="1800" dirty="0" smtClean="0"/>
              <a:t> = 2/</a:t>
            </a:r>
            <a:r>
              <a:rPr lang="el-GR" altLang="zh-CN" sz="1800" dirty="0" smtClean="0"/>
              <a:t>εε</a:t>
            </a:r>
            <a:r>
              <a:rPr lang="el-GR" altLang="zh-CN" sz="1800" baseline="-25000" dirty="0" smtClean="0"/>
              <a:t>0</a:t>
            </a:r>
            <a:r>
              <a:rPr lang="el-GR" altLang="zh-CN" sz="1800" dirty="0" smtClean="0"/>
              <a:t> </a:t>
            </a:r>
            <a:r>
              <a:rPr lang="en-US" altLang="zh-CN" sz="1800" dirty="0" err="1" smtClean="0"/>
              <a:t>eN</a:t>
            </a:r>
            <a:r>
              <a:rPr lang="en-US" altLang="zh-CN" sz="1800" baseline="-25000" dirty="0" err="1" smtClean="0"/>
              <a:t>D</a:t>
            </a:r>
            <a:r>
              <a:rPr lang="en-US" altLang="zh-CN" sz="1800" dirty="0" smtClean="0"/>
              <a:t>( U </a:t>
            </a:r>
            <a:r>
              <a:rPr lang="zh-CN" altLang="en-US" sz="1800" dirty="0" smtClean="0"/>
              <a:t>－ </a:t>
            </a:r>
            <a:r>
              <a:rPr lang="en-US" altLang="zh-CN" sz="1800" dirty="0" err="1" smtClean="0"/>
              <a:t>U</a:t>
            </a:r>
            <a:r>
              <a:rPr lang="en-US" altLang="zh-CN" sz="1800" baseline="-25000" dirty="0" err="1" smtClean="0"/>
              <a:t>fd</a:t>
            </a:r>
            <a:r>
              <a:rPr lang="en-US" altLang="zh-CN" sz="1800" dirty="0" smtClean="0"/>
              <a:t> </a:t>
            </a:r>
            <a:r>
              <a:rPr lang="zh-CN" altLang="en-US" sz="1800" dirty="0" smtClean="0"/>
              <a:t>－ </a:t>
            </a:r>
            <a:r>
              <a:rPr lang="en-US" altLang="zh-CN" sz="1800" dirty="0" err="1" smtClean="0"/>
              <a:t>kT</a:t>
            </a:r>
            <a:r>
              <a:rPr lang="en-US" altLang="zh-CN" sz="1800" dirty="0" smtClean="0"/>
              <a:t>/e)		( n </a:t>
            </a:r>
            <a:r>
              <a:rPr lang="zh-CN" altLang="en-US" sz="1800" dirty="0" smtClean="0"/>
              <a:t>型</a:t>
            </a:r>
            <a:r>
              <a:rPr lang="en-US" altLang="zh-CN" sz="1800" dirty="0" smtClean="0"/>
              <a:t>) 		( 3)</a:t>
            </a:r>
          </a:p>
          <a:p>
            <a:pPr marL="0" indent="0">
              <a:buNone/>
            </a:pPr>
            <a:r>
              <a:rPr lang="en-US" altLang="zh-CN" sz="1800" dirty="0" smtClean="0"/>
              <a:t>1/C</a:t>
            </a:r>
            <a:r>
              <a:rPr lang="en-US" altLang="zh-CN" sz="1800" baseline="30000" dirty="0" smtClean="0"/>
              <a:t>2</a:t>
            </a:r>
            <a:r>
              <a:rPr lang="en-US" altLang="zh-CN" sz="1800" dirty="0" smtClean="0"/>
              <a:t> = </a:t>
            </a:r>
            <a:r>
              <a:rPr lang="zh-CN" altLang="en-US" sz="1800" dirty="0" smtClean="0"/>
              <a:t>－ </a:t>
            </a:r>
            <a:r>
              <a:rPr lang="en-US" altLang="zh-CN" sz="1800" dirty="0" smtClean="0"/>
              <a:t>2/</a:t>
            </a:r>
            <a:r>
              <a:rPr lang="el-GR" altLang="zh-CN" sz="1800" dirty="0" smtClean="0"/>
              <a:t> εε</a:t>
            </a:r>
            <a:r>
              <a:rPr lang="el-GR" altLang="zh-CN" sz="1800" baseline="-25000" dirty="0" smtClean="0"/>
              <a:t>0</a:t>
            </a:r>
            <a:r>
              <a:rPr lang="el-GR" altLang="zh-CN" sz="1800" dirty="0" smtClean="0"/>
              <a:t> </a:t>
            </a:r>
            <a:r>
              <a:rPr lang="en-US" altLang="zh-CN" sz="1800" dirty="0" err="1" smtClean="0"/>
              <a:t>eN</a:t>
            </a:r>
            <a:r>
              <a:rPr lang="en-US" altLang="zh-CN" sz="1800" baseline="-25000" dirty="0" err="1" smtClean="0"/>
              <a:t>A</a:t>
            </a:r>
            <a:r>
              <a:rPr lang="en-US" altLang="zh-CN" sz="1800" dirty="0" smtClean="0"/>
              <a:t>( U </a:t>
            </a:r>
            <a:r>
              <a:rPr lang="zh-CN" altLang="en-US" sz="1800" dirty="0" smtClean="0"/>
              <a:t>－ </a:t>
            </a:r>
            <a:r>
              <a:rPr lang="en-US" altLang="zh-CN" sz="1800" dirty="0" err="1" smtClean="0"/>
              <a:t>U</a:t>
            </a:r>
            <a:r>
              <a:rPr lang="en-US" altLang="zh-CN" sz="1800" baseline="-25000" dirty="0" err="1" smtClean="0"/>
              <a:t>fd</a:t>
            </a:r>
            <a:r>
              <a:rPr lang="en-US" altLang="zh-CN" sz="1800" dirty="0" smtClean="0"/>
              <a:t> </a:t>
            </a:r>
            <a:r>
              <a:rPr lang="zh-CN" altLang="en-US" sz="1800" dirty="0" smtClean="0"/>
              <a:t>－ </a:t>
            </a:r>
            <a:r>
              <a:rPr lang="en-US" altLang="zh-CN" sz="1800" dirty="0" err="1" smtClean="0"/>
              <a:t>kT</a:t>
            </a:r>
            <a:r>
              <a:rPr lang="en-US" altLang="zh-CN" sz="1800" dirty="0" smtClean="0"/>
              <a:t>/e)		( p </a:t>
            </a:r>
            <a:r>
              <a:rPr lang="zh-CN" altLang="en-US" sz="1800" dirty="0" smtClean="0"/>
              <a:t>型</a:t>
            </a:r>
            <a:r>
              <a:rPr lang="en-US" altLang="zh-CN" sz="1800" dirty="0" smtClean="0"/>
              <a:t>) 		( 4)</a:t>
            </a:r>
          </a:p>
          <a:p>
            <a:pPr marL="0" indent="0">
              <a:buNone/>
            </a:pPr>
            <a:r>
              <a:rPr lang="zh-CN" altLang="en-US" sz="1800" dirty="0" smtClean="0"/>
              <a:t>其中，</a:t>
            </a:r>
            <a:r>
              <a:rPr lang="en-US" altLang="zh-CN" sz="1800" dirty="0" smtClean="0"/>
              <a:t>C </a:t>
            </a:r>
            <a:r>
              <a:rPr lang="zh-CN" altLang="en-US" sz="1800" dirty="0" smtClean="0"/>
              <a:t>为空间电荷层电容</a:t>
            </a:r>
            <a:r>
              <a:rPr lang="en-US" altLang="zh-CN" sz="1800" dirty="0" smtClean="0"/>
              <a:t>; </a:t>
            </a:r>
            <a:r>
              <a:rPr lang="el-GR" altLang="zh-CN" sz="1800" dirty="0" smtClean="0"/>
              <a:t>ε </a:t>
            </a:r>
            <a:r>
              <a:rPr lang="zh-CN" altLang="en-US" sz="1800" dirty="0" smtClean="0"/>
              <a:t>为半导体的相对介电常数</a:t>
            </a:r>
            <a:r>
              <a:rPr lang="en-US" altLang="zh-CN" sz="1800" dirty="0" smtClean="0"/>
              <a:t>( </a:t>
            </a:r>
            <a:r>
              <a:rPr lang="zh-CN" altLang="en-US" sz="1800" dirty="0" smtClean="0"/>
              <a:t>常用值，一般对不锈钢取</a:t>
            </a:r>
            <a:r>
              <a:rPr lang="en-US" altLang="zh-CN" sz="1800" dirty="0" smtClean="0"/>
              <a:t>12</a:t>
            </a:r>
            <a:r>
              <a:rPr lang="zh-CN" altLang="en-US" sz="1800" dirty="0" smtClean="0"/>
              <a:t>［</a:t>
            </a:r>
            <a:r>
              <a:rPr lang="en-US" altLang="zh-CN" sz="1800" dirty="0" smtClean="0"/>
              <a:t>54</a:t>
            </a:r>
            <a:r>
              <a:rPr lang="zh-CN" altLang="en-US" sz="1800" dirty="0" smtClean="0"/>
              <a:t>］，碳钢取</a:t>
            </a:r>
            <a:r>
              <a:rPr lang="en-US" altLang="zh-CN" sz="1800" dirty="0" smtClean="0"/>
              <a:t>10</a:t>
            </a:r>
            <a:r>
              <a:rPr lang="zh-CN" altLang="en-US" sz="1800" dirty="0" smtClean="0"/>
              <a:t>［</a:t>
            </a:r>
            <a:r>
              <a:rPr lang="en-US" altLang="zh-CN" sz="1800" dirty="0" smtClean="0"/>
              <a:t>55</a:t>
            </a:r>
            <a:r>
              <a:rPr lang="zh-CN" altLang="en-US" sz="1800" dirty="0" smtClean="0"/>
              <a:t>］，黄铜取</a:t>
            </a:r>
            <a:r>
              <a:rPr lang="en-US" altLang="zh-CN" sz="1800" dirty="0" smtClean="0"/>
              <a:t>9</a:t>
            </a:r>
            <a:r>
              <a:rPr lang="zh-CN" altLang="en-US" sz="1800" dirty="0" smtClean="0"/>
              <a:t>． </a:t>
            </a:r>
            <a:r>
              <a:rPr lang="en-US" altLang="zh-CN" sz="1800" dirty="0" smtClean="0"/>
              <a:t>8</a:t>
            </a:r>
            <a:r>
              <a:rPr lang="zh-CN" altLang="en-US" sz="1800" dirty="0" smtClean="0"/>
              <a:t>［</a:t>
            </a:r>
            <a:r>
              <a:rPr lang="en-US" altLang="zh-CN" sz="1800" dirty="0" smtClean="0"/>
              <a:t>56</a:t>
            </a:r>
            <a:r>
              <a:rPr lang="zh-CN" altLang="en-US" sz="1800" dirty="0" smtClean="0"/>
              <a:t>］，有机涂层取</a:t>
            </a:r>
            <a:r>
              <a:rPr lang="en-US" altLang="zh-CN" sz="1800" dirty="0" smtClean="0"/>
              <a:t>15</a:t>
            </a:r>
            <a:r>
              <a:rPr lang="zh-CN" altLang="en-US" sz="1800" dirty="0" smtClean="0"/>
              <a:t>． </a:t>
            </a:r>
            <a:r>
              <a:rPr lang="en-US" altLang="zh-CN" sz="1800" dirty="0" smtClean="0"/>
              <a:t>6</a:t>
            </a:r>
            <a:r>
              <a:rPr lang="zh-CN" altLang="en-US" sz="1800" dirty="0" smtClean="0"/>
              <a:t>［</a:t>
            </a:r>
            <a:r>
              <a:rPr lang="en-US" altLang="zh-CN" sz="1800" dirty="0" smtClean="0"/>
              <a:t>57</a:t>
            </a:r>
            <a:r>
              <a:rPr lang="zh-CN" altLang="en-US" sz="1800" dirty="0" smtClean="0"/>
              <a:t>］</a:t>
            </a:r>
            <a:r>
              <a:rPr lang="en-US" altLang="zh-CN" sz="1800" dirty="0" smtClean="0"/>
              <a:t>) </a:t>
            </a:r>
            <a:r>
              <a:rPr lang="zh-CN" altLang="en-US" sz="1800" dirty="0" smtClean="0"/>
              <a:t>，</a:t>
            </a:r>
            <a:r>
              <a:rPr lang="el-GR" altLang="zh-CN" sz="1800" dirty="0" smtClean="0"/>
              <a:t>ε0</a:t>
            </a:r>
            <a:r>
              <a:rPr lang="zh-CN" altLang="en-US" sz="1800" dirty="0" smtClean="0"/>
              <a:t>为真空介电常数</a:t>
            </a:r>
            <a:r>
              <a:rPr lang="en-US" altLang="zh-CN" sz="1800" dirty="0" smtClean="0"/>
              <a:t>( </a:t>
            </a:r>
            <a:r>
              <a:rPr lang="zh-CN" altLang="en-US" sz="1800" dirty="0" smtClean="0"/>
              <a:t>为</a:t>
            </a:r>
            <a:r>
              <a:rPr lang="en-US" altLang="zh-CN" sz="1800" dirty="0" smtClean="0"/>
              <a:t>8</a:t>
            </a:r>
            <a:r>
              <a:rPr lang="zh-CN" altLang="en-US" sz="1800" dirty="0" smtClean="0"/>
              <a:t>． </a:t>
            </a:r>
            <a:r>
              <a:rPr lang="en-US" altLang="zh-CN" sz="1800" dirty="0" smtClean="0"/>
              <a:t>854 × 10 </a:t>
            </a:r>
            <a:r>
              <a:rPr lang="zh-CN" altLang="en-US" sz="1800" dirty="0" smtClean="0"/>
              <a:t>－ </a:t>
            </a:r>
            <a:r>
              <a:rPr lang="en-US" altLang="zh-CN" sz="1800" dirty="0" smtClean="0"/>
              <a:t>12 F /m) </a:t>
            </a:r>
            <a:r>
              <a:rPr lang="zh-CN" altLang="en-US" sz="1800" dirty="0" smtClean="0"/>
              <a:t>，</a:t>
            </a:r>
            <a:r>
              <a:rPr lang="en-US" altLang="zh-CN" sz="1800" dirty="0" smtClean="0"/>
              <a:t>e </a:t>
            </a:r>
            <a:r>
              <a:rPr lang="zh-CN" altLang="en-US" sz="1800" dirty="0" smtClean="0"/>
              <a:t>为电子电量，</a:t>
            </a:r>
            <a:r>
              <a:rPr lang="en-US" altLang="zh-CN" sz="1800" dirty="0" smtClean="0"/>
              <a:t>ND</a:t>
            </a:r>
            <a:r>
              <a:rPr lang="zh-CN" altLang="en-US" sz="1800" dirty="0" smtClean="0"/>
              <a:t>、</a:t>
            </a:r>
            <a:r>
              <a:rPr lang="en-US" altLang="zh-CN" sz="1800" dirty="0" smtClean="0"/>
              <a:t>NA</a:t>
            </a:r>
            <a:r>
              <a:rPr lang="zh-CN" altLang="en-US" sz="1800" dirty="0" smtClean="0"/>
              <a:t>分别为供体密度和受体密度，对掺杂半导体来说，载流子密度与供体密度或受体密度大致相等，</a:t>
            </a:r>
            <a:r>
              <a:rPr lang="en-US" altLang="zh-CN" sz="1800" dirty="0" smtClean="0"/>
              <a:t>U </a:t>
            </a:r>
            <a:r>
              <a:rPr lang="zh-CN" altLang="en-US" sz="1800" dirty="0" smtClean="0"/>
              <a:t>为外加电位，</a:t>
            </a:r>
            <a:r>
              <a:rPr lang="en-US" altLang="zh-CN" sz="1800" dirty="0" err="1" smtClean="0"/>
              <a:t>Ufb</a:t>
            </a:r>
            <a:r>
              <a:rPr lang="zh-CN" altLang="en-US" sz="1800" dirty="0" smtClean="0"/>
              <a:t>为平带电位，</a:t>
            </a:r>
            <a:r>
              <a:rPr lang="en-US" altLang="zh-CN" sz="1800" dirty="0" smtClean="0"/>
              <a:t>k</a:t>
            </a:r>
            <a:r>
              <a:rPr lang="zh-CN" altLang="en-US" sz="1800" dirty="0" smtClean="0"/>
              <a:t>为波尔兹曼常数，</a:t>
            </a:r>
            <a:r>
              <a:rPr lang="en-US" altLang="zh-CN" sz="1800" dirty="0" smtClean="0"/>
              <a:t>T </a:t>
            </a:r>
            <a:r>
              <a:rPr lang="zh-CN" altLang="en-US" sz="1800" dirty="0" smtClean="0"/>
              <a:t>为绝对温度</a:t>
            </a:r>
            <a:r>
              <a:rPr lang="en-US" altLang="zh-CN" sz="1800" dirty="0" smtClean="0"/>
              <a:t>( </a:t>
            </a:r>
            <a:r>
              <a:rPr lang="zh-CN" altLang="en-US" sz="1800" dirty="0" smtClean="0"/>
              <a:t>本文取</a:t>
            </a:r>
            <a:r>
              <a:rPr lang="en-US" altLang="zh-CN" sz="1800" dirty="0" smtClean="0"/>
              <a:t>298 K) </a:t>
            </a:r>
            <a:r>
              <a:rPr lang="zh-CN" altLang="en-US" sz="1800" dirty="0" smtClean="0"/>
              <a:t>。所以，通过电容</a:t>
            </a:r>
            <a:r>
              <a:rPr lang="en-US" altLang="zh-CN" sz="1800" dirty="0" smtClean="0"/>
              <a:t>-</a:t>
            </a:r>
            <a:r>
              <a:rPr lang="zh-CN" altLang="en-US" sz="1800" dirty="0" smtClean="0"/>
              <a:t>电位测试得到</a:t>
            </a:r>
            <a:r>
              <a:rPr lang="en-US" altLang="zh-CN" sz="1800" dirty="0" smtClean="0"/>
              <a:t>C</a:t>
            </a:r>
            <a:r>
              <a:rPr lang="zh-CN" altLang="en-US" sz="1800" baseline="30000" dirty="0" smtClean="0"/>
              <a:t>－</a:t>
            </a:r>
            <a:r>
              <a:rPr lang="en-US" altLang="zh-CN" sz="1800" baseline="30000" dirty="0" smtClean="0"/>
              <a:t>2</a:t>
            </a:r>
            <a:r>
              <a:rPr lang="en-US" altLang="zh-CN" sz="1800" dirty="0" smtClean="0"/>
              <a:t> </a:t>
            </a:r>
            <a:r>
              <a:rPr lang="zh-CN" altLang="en-US" sz="1800" dirty="0" smtClean="0"/>
              <a:t>与外加电位</a:t>
            </a:r>
            <a:r>
              <a:rPr lang="en-US" altLang="zh-CN" sz="1800" dirty="0" smtClean="0"/>
              <a:t>U</a:t>
            </a:r>
            <a:r>
              <a:rPr lang="zh-CN" altLang="en-US" sz="1800" dirty="0" smtClean="0"/>
              <a:t>的直线关系，根据斜率可以求得</a:t>
            </a:r>
            <a:r>
              <a:rPr lang="en-US" altLang="zh-CN" sz="1800" dirty="0" smtClean="0"/>
              <a:t>ND</a:t>
            </a:r>
            <a:r>
              <a:rPr lang="zh-CN" altLang="en-US" sz="1800" dirty="0" smtClean="0"/>
              <a:t>和</a:t>
            </a:r>
            <a:r>
              <a:rPr lang="en-US" altLang="zh-CN" sz="1800" dirty="0" smtClean="0"/>
              <a:t>NA</a:t>
            </a:r>
            <a:r>
              <a:rPr lang="zh-CN" altLang="en-US" sz="1800" dirty="0" smtClean="0"/>
              <a:t>及半导体类型，根据截距可求得平带电位，这便是</a:t>
            </a:r>
            <a:r>
              <a:rPr lang="en-US" altLang="zh-CN" sz="1800" dirty="0" smtClean="0"/>
              <a:t>Mott-</a:t>
            </a:r>
            <a:r>
              <a:rPr lang="en-US" altLang="zh-CN" sz="1800" dirty="0" err="1" smtClean="0"/>
              <a:t>Schottky</a:t>
            </a:r>
            <a:r>
              <a:rPr lang="en-US" altLang="zh-CN" sz="1800" dirty="0" smtClean="0"/>
              <a:t> </a:t>
            </a:r>
            <a:r>
              <a:rPr lang="zh-CN" altLang="en-US" sz="1800" dirty="0" smtClean="0"/>
              <a:t>分析技术</a:t>
            </a:r>
            <a:r>
              <a:rPr lang="en-US" altLang="zh-CN" sz="1800" dirty="0" smtClean="0"/>
              <a:t>( Mott-</a:t>
            </a:r>
            <a:r>
              <a:rPr lang="en-US" altLang="zh-CN" sz="1800" dirty="0" err="1" smtClean="0"/>
              <a:t>Schottky</a:t>
            </a:r>
            <a:r>
              <a:rPr lang="en-US" altLang="zh-CN" sz="1800" dirty="0" smtClean="0"/>
              <a:t> analysis) </a:t>
            </a:r>
            <a:r>
              <a:rPr lang="zh-CN" altLang="en-US" sz="1800" dirty="0" smtClean="0"/>
              <a:t>，由于需要测量动电位阻抗，故属于交流阻抗方法的一种，由于其在半导体电化学研究中已经占有重要的一席并且其解析方法大大不同于普通的交流阻抗技术。</a:t>
            </a:r>
            <a:endParaRPr lang="zh-CN" altLang="en-US" sz="1800" dirty="0"/>
          </a:p>
        </p:txBody>
      </p:sp>
      <p:sp>
        <p:nvSpPr>
          <p:cNvPr id="4" name="矩形 3"/>
          <p:cNvSpPr/>
          <p:nvPr/>
        </p:nvSpPr>
        <p:spPr>
          <a:xfrm>
            <a:off x="2286000" y="1874729"/>
            <a:ext cx="4572000" cy="523220"/>
          </a:xfrm>
          <a:prstGeom prst="rect">
            <a:avLst/>
          </a:prstGeom>
        </p:spPr>
        <p:txBody>
          <a:bodyPr>
            <a:spAutoFit/>
          </a:bodyPr>
          <a:lstStyle/>
          <a:p>
            <a:r>
              <a:rPr lang="en-US" altLang="zh-CN" dirty="0" smtClean="0">
                <a:solidFill>
                  <a:schemeClr val="tx1"/>
                </a:solidFill>
              </a:rPr>
              <a:t>1/C= 1/</a:t>
            </a:r>
            <a:r>
              <a:rPr lang="en-US" altLang="zh-CN" dirty="0" err="1" smtClean="0">
                <a:solidFill>
                  <a:schemeClr val="tx1"/>
                </a:solidFill>
              </a:rPr>
              <a:t>Csc</a:t>
            </a:r>
            <a:r>
              <a:rPr lang="en-US" altLang="zh-CN" dirty="0" smtClean="0">
                <a:solidFill>
                  <a:schemeClr val="tx1"/>
                </a:solidFill>
              </a:rPr>
              <a:t>+ 1/CH+ 1/</a:t>
            </a:r>
            <a:r>
              <a:rPr lang="en-US" altLang="zh-CN" dirty="0" err="1" smtClean="0">
                <a:solidFill>
                  <a:schemeClr val="tx1"/>
                </a:solidFill>
              </a:rPr>
              <a:t>Cd</a:t>
            </a:r>
            <a:endParaRPr lang="zh-CN" altLang="en-US" dirty="0">
              <a:solidFill>
                <a:schemeClr val="tx1"/>
              </a:solidFill>
            </a:endParaRPr>
          </a:p>
        </p:txBody>
      </p:sp>
      <p:sp>
        <p:nvSpPr>
          <p:cNvPr id="5" name="灯片编号占位符 4"/>
          <p:cNvSpPr>
            <a:spLocks noGrp="1"/>
          </p:cNvSpPr>
          <p:nvPr>
            <p:ph type="sldNum" sz="quarter" idx="12"/>
          </p:nvPr>
        </p:nvSpPr>
        <p:spPr/>
        <p:txBody>
          <a:bodyPr/>
          <a:lstStyle/>
          <a:p>
            <a:pPr>
              <a:defRPr/>
            </a:pPr>
            <a:fld id="{705EF948-7358-4CA2-B872-583E31FB6E6A}" type="slidenum">
              <a:rPr lang="zh-CN" altLang="en-US" smtClean="0"/>
              <a:pPr>
                <a:defRPr/>
              </a:pPr>
              <a:t>68</a:t>
            </a:fld>
            <a:endParaRPr lang="en-US" altLang="zh-CN"/>
          </a:p>
        </p:txBody>
      </p:sp>
    </p:spTree>
  </p:cSld>
  <p:clrMapOvr>
    <a:masterClrMapping/>
  </p:clrMapOvr>
  <p:transition spd="med">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7</a:t>
            </a:fld>
            <a:endParaRPr lang="en-US" altLang="zh-CN" dirty="0"/>
          </a:p>
        </p:txBody>
      </p:sp>
      <p:sp>
        <p:nvSpPr>
          <p:cNvPr id="5" name="矩形 4"/>
          <p:cNvSpPr/>
          <p:nvPr/>
        </p:nvSpPr>
        <p:spPr>
          <a:xfrm>
            <a:off x="142844" y="256193"/>
            <a:ext cx="9001156" cy="5770811"/>
          </a:xfrm>
          <a:prstGeom prst="rect">
            <a:avLst/>
          </a:prstGeom>
        </p:spPr>
        <p:txBody>
          <a:bodyPr wrap="square">
            <a:spAutoFit/>
          </a:bodyPr>
          <a:lstStyle/>
          <a:p>
            <a:pPr marL="625475" lvl="0" indent="-625475">
              <a:lnSpc>
                <a:spcPct val="150000"/>
              </a:lnSpc>
              <a:buNone/>
            </a:pPr>
            <a:r>
              <a:rPr lang="en-US" altLang="zh-CN" sz="1800" b="1" dirty="0" smtClean="0">
                <a:solidFill>
                  <a:schemeClr val="tx1"/>
                </a:solidFill>
                <a:latin typeface="微软雅黑" pitchFamily="34" charset="-122"/>
                <a:ea typeface="微软雅黑" pitchFamily="34" charset="-122"/>
              </a:rPr>
              <a:t>2. </a:t>
            </a:r>
            <a:r>
              <a:rPr lang="zh-CN" altLang="en-US" sz="1800" b="1" dirty="0" smtClean="0">
                <a:solidFill>
                  <a:schemeClr val="tx1"/>
                </a:solidFill>
                <a:latin typeface="微软雅黑" pitchFamily="34" charset="-122"/>
                <a:ea typeface="微软雅黑" pitchFamily="34" charset="-122"/>
              </a:rPr>
              <a:t>电容：</a:t>
            </a:r>
            <a:r>
              <a:rPr lang="en-US" altLang="zh-CN" sz="1800" dirty="0" smtClean="0">
                <a:solidFill>
                  <a:schemeClr val="tx1"/>
                </a:solidFill>
                <a:latin typeface="微软雅黑" pitchFamily="34" charset="-122"/>
                <a:ea typeface="微软雅黑" pitchFamily="34" charset="-122"/>
              </a:rPr>
              <a:t>C= </a:t>
            </a:r>
            <a:r>
              <a:rPr lang="en-US" altLang="zh-CN" sz="1800" dirty="0" err="1" smtClean="0">
                <a:solidFill>
                  <a:schemeClr val="tx1"/>
                </a:solidFill>
                <a:latin typeface="微软雅黑" pitchFamily="34" charset="-122"/>
                <a:ea typeface="微软雅黑" pitchFamily="34" charset="-122"/>
              </a:rPr>
              <a:t>dQ</a:t>
            </a:r>
            <a:r>
              <a:rPr lang="en-US" altLang="zh-CN" sz="1800" dirty="0" smtClean="0">
                <a:solidFill>
                  <a:schemeClr val="tx1"/>
                </a:solidFill>
                <a:latin typeface="微软雅黑" pitchFamily="34" charset="-122"/>
                <a:ea typeface="微软雅黑" pitchFamily="34" charset="-122"/>
              </a:rPr>
              <a:t>/</a:t>
            </a:r>
            <a:r>
              <a:rPr lang="en-US" altLang="zh-CN" sz="1800" dirty="0" err="1" smtClean="0">
                <a:solidFill>
                  <a:schemeClr val="tx1"/>
                </a:solidFill>
                <a:latin typeface="微软雅黑" pitchFamily="34" charset="-122"/>
                <a:ea typeface="微软雅黑" pitchFamily="34" charset="-122"/>
                <a:sym typeface="Symbol"/>
              </a:rPr>
              <a:t>dE</a:t>
            </a:r>
            <a:r>
              <a:rPr lang="en-US" altLang="zh-CN" sz="1800" baseline="-25000" dirty="0" smtClean="0">
                <a:solidFill>
                  <a:schemeClr val="tx1"/>
                </a:solidFill>
                <a:latin typeface="微软雅黑" pitchFamily="34" charset="-122"/>
                <a:ea typeface="微软雅黑" pitchFamily="34" charset="-122"/>
                <a:sym typeface="Symbol"/>
              </a:rPr>
              <a:t> </a:t>
            </a:r>
            <a:r>
              <a:rPr lang="zh-CN" altLang="en-US" sz="1800" dirty="0" smtClean="0">
                <a:solidFill>
                  <a:schemeClr val="tx1"/>
                </a:solidFill>
                <a:latin typeface="微软雅黑" pitchFamily="34" charset="-122"/>
                <a:ea typeface="微软雅黑" pitchFamily="34" charset="-122"/>
              </a:rPr>
              <a:t>；</a:t>
            </a:r>
            <a:endParaRPr lang="en-US" altLang="zh-CN" sz="1800" dirty="0" smtClean="0">
              <a:solidFill>
                <a:schemeClr val="tx1"/>
              </a:solidFill>
              <a:latin typeface="微软雅黑" pitchFamily="34" charset="-122"/>
              <a:ea typeface="微软雅黑" pitchFamily="34" charset="-122"/>
            </a:endParaRPr>
          </a:p>
          <a:p>
            <a:pPr marL="803275" lvl="0" indent="-447675">
              <a:lnSpc>
                <a:spcPct val="150000"/>
              </a:lnSpc>
              <a:buFont typeface="Wingdings" pitchFamily="2" charset="2"/>
              <a:buChar char="u"/>
            </a:pPr>
            <a:r>
              <a:rPr lang="zh-CN" altLang="en-US" sz="1800" dirty="0" smtClean="0">
                <a:solidFill>
                  <a:schemeClr val="tx1"/>
                </a:solidFill>
                <a:latin typeface="微软雅黑" pitchFamily="34" charset="-122"/>
                <a:ea typeface="微软雅黑" pitchFamily="34" charset="-122"/>
              </a:rPr>
              <a:t>元件常数属性，储能；隔直流通交流；容抗第一象限；电流超前于电压，</a:t>
            </a:r>
            <a:r>
              <a:rPr lang="zh-CN" altLang="en-US" sz="1800" dirty="0" smtClean="0">
                <a:solidFill>
                  <a:schemeClr val="tx1"/>
                </a:solidFill>
                <a:latin typeface="微软雅黑" pitchFamily="34" charset="-122"/>
                <a:ea typeface="微软雅黑" pitchFamily="34" charset="-122"/>
                <a:sym typeface="Symbol"/>
              </a:rPr>
              <a:t></a:t>
            </a:r>
            <a:r>
              <a:rPr lang="en-US" altLang="zh-CN" sz="1800" dirty="0" smtClean="0">
                <a:solidFill>
                  <a:schemeClr val="tx1"/>
                </a:solidFill>
                <a:latin typeface="微软雅黑" pitchFamily="34" charset="-122"/>
                <a:ea typeface="微软雅黑" pitchFamily="34" charset="-122"/>
                <a:sym typeface="Symbol"/>
              </a:rPr>
              <a:t>0</a:t>
            </a:r>
            <a:r>
              <a:rPr lang="zh-CN" altLang="en-US" sz="1800" dirty="0" smtClean="0">
                <a:solidFill>
                  <a:schemeClr val="tx1"/>
                </a:solidFill>
                <a:latin typeface="微软雅黑" pitchFamily="34" charset="-122"/>
                <a:ea typeface="微软雅黑" pitchFamily="34" charset="-122"/>
                <a:sym typeface="Symbol"/>
              </a:rPr>
              <a:t>；</a:t>
            </a:r>
            <a:endParaRPr lang="en-US" altLang="zh-CN" sz="1800" dirty="0" smtClean="0">
              <a:solidFill>
                <a:schemeClr val="tx1"/>
              </a:solidFill>
              <a:latin typeface="微软雅黑" pitchFamily="34" charset="-122"/>
              <a:ea typeface="微软雅黑" pitchFamily="34" charset="-122"/>
              <a:sym typeface="Symbol"/>
            </a:endParaRPr>
          </a:p>
          <a:p>
            <a:pPr marL="803275" lvl="0" indent="-447675">
              <a:lnSpc>
                <a:spcPct val="150000"/>
              </a:lnSpc>
              <a:buFont typeface="Wingdings" pitchFamily="2" charset="2"/>
              <a:buChar char="u"/>
            </a:pPr>
            <a:r>
              <a:rPr lang="zh-CN" altLang="en-US" sz="1800" dirty="0" smtClean="0">
                <a:solidFill>
                  <a:schemeClr val="tx1"/>
                </a:solidFill>
                <a:latin typeface="微软雅黑" pitchFamily="34" charset="-122"/>
                <a:ea typeface="微软雅黑" pitchFamily="34" charset="-122"/>
                <a:sym typeface="Symbol"/>
              </a:rPr>
              <a:t>电容数值判断合理性</a:t>
            </a:r>
            <a:r>
              <a:rPr lang="en-US" altLang="zh-CN" sz="1800" dirty="0" smtClean="0">
                <a:solidFill>
                  <a:schemeClr val="tx1"/>
                </a:solidFill>
                <a:latin typeface="微软雅黑" pitchFamily="34" charset="-122"/>
                <a:ea typeface="微软雅黑" pitchFamily="34" charset="-122"/>
                <a:sym typeface="Symbol"/>
              </a:rPr>
              <a:t>——</a:t>
            </a:r>
            <a:r>
              <a:rPr lang="zh-CN" altLang="en-US" sz="1800" dirty="0" smtClean="0">
                <a:solidFill>
                  <a:schemeClr val="tx1"/>
                </a:solidFill>
                <a:latin typeface="微软雅黑" pitchFamily="34" charset="-122"/>
                <a:ea typeface="微软雅黑" pitchFamily="34" charset="-122"/>
              </a:rPr>
              <a:t>平板电容器 </a:t>
            </a:r>
            <a:r>
              <a:rPr lang="en-US" altLang="zh-CN" sz="1800" dirty="0" smtClean="0">
                <a:solidFill>
                  <a:schemeClr val="tx1"/>
                </a:solidFill>
                <a:latin typeface="微软雅黑" pitchFamily="34" charset="-122"/>
                <a:ea typeface="微软雅黑" pitchFamily="34" charset="-122"/>
              </a:rPr>
              <a:t>C=</a:t>
            </a:r>
            <a:r>
              <a:rPr lang="el-GR" sz="1800" dirty="0" smtClean="0">
                <a:solidFill>
                  <a:schemeClr val="tx1"/>
                </a:solidFill>
              </a:rPr>
              <a:t>ε</a:t>
            </a:r>
            <a:r>
              <a:rPr lang="el-GR" sz="1800" baseline="-25000" dirty="0" smtClean="0">
                <a:solidFill>
                  <a:schemeClr val="tx1"/>
                </a:solidFill>
              </a:rPr>
              <a:t>0</a:t>
            </a:r>
            <a:r>
              <a:rPr lang="el-GR" sz="1800" dirty="0" smtClean="0">
                <a:solidFill>
                  <a:schemeClr val="tx1"/>
                </a:solidFill>
              </a:rPr>
              <a:t>*</a:t>
            </a:r>
            <a:r>
              <a:rPr lang="en-US" sz="1800" dirty="0" smtClean="0">
                <a:solidFill>
                  <a:schemeClr val="tx1"/>
                </a:solidFill>
              </a:rPr>
              <a:t> </a:t>
            </a:r>
            <a:r>
              <a:rPr lang="el-GR" sz="1800" dirty="0" smtClean="0">
                <a:solidFill>
                  <a:schemeClr val="tx1"/>
                </a:solidFill>
              </a:rPr>
              <a:t>ε *</a:t>
            </a:r>
            <a:r>
              <a:rPr lang="en-US" sz="1800" dirty="0" smtClean="0">
                <a:solidFill>
                  <a:schemeClr val="tx1"/>
                </a:solidFill>
              </a:rPr>
              <a:t>S/d</a:t>
            </a:r>
            <a:r>
              <a:rPr lang="zh-CN" altLang="en-US" sz="1800" dirty="0" smtClean="0">
                <a:solidFill>
                  <a:schemeClr val="tx1"/>
                </a:solidFill>
                <a:latin typeface="微软雅黑" pitchFamily="34" charset="-122"/>
                <a:ea typeface="微软雅黑" pitchFamily="34" charset="-122"/>
                <a:sym typeface="Symbol"/>
              </a:rPr>
              <a:t>；</a:t>
            </a:r>
            <a:endParaRPr lang="en-US" altLang="zh-CN" sz="1800" dirty="0" smtClean="0">
              <a:solidFill>
                <a:schemeClr val="tx1"/>
              </a:solidFill>
              <a:latin typeface="微软雅黑" pitchFamily="34" charset="-122"/>
              <a:ea typeface="微软雅黑" pitchFamily="34" charset="-122"/>
            </a:endParaRPr>
          </a:p>
          <a:p>
            <a:pPr marL="514350" lvl="0" indent="-157163">
              <a:lnSpc>
                <a:spcPct val="150000"/>
              </a:lnSpc>
              <a:buNone/>
            </a:pPr>
            <a:r>
              <a:rPr lang="zh-CN" altLang="en-US" sz="1800" dirty="0" smtClean="0">
                <a:solidFill>
                  <a:srgbClr val="FFFF00"/>
                </a:solidFill>
                <a:latin typeface="微软雅黑" pitchFamily="34" charset="-122"/>
                <a:ea typeface="微软雅黑" pitchFamily="34" charset="-122"/>
              </a:rPr>
              <a:t>双电层电容</a:t>
            </a:r>
            <a:r>
              <a:rPr lang="en-US" altLang="zh-CN" sz="1800" dirty="0" err="1" smtClean="0">
                <a:solidFill>
                  <a:srgbClr val="FFFF00"/>
                </a:solidFill>
                <a:latin typeface="微软雅黑" pitchFamily="34" charset="-122"/>
                <a:ea typeface="微软雅黑" pitchFamily="34" charset="-122"/>
              </a:rPr>
              <a:t>C</a:t>
            </a:r>
            <a:r>
              <a:rPr lang="en-US" altLang="zh-CN" sz="1800" baseline="-25000" dirty="0" err="1" smtClean="0">
                <a:solidFill>
                  <a:srgbClr val="FFFF00"/>
                </a:solidFill>
                <a:latin typeface="微软雅黑" pitchFamily="34" charset="-122"/>
                <a:ea typeface="微软雅黑" pitchFamily="34" charset="-122"/>
              </a:rPr>
              <a:t>dl</a:t>
            </a:r>
            <a:r>
              <a:rPr lang="zh-CN" altLang="en-US" sz="1800" dirty="0" smtClean="0">
                <a:solidFill>
                  <a:schemeClr val="tx1"/>
                </a:solidFill>
                <a:latin typeface="微软雅黑" pitchFamily="34" charset="-122"/>
                <a:ea typeface="微软雅黑" pitchFamily="34" charset="-122"/>
              </a:rPr>
              <a:t>：界面区的充</a:t>
            </a:r>
            <a:r>
              <a:rPr lang="en-US" altLang="zh-CN" sz="1800" dirty="0" smtClean="0">
                <a:solidFill>
                  <a:schemeClr val="tx1"/>
                </a:solidFill>
                <a:latin typeface="微软雅黑" pitchFamily="34" charset="-122"/>
                <a:ea typeface="微软雅黑" pitchFamily="34" charset="-122"/>
              </a:rPr>
              <a:t>/</a:t>
            </a:r>
            <a:r>
              <a:rPr lang="zh-CN" altLang="en-US" sz="1800" dirty="0" smtClean="0">
                <a:solidFill>
                  <a:schemeClr val="tx1"/>
                </a:solidFill>
                <a:latin typeface="微软雅黑" pitchFamily="34" charset="-122"/>
                <a:ea typeface="微软雅黑" pitchFamily="34" charset="-122"/>
              </a:rPr>
              <a:t>放电荷储能过程，直接与金属连接；紧密双层厚度为</a:t>
            </a:r>
            <a:r>
              <a:rPr lang="en-US" altLang="zh-CN" sz="1800" dirty="0" smtClean="0">
                <a:solidFill>
                  <a:schemeClr val="tx1"/>
                </a:solidFill>
                <a:latin typeface="微软雅黑" pitchFamily="34" charset="-122"/>
                <a:ea typeface="微软雅黑" pitchFamily="34" charset="-122"/>
              </a:rPr>
              <a:t>nm</a:t>
            </a:r>
            <a:r>
              <a:rPr lang="zh-CN" altLang="en-US" sz="1800" dirty="0" smtClean="0">
                <a:solidFill>
                  <a:schemeClr val="tx1"/>
                </a:solidFill>
                <a:latin typeface="微软雅黑" pitchFamily="34" charset="-122"/>
                <a:ea typeface="微软雅黑" pitchFamily="34" charset="-122"/>
              </a:rPr>
              <a:t>量级；数值在</a:t>
            </a:r>
            <a:r>
              <a:rPr lang="en-US" altLang="zh-CN" sz="1800" dirty="0" smtClean="0">
                <a:solidFill>
                  <a:schemeClr val="tx1"/>
                </a:solidFill>
                <a:latin typeface="微软雅黑" pitchFamily="34" charset="-122"/>
                <a:ea typeface="微软雅黑" pitchFamily="34" charset="-122"/>
              </a:rPr>
              <a:t>100~500uF/cm-2</a:t>
            </a:r>
            <a:r>
              <a:rPr lang="zh-CN" altLang="en-US" sz="1800" dirty="0" smtClean="0">
                <a:solidFill>
                  <a:schemeClr val="tx1"/>
                </a:solidFill>
                <a:latin typeface="微软雅黑" pitchFamily="34" charset="-122"/>
                <a:ea typeface="微软雅黑" pitchFamily="34" charset="-122"/>
              </a:rPr>
              <a:t>；除了赝电容外最大数值；</a:t>
            </a:r>
            <a:endParaRPr lang="en-US" altLang="zh-CN" sz="1800" dirty="0" smtClean="0">
              <a:solidFill>
                <a:schemeClr val="tx1"/>
              </a:solidFill>
              <a:latin typeface="微软雅黑" pitchFamily="34" charset="-122"/>
              <a:ea typeface="微软雅黑" pitchFamily="34" charset="-122"/>
            </a:endParaRPr>
          </a:p>
          <a:p>
            <a:pPr marL="514350" indent="-157163">
              <a:lnSpc>
                <a:spcPct val="150000"/>
              </a:lnSpc>
              <a:buNone/>
            </a:pPr>
            <a:r>
              <a:rPr lang="zh-CN" altLang="en-US" sz="1800" dirty="0" smtClean="0">
                <a:solidFill>
                  <a:srgbClr val="FFFF00"/>
                </a:solidFill>
                <a:latin typeface="微软雅黑" pitchFamily="34" charset="-122"/>
                <a:ea typeface="微软雅黑" pitchFamily="34" charset="-122"/>
              </a:rPr>
              <a:t>涂层电容</a:t>
            </a:r>
            <a:r>
              <a:rPr lang="en-US" altLang="zh-CN" sz="1800" dirty="0" smtClean="0">
                <a:solidFill>
                  <a:srgbClr val="FFFF00"/>
                </a:solidFill>
                <a:latin typeface="微软雅黑" pitchFamily="34" charset="-122"/>
                <a:ea typeface="微软雅黑" pitchFamily="34" charset="-122"/>
              </a:rPr>
              <a:t>C</a:t>
            </a:r>
            <a:r>
              <a:rPr lang="en-US" altLang="zh-CN" sz="1800" baseline="-25000" dirty="0" smtClean="0">
                <a:solidFill>
                  <a:srgbClr val="FFFF00"/>
                </a:solidFill>
                <a:latin typeface="微软雅黑" pitchFamily="34" charset="-122"/>
                <a:ea typeface="微软雅黑" pitchFamily="34" charset="-122"/>
              </a:rPr>
              <a:t>c</a:t>
            </a:r>
            <a:r>
              <a:rPr lang="zh-CN" altLang="en-US" sz="1800" dirty="0" smtClean="0">
                <a:solidFill>
                  <a:schemeClr val="tx1"/>
                </a:solidFill>
                <a:latin typeface="微软雅黑" pitchFamily="34" charset="-122"/>
                <a:ea typeface="微软雅黑" pitchFamily="34" charset="-122"/>
              </a:rPr>
              <a:t>：</a:t>
            </a:r>
            <a:r>
              <a:rPr lang="en-US" altLang="zh-CN" sz="1800" dirty="0" smtClean="0">
                <a:solidFill>
                  <a:schemeClr val="tx1"/>
                </a:solidFill>
                <a:latin typeface="微软雅黑" pitchFamily="34" charset="-122"/>
                <a:ea typeface="微软雅黑" pitchFamily="34" charset="-122"/>
              </a:rPr>
              <a:t>10uF/cm</a:t>
            </a:r>
            <a:r>
              <a:rPr lang="en-US" altLang="zh-CN" sz="1800" baseline="30000" dirty="0" smtClean="0">
                <a:solidFill>
                  <a:schemeClr val="tx1"/>
                </a:solidFill>
                <a:latin typeface="微软雅黑" pitchFamily="34" charset="-122"/>
                <a:ea typeface="微软雅黑" pitchFamily="34" charset="-122"/>
              </a:rPr>
              <a:t>-2</a:t>
            </a:r>
            <a:r>
              <a:rPr lang="zh-CN" altLang="en-US" sz="1800" dirty="0" smtClean="0">
                <a:solidFill>
                  <a:schemeClr val="tx1"/>
                </a:solidFill>
                <a:latin typeface="微软雅黑" pitchFamily="34" charset="-122"/>
                <a:ea typeface="微软雅黑" pitchFamily="34" charset="-122"/>
              </a:rPr>
              <a:t>以下，厚度大，远小于</a:t>
            </a:r>
            <a:r>
              <a:rPr lang="en-US" altLang="zh-CN" sz="1800" dirty="0" err="1" smtClean="0">
                <a:solidFill>
                  <a:schemeClr val="tx1"/>
                </a:solidFill>
                <a:latin typeface="微软雅黑" pitchFamily="34" charset="-122"/>
                <a:ea typeface="微软雅黑" pitchFamily="34" charset="-122"/>
              </a:rPr>
              <a:t>C</a:t>
            </a:r>
            <a:r>
              <a:rPr lang="en-US" altLang="zh-CN" sz="1800" baseline="-25000" dirty="0" err="1" smtClean="0">
                <a:solidFill>
                  <a:schemeClr val="tx1"/>
                </a:solidFill>
                <a:latin typeface="微软雅黑" pitchFamily="34" charset="-122"/>
                <a:ea typeface="微软雅黑" pitchFamily="34" charset="-122"/>
              </a:rPr>
              <a:t>dl</a:t>
            </a:r>
            <a:r>
              <a:rPr lang="zh-CN" altLang="en-US" sz="1800" dirty="0" smtClean="0">
                <a:solidFill>
                  <a:schemeClr val="tx1"/>
                </a:solidFill>
                <a:latin typeface="微软雅黑" pitchFamily="34" charset="-122"/>
                <a:ea typeface="微软雅黑" pitchFamily="34" charset="-122"/>
              </a:rPr>
              <a:t>；直接连接金属；</a:t>
            </a:r>
            <a:endParaRPr lang="en-US" altLang="zh-CN" sz="1800" dirty="0" smtClean="0">
              <a:solidFill>
                <a:schemeClr val="tx1"/>
              </a:solidFill>
              <a:latin typeface="微软雅黑" pitchFamily="34" charset="-122"/>
              <a:ea typeface="微软雅黑" pitchFamily="34" charset="-122"/>
            </a:endParaRPr>
          </a:p>
          <a:p>
            <a:pPr marL="514350" indent="-157163">
              <a:lnSpc>
                <a:spcPct val="150000"/>
              </a:lnSpc>
              <a:buNone/>
            </a:pPr>
            <a:r>
              <a:rPr lang="zh-CN" altLang="en-US" sz="1800" dirty="0" smtClean="0">
                <a:solidFill>
                  <a:srgbClr val="FFFF00"/>
                </a:solidFill>
                <a:latin typeface="微软雅黑" pitchFamily="34" charset="-122"/>
                <a:ea typeface="微软雅黑" pitchFamily="34" charset="-122"/>
              </a:rPr>
              <a:t>膜电容</a:t>
            </a:r>
            <a:r>
              <a:rPr lang="zh-CN" altLang="en-US" sz="1800" dirty="0" smtClean="0">
                <a:solidFill>
                  <a:schemeClr val="tx1"/>
                </a:solidFill>
                <a:latin typeface="微软雅黑" pitchFamily="34" charset="-122"/>
                <a:ea typeface="微软雅黑" pitchFamily="34" charset="-122"/>
              </a:rPr>
              <a:t>：</a:t>
            </a:r>
            <a:r>
              <a:rPr lang="en-US" altLang="zh-CN" sz="1800" dirty="0" err="1" smtClean="0">
                <a:solidFill>
                  <a:schemeClr val="tx1"/>
                </a:solidFill>
                <a:latin typeface="微软雅黑" pitchFamily="34" charset="-122"/>
                <a:ea typeface="微软雅黑" pitchFamily="34" charset="-122"/>
              </a:rPr>
              <a:t>C</a:t>
            </a:r>
            <a:r>
              <a:rPr lang="en-US" altLang="zh-CN" sz="1800" baseline="-25000" dirty="0" err="1" smtClean="0">
                <a:solidFill>
                  <a:srgbClr val="FFFF00"/>
                </a:solidFill>
                <a:latin typeface="微软雅黑" pitchFamily="34" charset="-122"/>
                <a:ea typeface="微软雅黑" pitchFamily="34" charset="-122"/>
              </a:rPr>
              <a:t>f</a:t>
            </a:r>
            <a:r>
              <a:rPr lang="zh-CN" altLang="en-US" sz="1800" dirty="0" smtClean="0">
                <a:solidFill>
                  <a:schemeClr val="tx1"/>
                </a:solidFill>
                <a:latin typeface="微软雅黑" pitchFamily="34" charset="-122"/>
                <a:ea typeface="微软雅黑" pitchFamily="34" charset="-122"/>
              </a:rPr>
              <a:t>：类似于涂层电容；</a:t>
            </a:r>
            <a:endParaRPr lang="en-US" altLang="zh-CN" sz="1800" dirty="0" smtClean="0">
              <a:solidFill>
                <a:schemeClr val="tx1"/>
              </a:solidFill>
              <a:latin typeface="微软雅黑" pitchFamily="34" charset="-122"/>
              <a:ea typeface="微软雅黑" pitchFamily="34" charset="-122"/>
            </a:endParaRPr>
          </a:p>
          <a:p>
            <a:pPr marL="514350" indent="-157163">
              <a:lnSpc>
                <a:spcPct val="150000"/>
              </a:lnSpc>
              <a:buNone/>
            </a:pPr>
            <a:r>
              <a:rPr lang="zh-CN" altLang="en-US" sz="1800" dirty="0" smtClean="0">
                <a:solidFill>
                  <a:srgbClr val="FFFF00"/>
                </a:solidFill>
                <a:latin typeface="微软雅黑" pitchFamily="34" charset="-122"/>
                <a:ea typeface="微软雅黑" pitchFamily="34" charset="-122"/>
              </a:rPr>
              <a:t>吸</a:t>
            </a:r>
            <a:r>
              <a:rPr lang="en-US" altLang="zh-CN" sz="1800" dirty="0" smtClean="0">
                <a:solidFill>
                  <a:srgbClr val="FFFF00"/>
                </a:solidFill>
                <a:latin typeface="微软雅黑" pitchFamily="34" charset="-122"/>
                <a:ea typeface="微软雅黑" pitchFamily="34" charset="-122"/>
              </a:rPr>
              <a:t>/</a:t>
            </a:r>
            <a:r>
              <a:rPr lang="zh-CN" altLang="en-US" sz="1800" dirty="0" smtClean="0">
                <a:solidFill>
                  <a:srgbClr val="FFFF00"/>
                </a:solidFill>
                <a:latin typeface="微软雅黑" pitchFamily="34" charset="-122"/>
                <a:ea typeface="微软雅黑" pitchFamily="34" charset="-122"/>
              </a:rPr>
              <a:t>脱附电容</a:t>
            </a:r>
            <a:r>
              <a:rPr lang="en-US" altLang="zh-CN" sz="1800" dirty="0" smtClean="0">
                <a:solidFill>
                  <a:srgbClr val="FFFF00"/>
                </a:solidFill>
                <a:latin typeface="微软雅黑" pitchFamily="34" charset="-122"/>
                <a:ea typeface="微软雅黑" pitchFamily="34" charset="-122"/>
              </a:rPr>
              <a:t>C</a:t>
            </a:r>
            <a:r>
              <a:rPr lang="en-US" altLang="zh-CN" sz="1800" baseline="-25000" dirty="0" smtClean="0">
                <a:solidFill>
                  <a:srgbClr val="FFFF00"/>
                </a:solidFill>
                <a:latin typeface="微软雅黑" pitchFamily="34" charset="-122"/>
                <a:ea typeface="微软雅黑" pitchFamily="34" charset="-122"/>
              </a:rPr>
              <a:t>ad</a:t>
            </a:r>
            <a:r>
              <a:rPr lang="zh-CN" altLang="en-US" sz="1800" dirty="0" smtClean="0">
                <a:solidFill>
                  <a:schemeClr val="tx1"/>
                </a:solidFill>
                <a:latin typeface="微软雅黑" pitchFamily="34" charset="-122"/>
                <a:ea typeface="微软雅黑" pitchFamily="34" charset="-122"/>
              </a:rPr>
              <a:t>：非器件过程赝电容，带电粒子吸附</a:t>
            </a:r>
            <a:r>
              <a:rPr lang="en-US" altLang="zh-CN" sz="1800" dirty="0" smtClean="0">
                <a:solidFill>
                  <a:schemeClr val="tx1"/>
                </a:solidFill>
                <a:latin typeface="微软雅黑" pitchFamily="34" charset="-122"/>
                <a:ea typeface="微软雅黑" pitchFamily="34" charset="-122"/>
              </a:rPr>
              <a:t>/</a:t>
            </a:r>
            <a:r>
              <a:rPr lang="zh-CN" altLang="en-US" sz="1800" dirty="0" smtClean="0">
                <a:solidFill>
                  <a:schemeClr val="tx1"/>
                </a:solidFill>
                <a:latin typeface="微软雅黑" pitchFamily="34" charset="-122"/>
                <a:ea typeface="微软雅黑" pitchFamily="34" charset="-122"/>
              </a:rPr>
              <a:t>脱附弛豫过程响应；数值极大；</a:t>
            </a:r>
            <a:endParaRPr lang="en-US" altLang="zh-CN" sz="1800" dirty="0" smtClean="0">
              <a:solidFill>
                <a:schemeClr val="tx1"/>
              </a:solidFill>
              <a:latin typeface="微软雅黑" pitchFamily="34" charset="-122"/>
              <a:ea typeface="微软雅黑" pitchFamily="34" charset="-122"/>
            </a:endParaRPr>
          </a:p>
          <a:p>
            <a:pPr marL="514350" indent="-514350">
              <a:lnSpc>
                <a:spcPct val="150000"/>
              </a:lnSpc>
              <a:buNone/>
            </a:pPr>
            <a:r>
              <a:rPr lang="en-US" altLang="zh-CN" sz="1800" b="1" dirty="0" smtClean="0">
                <a:solidFill>
                  <a:schemeClr val="tx1"/>
                </a:solidFill>
                <a:latin typeface="微软雅黑" pitchFamily="34" charset="-122"/>
                <a:ea typeface="微软雅黑" pitchFamily="34" charset="-122"/>
              </a:rPr>
              <a:t>3. </a:t>
            </a:r>
            <a:r>
              <a:rPr lang="zh-CN" altLang="en-US" sz="1800" b="1" dirty="0" smtClean="0">
                <a:solidFill>
                  <a:schemeClr val="tx1"/>
                </a:solidFill>
                <a:latin typeface="微软雅黑" pitchFamily="34" charset="-122"/>
                <a:ea typeface="微软雅黑" pitchFamily="34" charset="-122"/>
              </a:rPr>
              <a:t>电感：</a:t>
            </a:r>
            <a:r>
              <a:rPr lang="en-US" altLang="zh-CN" sz="1800" b="1" dirty="0" smtClean="0">
                <a:solidFill>
                  <a:schemeClr val="tx1"/>
                </a:solidFill>
                <a:latin typeface="微软雅黑" pitchFamily="34" charset="-122"/>
                <a:ea typeface="微软雅黑" pitchFamily="34" charset="-122"/>
              </a:rPr>
              <a:t>L=</a:t>
            </a:r>
            <a:r>
              <a:rPr lang="en-US" altLang="zh-CN" sz="1800" dirty="0" smtClean="0">
                <a:solidFill>
                  <a:schemeClr val="tx1"/>
                </a:solidFill>
                <a:latin typeface="微软雅黑" pitchFamily="34" charset="-122"/>
                <a:ea typeface="微软雅黑" pitchFamily="34" charset="-122"/>
              </a:rPr>
              <a:t>=-E</a:t>
            </a:r>
            <a:r>
              <a:rPr lang="en-US" altLang="zh-CN" sz="1800" baseline="-25000" dirty="0" smtClean="0">
                <a:solidFill>
                  <a:schemeClr val="tx1"/>
                </a:solidFill>
                <a:latin typeface="微软雅黑" pitchFamily="34" charset="-122"/>
                <a:ea typeface="微软雅黑" pitchFamily="34" charset="-122"/>
              </a:rPr>
              <a:t>L</a:t>
            </a:r>
            <a:r>
              <a:rPr lang="en-US" altLang="zh-CN" sz="1800" dirty="0" smtClean="0">
                <a:solidFill>
                  <a:schemeClr val="tx1"/>
                </a:solidFill>
                <a:latin typeface="微软雅黑" pitchFamily="34" charset="-122"/>
                <a:ea typeface="微软雅黑" pitchFamily="34" charset="-122"/>
              </a:rPr>
              <a:t>(</a:t>
            </a:r>
            <a:r>
              <a:rPr lang="en-US" altLang="zh-CN" sz="1800" dirty="0" err="1" smtClean="0">
                <a:solidFill>
                  <a:schemeClr val="tx1"/>
                </a:solidFill>
                <a:latin typeface="微软雅黑" pitchFamily="34" charset="-122"/>
                <a:ea typeface="微软雅黑" pitchFamily="34" charset="-122"/>
              </a:rPr>
              <a:t>dI</a:t>
            </a:r>
            <a:r>
              <a:rPr lang="en-US" altLang="zh-CN" sz="1800" dirty="0" smtClean="0">
                <a:solidFill>
                  <a:schemeClr val="tx1"/>
                </a:solidFill>
                <a:latin typeface="微软雅黑" pitchFamily="34" charset="-122"/>
                <a:ea typeface="微软雅黑" pitchFamily="34" charset="-122"/>
              </a:rPr>
              <a:t>/</a:t>
            </a:r>
            <a:r>
              <a:rPr lang="en-US" altLang="zh-CN" sz="1800" dirty="0" err="1" smtClean="0">
                <a:solidFill>
                  <a:schemeClr val="tx1"/>
                </a:solidFill>
                <a:latin typeface="微软雅黑" pitchFamily="34" charset="-122"/>
                <a:ea typeface="微软雅黑" pitchFamily="34" charset="-122"/>
              </a:rPr>
              <a:t>dt</a:t>
            </a:r>
            <a:r>
              <a:rPr lang="en-US" altLang="zh-CN" sz="1800" dirty="0" smtClean="0">
                <a:solidFill>
                  <a:schemeClr val="tx1"/>
                </a:solidFill>
                <a:latin typeface="微软雅黑" pitchFamily="34" charset="-122"/>
                <a:ea typeface="微软雅黑" pitchFamily="34" charset="-122"/>
              </a:rPr>
              <a:t>)</a:t>
            </a:r>
            <a:r>
              <a:rPr lang="zh-CN" altLang="en-US" sz="1800" dirty="0" smtClean="0">
                <a:solidFill>
                  <a:schemeClr val="tx1"/>
                </a:solidFill>
                <a:latin typeface="微软雅黑" pitchFamily="34" charset="-122"/>
                <a:ea typeface="微软雅黑" pitchFamily="34" charset="-122"/>
              </a:rPr>
              <a:t>；</a:t>
            </a:r>
            <a:endParaRPr lang="en-US" altLang="zh-CN" sz="1800" dirty="0" smtClean="0">
              <a:solidFill>
                <a:schemeClr val="tx1"/>
              </a:solidFill>
              <a:latin typeface="微软雅黑" pitchFamily="34" charset="-122"/>
              <a:ea typeface="微软雅黑" pitchFamily="34" charset="-122"/>
            </a:endParaRPr>
          </a:p>
          <a:p>
            <a:pPr marL="803275" indent="-447675">
              <a:lnSpc>
                <a:spcPct val="150000"/>
              </a:lnSpc>
              <a:buFont typeface="Wingdings" pitchFamily="2" charset="2"/>
              <a:buChar char="u"/>
            </a:pPr>
            <a:r>
              <a:rPr lang="zh-CN" altLang="en-US" sz="1800" dirty="0" smtClean="0">
                <a:solidFill>
                  <a:schemeClr val="tx1"/>
                </a:solidFill>
                <a:latin typeface="微软雅黑" pitchFamily="34" charset="-122"/>
                <a:ea typeface="微软雅黑" pitchFamily="34" charset="-122"/>
              </a:rPr>
              <a:t>元件常数属性，储能；隔交流通值流；感抗第四象限；电流滞后与电压，</a:t>
            </a:r>
            <a:r>
              <a:rPr lang="zh-CN" altLang="en-US" sz="1800" dirty="0" smtClean="0">
                <a:solidFill>
                  <a:schemeClr val="tx1"/>
                </a:solidFill>
                <a:latin typeface="微软雅黑" pitchFamily="34" charset="-122"/>
                <a:ea typeface="微软雅黑" pitchFamily="34" charset="-122"/>
                <a:sym typeface="Symbol"/>
              </a:rPr>
              <a:t></a:t>
            </a:r>
            <a:r>
              <a:rPr lang="en-US" altLang="zh-CN" sz="1800" b="1" dirty="0" smtClean="0">
                <a:latin typeface="微软雅黑" pitchFamily="34" charset="-122"/>
                <a:ea typeface="微软雅黑" pitchFamily="34" charset="-122"/>
                <a:sym typeface="Symbol"/>
              </a:rPr>
              <a:t> </a:t>
            </a:r>
            <a:r>
              <a:rPr lang="en-US" altLang="zh-CN" sz="1800" dirty="0" smtClean="0">
                <a:solidFill>
                  <a:schemeClr val="tx1"/>
                </a:solidFill>
                <a:latin typeface="微软雅黑" pitchFamily="34" charset="-122"/>
                <a:ea typeface="微软雅黑" pitchFamily="34" charset="-122"/>
                <a:sym typeface="Symbol"/>
              </a:rPr>
              <a:t>&gt; 0</a:t>
            </a:r>
            <a:r>
              <a:rPr lang="zh-CN" altLang="en-US" sz="1800" dirty="0" smtClean="0">
                <a:solidFill>
                  <a:schemeClr val="tx1"/>
                </a:solidFill>
                <a:latin typeface="微软雅黑" pitchFamily="34" charset="-122"/>
                <a:ea typeface="微软雅黑" pitchFamily="34" charset="-122"/>
                <a:sym typeface="Symbol"/>
              </a:rPr>
              <a:t>；</a:t>
            </a:r>
            <a:endParaRPr lang="en-US" altLang="zh-CN" sz="1800" dirty="0" smtClean="0">
              <a:solidFill>
                <a:schemeClr val="tx1"/>
              </a:solidFill>
              <a:latin typeface="微软雅黑" pitchFamily="34" charset="-122"/>
              <a:ea typeface="微软雅黑" pitchFamily="34" charset="-122"/>
              <a:sym typeface="Symbol"/>
            </a:endParaRPr>
          </a:p>
          <a:p>
            <a:pPr marL="803275" indent="-447675">
              <a:lnSpc>
                <a:spcPct val="150000"/>
              </a:lnSpc>
              <a:buFont typeface="Wingdings" pitchFamily="2" charset="2"/>
              <a:buChar char="u"/>
            </a:pPr>
            <a:r>
              <a:rPr lang="zh-CN" altLang="en-US" sz="1800" dirty="0" smtClean="0">
                <a:solidFill>
                  <a:schemeClr val="tx1"/>
                </a:solidFill>
                <a:latin typeface="微软雅黑" pitchFamily="34" charset="-122"/>
                <a:ea typeface="微软雅黑" pitchFamily="34" charset="-122"/>
                <a:sym typeface="Symbol"/>
              </a:rPr>
              <a:t>常规电感数值通常为</a:t>
            </a:r>
            <a:r>
              <a:rPr lang="en-US" altLang="zh-CN" sz="1800" dirty="0" err="1" smtClean="0">
                <a:solidFill>
                  <a:schemeClr val="tx1"/>
                </a:solidFill>
                <a:latin typeface="微软雅黑" pitchFamily="34" charset="-122"/>
                <a:ea typeface="微软雅黑" pitchFamily="34" charset="-122"/>
                <a:sym typeface="Symbol"/>
              </a:rPr>
              <a:t>mH</a:t>
            </a:r>
            <a:r>
              <a:rPr lang="zh-CN" altLang="en-US" sz="1800" dirty="0" smtClean="0">
                <a:solidFill>
                  <a:schemeClr val="tx1"/>
                </a:solidFill>
                <a:latin typeface="微软雅黑" pitchFamily="34" charset="-122"/>
                <a:ea typeface="微软雅黑" pitchFamily="34" charset="-122"/>
                <a:sym typeface="Symbol"/>
              </a:rPr>
              <a:t>；</a:t>
            </a:r>
            <a:endParaRPr lang="en-US" altLang="zh-CN" sz="1800" b="1" dirty="0" smtClean="0">
              <a:solidFill>
                <a:schemeClr val="tx1"/>
              </a:solidFill>
              <a:latin typeface="微软雅黑" pitchFamily="34" charset="-122"/>
              <a:ea typeface="微软雅黑" pitchFamily="34" charset="-122"/>
            </a:endParaRPr>
          </a:p>
          <a:p>
            <a:pPr marL="890588" indent="-514350">
              <a:lnSpc>
                <a:spcPct val="150000"/>
              </a:lnSpc>
              <a:buNone/>
            </a:pPr>
            <a:r>
              <a:rPr lang="zh-CN" altLang="en-US" sz="1800" dirty="0" smtClean="0">
                <a:solidFill>
                  <a:srgbClr val="FFFF00"/>
                </a:solidFill>
                <a:latin typeface="微软雅黑" pitchFamily="34" charset="-122"/>
                <a:ea typeface="微软雅黑" pitchFamily="34" charset="-122"/>
              </a:rPr>
              <a:t>吸</a:t>
            </a:r>
            <a:r>
              <a:rPr lang="en-US" altLang="zh-CN" sz="1800" dirty="0" smtClean="0">
                <a:solidFill>
                  <a:srgbClr val="FFFF00"/>
                </a:solidFill>
                <a:latin typeface="微软雅黑" pitchFamily="34" charset="-122"/>
                <a:ea typeface="微软雅黑" pitchFamily="34" charset="-122"/>
              </a:rPr>
              <a:t>/</a:t>
            </a:r>
            <a:r>
              <a:rPr lang="zh-CN" altLang="en-US" sz="1800" dirty="0" smtClean="0">
                <a:solidFill>
                  <a:srgbClr val="FFFF00"/>
                </a:solidFill>
                <a:latin typeface="微软雅黑" pitchFamily="34" charset="-122"/>
                <a:ea typeface="微软雅黑" pitchFamily="34" charset="-122"/>
              </a:rPr>
              <a:t>脱附电感</a:t>
            </a:r>
            <a:r>
              <a:rPr lang="en-US" altLang="zh-CN" sz="1800" dirty="0" smtClean="0">
                <a:solidFill>
                  <a:srgbClr val="FFFF00"/>
                </a:solidFill>
                <a:latin typeface="微软雅黑" pitchFamily="34" charset="-122"/>
                <a:ea typeface="微软雅黑" pitchFamily="34" charset="-122"/>
              </a:rPr>
              <a:t>L</a:t>
            </a:r>
            <a:r>
              <a:rPr lang="en-US" altLang="zh-CN" sz="1800" baseline="-25000" dirty="0" smtClean="0">
                <a:solidFill>
                  <a:srgbClr val="FFFF00"/>
                </a:solidFill>
                <a:latin typeface="微软雅黑" pitchFamily="34" charset="-122"/>
                <a:ea typeface="微软雅黑" pitchFamily="34" charset="-122"/>
              </a:rPr>
              <a:t>ad</a:t>
            </a:r>
            <a:r>
              <a:rPr lang="zh-CN" altLang="en-US" sz="1800" dirty="0" smtClean="0">
                <a:solidFill>
                  <a:schemeClr val="tx1"/>
                </a:solidFill>
                <a:latin typeface="微软雅黑" pitchFamily="34" charset="-122"/>
                <a:ea typeface="微软雅黑" pitchFamily="34" charset="-122"/>
              </a:rPr>
              <a:t>：非器件过程电感，带电粒子吸附</a:t>
            </a:r>
            <a:r>
              <a:rPr lang="en-US" altLang="zh-CN" sz="1800" dirty="0" smtClean="0">
                <a:solidFill>
                  <a:schemeClr val="tx1"/>
                </a:solidFill>
                <a:latin typeface="微软雅黑" pitchFamily="34" charset="-122"/>
                <a:ea typeface="微软雅黑" pitchFamily="34" charset="-122"/>
              </a:rPr>
              <a:t>/</a:t>
            </a:r>
            <a:r>
              <a:rPr lang="zh-CN" altLang="en-US" sz="1800" dirty="0" smtClean="0">
                <a:solidFill>
                  <a:schemeClr val="tx1"/>
                </a:solidFill>
                <a:latin typeface="微软雅黑" pitchFamily="34" charset="-122"/>
                <a:ea typeface="微软雅黑" pitchFamily="34" charset="-122"/>
              </a:rPr>
              <a:t>脱附弛豫过程响应；</a:t>
            </a:r>
            <a:endParaRPr lang="en-US" altLang="zh-CN" sz="1800" baseline="-25000" dirty="0" smtClean="0">
              <a:solidFill>
                <a:srgbClr val="FFFF00"/>
              </a:solidFill>
              <a:latin typeface="微软雅黑" pitchFamily="34" charset="-122"/>
              <a:ea typeface="微软雅黑" pitchFamily="34" charset="-122"/>
            </a:endParaRPr>
          </a:p>
          <a:p>
            <a:pPr marL="890588" indent="-514350">
              <a:lnSpc>
                <a:spcPct val="150000"/>
              </a:lnSpc>
              <a:buNone/>
            </a:pPr>
            <a:endParaRPr lang="en-US" altLang="zh-CN" sz="1800" b="1" baseline="-25000" dirty="0" smtClean="0">
              <a:solidFill>
                <a:srgbClr val="FFFF00"/>
              </a:solidFill>
              <a:latin typeface="微软雅黑" pitchFamily="34" charset="-122"/>
              <a:ea typeface="微软雅黑" pitchFamily="34" charset="-122"/>
            </a:endParaRPr>
          </a:p>
          <a:p>
            <a:pPr marL="890588" indent="-514350">
              <a:lnSpc>
                <a:spcPct val="150000"/>
              </a:lnSpc>
              <a:buNone/>
            </a:pPr>
            <a:r>
              <a:rPr lang="zh-CN" altLang="en-US" sz="1800" dirty="0" smtClean="0">
                <a:solidFill>
                  <a:srgbClr val="FFFF00"/>
                </a:solidFill>
                <a:latin typeface="微软雅黑" pitchFamily="34" charset="-122"/>
                <a:ea typeface="微软雅黑" pitchFamily="34" charset="-122"/>
              </a:rPr>
              <a:t>自加速电感</a:t>
            </a:r>
            <a:r>
              <a:rPr lang="en-US" altLang="zh-CN" sz="1800" dirty="0" err="1" smtClean="0">
                <a:solidFill>
                  <a:srgbClr val="FFFF00"/>
                </a:solidFill>
                <a:latin typeface="微软雅黑" pitchFamily="34" charset="-122"/>
                <a:ea typeface="微软雅黑" pitchFamily="34" charset="-122"/>
              </a:rPr>
              <a:t>L</a:t>
            </a:r>
            <a:r>
              <a:rPr lang="en-US" altLang="zh-CN" sz="1800" baseline="-25000" dirty="0" err="1" smtClean="0">
                <a:solidFill>
                  <a:srgbClr val="FFFF00"/>
                </a:solidFill>
                <a:latin typeface="微软雅黑" pitchFamily="34" charset="-122"/>
                <a:ea typeface="微软雅黑" pitchFamily="34" charset="-122"/>
              </a:rPr>
              <a:t>acl</a:t>
            </a:r>
            <a:r>
              <a:rPr lang="zh-CN" altLang="en-US" sz="1800" dirty="0" smtClean="0">
                <a:solidFill>
                  <a:schemeClr val="tx1"/>
                </a:solidFill>
                <a:latin typeface="微软雅黑" pitchFamily="34" charset="-122"/>
                <a:ea typeface="微软雅黑" pitchFamily="34" charset="-122"/>
              </a:rPr>
              <a:t> ：非器件过程电感，局域带电粒子吸附</a:t>
            </a:r>
            <a:r>
              <a:rPr lang="en-US" altLang="zh-CN" sz="1800" dirty="0" smtClean="0">
                <a:solidFill>
                  <a:schemeClr val="tx1"/>
                </a:solidFill>
                <a:latin typeface="微软雅黑" pitchFamily="34" charset="-122"/>
                <a:ea typeface="微软雅黑" pitchFamily="34" charset="-122"/>
              </a:rPr>
              <a:t>/</a:t>
            </a:r>
            <a:r>
              <a:rPr lang="zh-CN" altLang="en-US" sz="1800" dirty="0" smtClean="0">
                <a:solidFill>
                  <a:schemeClr val="tx1"/>
                </a:solidFill>
                <a:latin typeface="微软雅黑" pitchFamily="34" charset="-122"/>
                <a:ea typeface="微软雅黑" pitchFamily="34" charset="-122"/>
              </a:rPr>
              <a:t>脱附弛豫过程响应；</a:t>
            </a:r>
            <a:endParaRPr lang="en-US" altLang="zh-CN" sz="1800" dirty="0" smtClean="0">
              <a:solidFill>
                <a:schemeClr val="tx1"/>
              </a:solidFill>
              <a:latin typeface="微软雅黑" pitchFamily="34" charset="-122"/>
              <a:ea typeface="微软雅黑" pitchFamily="34" charset="-122"/>
            </a:endParaRPr>
          </a:p>
        </p:txBody>
      </p:sp>
    </p:spTree>
  </p:cSld>
  <p:clrMapOvr>
    <a:masterClrMapping/>
  </p:clrMapOvr>
  <p:transition spd="med">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214290"/>
            <a:ext cx="8786874" cy="6357982"/>
          </a:xfrm>
        </p:spPr>
        <p:txBody>
          <a:bodyPr/>
          <a:lstStyle/>
          <a:p>
            <a:pPr marL="514350" indent="-514350">
              <a:lnSpc>
                <a:spcPct val="150000"/>
              </a:lnSpc>
              <a:buNone/>
            </a:pPr>
            <a:r>
              <a:rPr lang="en-US" altLang="zh-CN" sz="1800" b="1" dirty="0" smtClean="0">
                <a:latin typeface="微软雅黑" pitchFamily="34" charset="-122"/>
                <a:ea typeface="微软雅黑" pitchFamily="34" charset="-122"/>
              </a:rPr>
              <a:t>4. </a:t>
            </a:r>
            <a:r>
              <a:rPr lang="zh-CN" altLang="en-US" sz="1800" b="1" dirty="0" smtClean="0">
                <a:latin typeface="微软雅黑" pitchFamily="34" charset="-122"/>
                <a:ea typeface="微软雅黑" pitchFamily="34" charset="-122"/>
              </a:rPr>
              <a:t>扩散：</a:t>
            </a:r>
            <a:endParaRPr lang="en-US" altLang="zh-CN" sz="1800" b="1" dirty="0" smtClean="0">
              <a:latin typeface="微软雅黑" pitchFamily="34" charset="-122"/>
              <a:ea typeface="微软雅黑" pitchFamily="34" charset="-122"/>
            </a:endParaRPr>
          </a:p>
          <a:p>
            <a:pPr marL="514350" indent="23813">
              <a:lnSpc>
                <a:spcPct val="150000"/>
              </a:lnSpc>
              <a:buNone/>
            </a:pPr>
            <a:r>
              <a:rPr lang="zh-CN" altLang="en-US" sz="1800" dirty="0" smtClean="0">
                <a:solidFill>
                  <a:srgbClr val="FFFF00"/>
                </a:solidFill>
                <a:latin typeface="微软雅黑" pitchFamily="34" charset="-122"/>
                <a:ea typeface="微软雅黑" pitchFamily="34" charset="-122"/>
              </a:rPr>
              <a:t>溶液扩散阻抗</a:t>
            </a:r>
            <a:r>
              <a:rPr lang="en-US" altLang="zh-CN" sz="1800" dirty="0" smtClean="0">
                <a:solidFill>
                  <a:srgbClr val="FFFF00"/>
                </a:solidFill>
                <a:latin typeface="微软雅黑" pitchFamily="34" charset="-122"/>
                <a:ea typeface="微软雅黑" pitchFamily="34" charset="-122"/>
              </a:rPr>
              <a:t>W</a:t>
            </a:r>
            <a:r>
              <a:rPr lang="zh-CN" altLang="en-US" sz="1800" dirty="0" smtClean="0">
                <a:solidFill>
                  <a:srgbClr val="FFFF00"/>
                </a:solidFill>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溶液</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孔隙溶液中扩散传质过程；</a:t>
            </a:r>
            <a:endParaRPr lang="en-US" altLang="zh-CN" sz="1800" dirty="0" smtClean="0">
              <a:latin typeface="微软雅黑" pitchFamily="34" charset="-122"/>
              <a:ea typeface="微软雅黑" pitchFamily="34" charset="-122"/>
            </a:endParaRPr>
          </a:p>
          <a:p>
            <a:pPr marL="893763" indent="-355600">
              <a:lnSpc>
                <a:spcPct val="150000"/>
              </a:lnSpc>
              <a:buClr>
                <a:schemeClr val="tx1"/>
              </a:buClr>
              <a:buFont typeface="Wingdings" pitchFamily="2" charset="2"/>
              <a:buChar char="p"/>
            </a:pPr>
            <a:r>
              <a:rPr lang="zh-CN" altLang="en-US" sz="1800" dirty="0" smtClean="0">
                <a:latin typeface="微软雅黑" pitchFamily="34" charset="-122"/>
                <a:ea typeface="微软雅黑" pitchFamily="34" charset="-122"/>
              </a:rPr>
              <a:t>非电场力的浓度梯度为推动力；静止溶液中</a:t>
            </a:r>
            <a:r>
              <a:rPr lang="zh-CN" altLang="en-US" sz="1800" b="1" dirty="0" smtClean="0">
                <a:latin typeface="微软雅黑" pitchFamily="34" charset="-122"/>
                <a:ea typeface="微软雅黑" pitchFamily="34" charset="-122"/>
              </a:rPr>
              <a:t>扩散层厚度</a:t>
            </a:r>
            <a:r>
              <a:rPr lang="zh-CN" altLang="en-US" sz="1800" dirty="0" smtClean="0">
                <a:latin typeface="微软雅黑" pitchFamily="34" charset="-122"/>
                <a:ea typeface="微软雅黑" pitchFamily="34" charset="-122"/>
              </a:rPr>
              <a:t>为</a:t>
            </a:r>
            <a:r>
              <a:rPr lang="en-US" altLang="zh-CN" sz="1800" dirty="0" smtClean="0">
                <a:latin typeface="微软雅黑" pitchFamily="34" charset="-122"/>
                <a:ea typeface="微软雅黑" pitchFamily="34" charset="-122"/>
              </a:rPr>
              <a:t>0.1mm</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pPr marL="893763" indent="-355600">
              <a:lnSpc>
                <a:spcPct val="150000"/>
              </a:lnSpc>
              <a:buClr>
                <a:schemeClr val="tx1"/>
              </a:buClr>
              <a:buFont typeface="Wingdings" pitchFamily="2" charset="2"/>
              <a:buChar char="p"/>
            </a:pPr>
            <a:r>
              <a:rPr lang="zh-CN" altLang="en-US" sz="1800" dirty="0" smtClean="0">
                <a:latin typeface="微软雅黑" pitchFamily="34" charset="-122"/>
                <a:ea typeface="微软雅黑" pitchFamily="34" charset="-122"/>
              </a:rPr>
              <a:t>半无限扩散、有限扩散、阻挡扩散；腐蚀产物层中扩散传质过程特征；</a:t>
            </a:r>
            <a:endParaRPr lang="en-US" altLang="zh-CN" sz="1800" dirty="0" smtClean="0">
              <a:latin typeface="微软雅黑" pitchFamily="34" charset="-122"/>
              <a:ea typeface="微软雅黑" pitchFamily="34" charset="-122"/>
            </a:endParaRPr>
          </a:p>
          <a:p>
            <a:pPr marL="514350" indent="-514350">
              <a:lnSpc>
                <a:spcPct val="150000"/>
              </a:lnSpc>
              <a:buNone/>
            </a:pPr>
            <a:r>
              <a:rPr lang="en-US" altLang="zh-CN" sz="1800" b="1" dirty="0" smtClean="0">
                <a:latin typeface="微软雅黑" pitchFamily="34" charset="-122"/>
                <a:ea typeface="微软雅黑" pitchFamily="34" charset="-122"/>
              </a:rPr>
              <a:t>5. CPE</a:t>
            </a:r>
            <a:r>
              <a:rPr lang="zh-CN" altLang="en-US" sz="1800" dirty="0" smtClean="0">
                <a:latin typeface="微软雅黑" pitchFamily="34" charset="-122"/>
                <a:ea typeface="微软雅黑" pitchFamily="34" charset="-122"/>
              </a:rPr>
              <a:t>：</a:t>
            </a:r>
            <a:r>
              <a:rPr lang="en-US" altLang="zh-CN" sz="1800" dirty="0" smtClean="0">
                <a:latin typeface="微软雅黑" pitchFamily="34" charset="-122"/>
                <a:ea typeface="微软雅黑" pitchFamily="34" charset="-122"/>
              </a:rPr>
              <a:t>Q</a:t>
            </a:r>
            <a:r>
              <a:rPr lang="zh-CN" altLang="en-US" sz="1800" dirty="0" smtClean="0">
                <a:latin typeface="微软雅黑" pitchFamily="34" charset="-122"/>
                <a:ea typeface="微软雅黑" pitchFamily="34" charset="-122"/>
              </a:rPr>
              <a:t>；</a:t>
            </a:r>
            <a:r>
              <a:rPr lang="en-US" altLang="zh-CN" sz="1800" dirty="0" smtClean="0">
                <a:latin typeface="微软雅黑" pitchFamily="34" charset="-122"/>
                <a:ea typeface="微软雅黑" pitchFamily="34" charset="-122"/>
              </a:rPr>
              <a:t> </a:t>
            </a:r>
            <a:r>
              <a:rPr lang="zh-CN" altLang="en-US" sz="1800" dirty="0" smtClean="0">
                <a:latin typeface="微软雅黑" pitchFamily="34" charset="-122"/>
                <a:ea typeface="微软雅黑" pitchFamily="34" charset="-122"/>
              </a:rPr>
              <a:t>等效电路中应明确性质；</a:t>
            </a:r>
            <a:endParaRPr lang="en-US" altLang="zh-CN" sz="1800" dirty="0" smtClean="0">
              <a:latin typeface="微软雅黑" pitchFamily="34" charset="-122"/>
              <a:ea typeface="微软雅黑" pitchFamily="34" charset="-122"/>
            </a:endParaRPr>
          </a:p>
          <a:p>
            <a:pPr marL="893763" indent="-355600">
              <a:lnSpc>
                <a:spcPct val="150000"/>
              </a:lnSpc>
              <a:buClr>
                <a:schemeClr val="tx1"/>
              </a:buClr>
              <a:buFont typeface="Wingdings" pitchFamily="2" charset="2"/>
              <a:buChar char="Ø"/>
            </a:pPr>
            <a:r>
              <a:rPr lang="en-US" altLang="zh-CN" sz="1800" dirty="0" smtClean="0">
                <a:solidFill>
                  <a:srgbClr val="FFFF00"/>
                </a:solidFill>
                <a:latin typeface="微软雅黑" pitchFamily="34" charset="-122"/>
                <a:ea typeface="微软雅黑" pitchFamily="34" charset="-122"/>
              </a:rPr>
              <a:t>R</a:t>
            </a:r>
            <a:r>
              <a:rPr lang="zh-CN" altLang="en-US" sz="1800" dirty="0" smtClean="0">
                <a:solidFill>
                  <a:srgbClr val="FFFF00"/>
                </a:solidFill>
                <a:latin typeface="微软雅黑" pitchFamily="34" charset="-122"/>
                <a:ea typeface="微软雅黑" pitchFamily="34" charset="-122"/>
              </a:rPr>
              <a:t>：</a:t>
            </a:r>
            <a:r>
              <a:rPr lang="en-US" altLang="zh-CN" sz="1800" dirty="0" smtClean="0">
                <a:solidFill>
                  <a:srgbClr val="FFFF00"/>
                </a:solidFill>
                <a:latin typeface="微软雅黑" pitchFamily="34" charset="-122"/>
                <a:ea typeface="微软雅黑" pitchFamily="34" charset="-122"/>
              </a:rPr>
              <a:t>n=0 </a:t>
            </a:r>
            <a:r>
              <a:rPr lang="en-US" altLang="zh-CN" sz="1800" dirty="0" smtClean="0">
                <a:solidFill>
                  <a:srgbClr val="FFFF00"/>
                </a:solidFill>
                <a:latin typeface="微软雅黑" pitchFamily="34" charset="-122"/>
                <a:ea typeface="微软雅黑" pitchFamily="34" charset="-122"/>
                <a:sym typeface="Symbol"/>
              </a:rPr>
              <a:t> </a:t>
            </a:r>
            <a:r>
              <a:rPr lang="en-US" altLang="zh-CN" sz="1800" dirty="0" smtClean="0">
                <a:solidFill>
                  <a:srgbClr val="FFFF00"/>
                </a:solidFill>
                <a:latin typeface="微软雅黑" pitchFamily="34" charset="-122"/>
                <a:ea typeface="微软雅黑" pitchFamily="34" charset="-122"/>
              </a:rPr>
              <a:t>Z=R</a:t>
            </a:r>
            <a:r>
              <a:rPr lang="zh-CN" altLang="en-US" sz="1800" dirty="0" smtClean="0">
                <a:solidFill>
                  <a:srgbClr val="FFFF00"/>
                </a:solidFill>
                <a:latin typeface="微软雅黑" pitchFamily="34" charset="-122"/>
                <a:ea typeface="微软雅黑" pitchFamily="34" charset="-122"/>
              </a:rPr>
              <a:t>；</a:t>
            </a:r>
            <a:r>
              <a:rPr lang="en-US" altLang="zh-CN" sz="1800" dirty="0" smtClean="0">
                <a:solidFill>
                  <a:srgbClr val="FFFF00"/>
                </a:solidFill>
                <a:latin typeface="微软雅黑" pitchFamily="34" charset="-122"/>
                <a:ea typeface="微软雅黑" pitchFamily="34" charset="-122"/>
              </a:rPr>
              <a:t> </a:t>
            </a:r>
          </a:p>
          <a:p>
            <a:pPr marL="893763" indent="-355600">
              <a:lnSpc>
                <a:spcPct val="150000"/>
              </a:lnSpc>
              <a:buClr>
                <a:schemeClr val="tx1"/>
              </a:buClr>
              <a:buFont typeface="Wingdings" pitchFamily="2" charset="2"/>
              <a:buChar char="Ø"/>
            </a:pPr>
            <a:r>
              <a:rPr lang="en-US" altLang="zh-CN" sz="1800" dirty="0" smtClean="0">
                <a:solidFill>
                  <a:srgbClr val="FFFF00"/>
                </a:solidFill>
                <a:latin typeface="微软雅黑" pitchFamily="34" charset="-122"/>
                <a:ea typeface="微软雅黑" pitchFamily="34" charset="-122"/>
              </a:rPr>
              <a:t>W: n=0.5 </a:t>
            </a:r>
            <a:r>
              <a:rPr lang="en-US" altLang="zh-CN" sz="1800" dirty="0" smtClean="0">
                <a:solidFill>
                  <a:srgbClr val="FFFF00"/>
                </a:solidFill>
                <a:latin typeface="微软雅黑" pitchFamily="34" charset="-122"/>
                <a:ea typeface="微软雅黑" pitchFamily="34" charset="-122"/>
                <a:sym typeface="Symbol"/>
              </a:rPr>
              <a:t> </a:t>
            </a:r>
            <a:r>
              <a:rPr lang="en-US" altLang="zh-CN" sz="1800" dirty="0" smtClean="0">
                <a:solidFill>
                  <a:srgbClr val="FFFF00"/>
                </a:solidFill>
                <a:latin typeface="微软雅黑" pitchFamily="34" charset="-122"/>
                <a:ea typeface="微软雅黑" pitchFamily="34" charset="-122"/>
              </a:rPr>
              <a:t>Z=W</a:t>
            </a:r>
            <a:r>
              <a:rPr lang="zh-CN" altLang="en-US" sz="1800" dirty="0" smtClean="0">
                <a:solidFill>
                  <a:srgbClr val="FFFF00"/>
                </a:solidFill>
                <a:latin typeface="微软雅黑" pitchFamily="34" charset="-122"/>
                <a:ea typeface="微软雅黑" pitchFamily="34" charset="-122"/>
              </a:rPr>
              <a:t>；</a:t>
            </a:r>
            <a:endParaRPr lang="en-US" altLang="zh-CN" sz="1800" dirty="0" smtClean="0">
              <a:solidFill>
                <a:srgbClr val="FFFF00"/>
              </a:solidFill>
              <a:latin typeface="微软雅黑" pitchFamily="34" charset="-122"/>
              <a:ea typeface="微软雅黑" pitchFamily="34" charset="-122"/>
            </a:endParaRPr>
          </a:p>
          <a:p>
            <a:pPr marL="893763" indent="-355600">
              <a:lnSpc>
                <a:spcPct val="150000"/>
              </a:lnSpc>
              <a:buClr>
                <a:schemeClr val="tx1"/>
              </a:buClr>
              <a:buFont typeface="Wingdings" pitchFamily="2" charset="2"/>
              <a:buChar char="Ø"/>
            </a:pPr>
            <a:r>
              <a:rPr lang="en-US" altLang="zh-CN" sz="1800" dirty="0" smtClean="0">
                <a:solidFill>
                  <a:srgbClr val="FFFF00"/>
                </a:solidFill>
                <a:latin typeface="微软雅黑" pitchFamily="34" charset="-122"/>
                <a:ea typeface="微软雅黑" pitchFamily="34" charset="-122"/>
              </a:rPr>
              <a:t>C</a:t>
            </a:r>
            <a:r>
              <a:rPr lang="zh-CN" altLang="en-US" sz="1800" dirty="0" smtClean="0">
                <a:solidFill>
                  <a:srgbClr val="FFFF00"/>
                </a:solidFill>
                <a:latin typeface="微软雅黑" pitchFamily="34" charset="-122"/>
                <a:ea typeface="微软雅黑" pitchFamily="34" charset="-122"/>
              </a:rPr>
              <a:t>：</a:t>
            </a:r>
            <a:r>
              <a:rPr lang="en-US" altLang="zh-CN" sz="1800" dirty="0" smtClean="0">
                <a:solidFill>
                  <a:srgbClr val="FFFF00"/>
                </a:solidFill>
                <a:latin typeface="微软雅黑" pitchFamily="34" charset="-122"/>
                <a:ea typeface="微软雅黑" pitchFamily="34" charset="-122"/>
              </a:rPr>
              <a:t>n=1 </a:t>
            </a:r>
            <a:r>
              <a:rPr lang="en-US" altLang="zh-CN" sz="1800" dirty="0" smtClean="0">
                <a:solidFill>
                  <a:srgbClr val="FFFF00"/>
                </a:solidFill>
                <a:latin typeface="微软雅黑" pitchFamily="34" charset="-122"/>
                <a:ea typeface="微软雅黑" pitchFamily="34" charset="-122"/>
                <a:sym typeface="Symbol"/>
              </a:rPr>
              <a:t> </a:t>
            </a:r>
            <a:r>
              <a:rPr lang="en-US" altLang="zh-CN" sz="1800" dirty="0" smtClean="0">
                <a:solidFill>
                  <a:srgbClr val="FFFF00"/>
                </a:solidFill>
                <a:latin typeface="微软雅黑" pitchFamily="34" charset="-122"/>
                <a:ea typeface="微软雅黑" pitchFamily="34" charset="-122"/>
              </a:rPr>
              <a:t>Z=-j/</a:t>
            </a:r>
            <a:r>
              <a:rPr lang="zh-CN" altLang="en-US" sz="1800" dirty="0" smtClean="0">
                <a:solidFill>
                  <a:srgbClr val="FFFF00"/>
                </a:solidFill>
                <a:latin typeface="微软雅黑" pitchFamily="34" charset="-122"/>
                <a:ea typeface="微软雅黑" pitchFamily="34" charset="-122"/>
              </a:rPr>
              <a:t>（</a:t>
            </a:r>
            <a:r>
              <a:rPr lang="en-US" altLang="zh-CN" sz="1800" dirty="0" smtClean="0">
                <a:solidFill>
                  <a:srgbClr val="FFFF00"/>
                </a:solidFill>
                <a:latin typeface="微软雅黑" pitchFamily="34" charset="-122"/>
                <a:ea typeface="微软雅黑" pitchFamily="34" charset="-122"/>
                <a:sym typeface="Symbol"/>
              </a:rPr>
              <a:t>C)</a:t>
            </a:r>
            <a:r>
              <a:rPr lang="zh-CN" altLang="en-US" sz="1800" dirty="0" smtClean="0">
                <a:solidFill>
                  <a:srgbClr val="FFFF00"/>
                </a:solidFill>
                <a:latin typeface="微软雅黑" pitchFamily="34" charset="-122"/>
                <a:ea typeface="微软雅黑" pitchFamily="34" charset="-122"/>
                <a:sym typeface="Symbol"/>
              </a:rPr>
              <a:t>；</a:t>
            </a:r>
            <a:r>
              <a:rPr lang="en-US" altLang="zh-CN" sz="1800" dirty="0" smtClean="0">
                <a:solidFill>
                  <a:srgbClr val="FFFF00"/>
                </a:solidFill>
                <a:latin typeface="微软雅黑" pitchFamily="34" charset="-122"/>
                <a:ea typeface="微软雅黑" pitchFamily="34" charset="-122"/>
              </a:rPr>
              <a:t> </a:t>
            </a:r>
          </a:p>
          <a:p>
            <a:pPr marL="893763" indent="-355600">
              <a:lnSpc>
                <a:spcPct val="150000"/>
              </a:lnSpc>
              <a:buClr>
                <a:schemeClr val="tx1"/>
              </a:buClr>
              <a:buFont typeface="Wingdings" pitchFamily="2" charset="2"/>
              <a:buChar char="Ø"/>
            </a:pPr>
            <a:r>
              <a:rPr lang="en-US" altLang="zh-CN" sz="1800" dirty="0" smtClean="0">
                <a:solidFill>
                  <a:srgbClr val="FFFF00"/>
                </a:solidFill>
                <a:latin typeface="微软雅黑" pitchFamily="34" charset="-122"/>
                <a:ea typeface="微软雅黑" pitchFamily="34" charset="-122"/>
              </a:rPr>
              <a:t>L</a:t>
            </a:r>
            <a:r>
              <a:rPr lang="zh-CN" altLang="en-US" sz="1800" dirty="0" smtClean="0">
                <a:solidFill>
                  <a:srgbClr val="FFFF00"/>
                </a:solidFill>
                <a:latin typeface="微软雅黑" pitchFamily="34" charset="-122"/>
                <a:ea typeface="微软雅黑" pitchFamily="34" charset="-122"/>
              </a:rPr>
              <a:t>：</a:t>
            </a:r>
            <a:r>
              <a:rPr lang="en-US" altLang="zh-CN" sz="1800" dirty="0" smtClean="0">
                <a:solidFill>
                  <a:srgbClr val="FFFF00"/>
                </a:solidFill>
                <a:latin typeface="微软雅黑" pitchFamily="34" charset="-122"/>
                <a:ea typeface="微软雅黑" pitchFamily="34" charset="-122"/>
              </a:rPr>
              <a:t>n=-1 </a:t>
            </a:r>
            <a:r>
              <a:rPr lang="en-US" altLang="zh-CN" sz="1800" dirty="0" smtClean="0">
                <a:solidFill>
                  <a:srgbClr val="FFFF00"/>
                </a:solidFill>
                <a:latin typeface="微软雅黑" pitchFamily="34" charset="-122"/>
                <a:ea typeface="微软雅黑" pitchFamily="34" charset="-122"/>
                <a:sym typeface="Symbol"/>
              </a:rPr>
              <a:t> </a:t>
            </a:r>
            <a:r>
              <a:rPr lang="en-US" altLang="zh-CN" sz="1800" dirty="0" smtClean="0">
                <a:solidFill>
                  <a:srgbClr val="FFFF00"/>
                </a:solidFill>
                <a:latin typeface="微软雅黑" pitchFamily="34" charset="-122"/>
                <a:ea typeface="微软雅黑" pitchFamily="34" charset="-122"/>
              </a:rPr>
              <a:t>Z=</a:t>
            </a:r>
            <a:r>
              <a:rPr lang="en-US" altLang="zh-CN" sz="1800" dirty="0" err="1" smtClean="0">
                <a:solidFill>
                  <a:srgbClr val="FFFF00"/>
                </a:solidFill>
                <a:latin typeface="微软雅黑" pitchFamily="34" charset="-122"/>
                <a:ea typeface="微软雅黑" pitchFamily="34" charset="-122"/>
              </a:rPr>
              <a:t>j</a:t>
            </a:r>
            <a:r>
              <a:rPr lang="en-US" altLang="zh-CN" sz="1800" dirty="0" err="1" smtClean="0">
                <a:solidFill>
                  <a:srgbClr val="FFFF00"/>
                </a:solidFill>
                <a:latin typeface="微软雅黑" pitchFamily="34" charset="-122"/>
                <a:ea typeface="微软雅黑" pitchFamily="34" charset="-122"/>
                <a:sym typeface="Symbol"/>
              </a:rPr>
              <a:t>L</a:t>
            </a:r>
            <a:endParaRPr lang="en-US" altLang="zh-CN" sz="1800" dirty="0" smtClean="0">
              <a:latin typeface="微软雅黑" pitchFamily="34" charset="-122"/>
              <a:ea typeface="微软雅黑" pitchFamily="34" charset="-122"/>
            </a:endParaRPr>
          </a:p>
          <a:p>
            <a:pPr marL="514350" indent="-514350">
              <a:lnSpc>
                <a:spcPct val="150000"/>
              </a:lnSpc>
              <a:buNone/>
            </a:pPr>
            <a:r>
              <a:rPr lang="en-US" altLang="zh-CN" sz="1800" b="1" dirty="0" smtClean="0">
                <a:latin typeface="微软雅黑" pitchFamily="34" charset="-122"/>
                <a:ea typeface="微软雅黑" pitchFamily="34" charset="-122"/>
              </a:rPr>
              <a:t>6. </a:t>
            </a:r>
            <a:r>
              <a:rPr lang="zh-CN" altLang="en-US" sz="1800" b="1" dirty="0" smtClean="0">
                <a:latin typeface="微软雅黑" pitchFamily="34" charset="-122"/>
                <a:ea typeface="微软雅黑" pitchFamily="34" charset="-122"/>
              </a:rPr>
              <a:t>时间常数 </a:t>
            </a:r>
            <a:r>
              <a:rPr lang="zh-CN" altLang="en-US" sz="1800" b="1" dirty="0" smtClean="0">
                <a:latin typeface="微软雅黑" pitchFamily="34" charset="-122"/>
                <a:ea typeface="微软雅黑" pitchFamily="34" charset="-122"/>
                <a:sym typeface="Symbol"/>
              </a:rPr>
              <a:t></a:t>
            </a:r>
            <a:r>
              <a:rPr lang="zh-CN" altLang="en-US" sz="1800" dirty="0" smtClean="0">
                <a:latin typeface="微软雅黑" pitchFamily="34" charset="-122"/>
                <a:ea typeface="微软雅黑" pitchFamily="34" charset="-122"/>
              </a:rPr>
              <a:t>：电位响应</a:t>
            </a:r>
            <a:r>
              <a:rPr lang="en-US" altLang="zh-CN" sz="1800" dirty="0" smtClean="0">
                <a:latin typeface="微软雅黑" pitchFamily="34" charset="-122"/>
                <a:ea typeface="微软雅黑" pitchFamily="34" charset="-122"/>
                <a:sym typeface="Symbol"/>
              </a:rPr>
              <a:t>E</a:t>
            </a:r>
            <a:r>
              <a:rPr lang="en-US" sz="1800" baseline="-25000" dirty="0" smtClean="0">
                <a:sym typeface="Symbol"/>
              </a:rPr>
              <a:t></a:t>
            </a:r>
            <a:r>
              <a:rPr lang="en-US" sz="1800" dirty="0" smtClean="0"/>
              <a:t>=E</a:t>
            </a:r>
            <a:r>
              <a:rPr lang="en-US" sz="1800" baseline="-25000" dirty="0" smtClean="0"/>
              <a:t>0</a:t>
            </a:r>
            <a:r>
              <a:rPr lang="en-US" sz="1800" dirty="0" smtClean="0"/>
              <a:t>[1-e^(-t/</a:t>
            </a:r>
            <a:r>
              <a:rPr lang="el-GR" sz="1800" dirty="0" smtClean="0"/>
              <a:t>τ)]</a:t>
            </a:r>
            <a:r>
              <a:rPr lang="zh-CN" altLang="en-US" sz="1800" dirty="0" smtClean="0"/>
              <a:t>，电流响应</a:t>
            </a:r>
            <a:r>
              <a:rPr lang="en-US" sz="1800" dirty="0" err="1" smtClean="0"/>
              <a:t>i</a:t>
            </a:r>
            <a:r>
              <a:rPr lang="en-US" sz="1800" baseline="-25000" dirty="0" smtClean="0">
                <a:sym typeface="Symbol"/>
              </a:rPr>
              <a:t>  </a:t>
            </a:r>
            <a:r>
              <a:rPr lang="en-US" sz="1800" dirty="0" smtClean="0"/>
              <a:t>=(E/R)e^(-t/</a:t>
            </a:r>
            <a:r>
              <a:rPr lang="el-GR" sz="1800" dirty="0" smtClean="0"/>
              <a:t>τ)</a:t>
            </a:r>
            <a:r>
              <a:rPr lang="zh-CN" altLang="en-US" sz="1800" dirty="0" smtClean="0"/>
              <a:t>，</a:t>
            </a:r>
            <a:r>
              <a:rPr lang="zh-CN" altLang="en-US" sz="1800" dirty="0" smtClean="0">
                <a:latin typeface="微软雅黑" pitchFamily="34" charset="-122"/>
                <a:ea typeface="微软雅黑" pitchFamily="34" charset="-122"/>
                <a:sym typeface="Symbol"/>
              </a:rPr>
              <a:t> </a:t>
            </a:r>
            <a:r>
              <a:rPr lang="en-US" altLang="zh-CN" sz="1800" dirty="0" smtClean="0">
                <a:latin typeface="微软雅黑" pitchFamily="34" charset="-122"/>
                <a:ea typeface="微软雅黑" pitchFamily="34" charset="-122"/>
                <a:sym typeface="Symbol"/>
              </a:rPr>
              <a:t>=RC</a:t>
            </a:r>
            <a:r>
              <a:rPr lang="en-US"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 </a:t>
            </a:r>
            <a:endParaRPr lang="en-US" altLang="zh-CN" sz="1800" dirty="0" smtClean="0">
              <a:latin typeface="微软雅黑" pitchFamily="34" charset="-122"/>
              <a:ea typeface="微软雅黑" pitchFamily="34" charset="-122"/>
            </a:endParaRPr>
          </a:p>
          <a:p>
            <a:pPr marL="893763" indent="-355600">
              <a:lnSpc>
                <a:spcPct val="150000"/>
              </a:lnSpc>
              <a:buClr>
                <a:schemeClr val="tx1"/>
              </a:buClr>
            </a:pPr>
            <a:r>
              <a:rPr lang="en-US" altLang="zh-CN" sz="1800" dirty="0" smtClean="0">
                <a:latin typeface="微软雅黑" pitchFamily="34" charset="-122"/>
                <a:ea typeface="微软雅黑" pitchFamily="34" charset="-122"/>
              </a:rPr>
              <a:t>RC</a:t>
            </a:r>
            <a:r>
              <a:rPr lang="zh-CN" altLang="en-US" sz="1800" dirty="0" smtClean="0">
                <a:latin typeface="微软雅黑" pitchFamily="34" charset="-122"/>
                <a:ea typeface="微软雅黑" pitchFamily="34" charset="-122"/>
              </a:rPr>
              <a:t>电路阻抗响应为容抗弧，可根据容抗弧数量判断等效电路中</a:t>
            </a:r>
            <a:r>
              <a:rPr lang="en-US" altLang="zh-CN" sz="1800" dirty="0" smtClean="0">
                <a:latin typeface="微软雅黑" pitchFamily="34" charset="-122"/>
                <a:ea typeface="微软雅黑" pitchFamily="34" charset="-122"/>
              </a:rPr>
              <a:t>RC</a:t>
            </a:r>
            <a:r>
              <a:rPr lang="zh-CN" altLang="en-US" sz="1800" dirty="0" smtClean="0">
                <a:latin typeface="微软雅黑" pitchFamily="34" charset="-122"/>
                <a:ea typeface="微软雅黑" pitchFamily="34" charset="-122"/>
              </a:rPr>
              <a:t>回路数量；</a:t>
            </a:r>
            <a:endParaRPr lang="en-US" altLang="zh-CN" sz="1800" dirty="0" smtClean="0">
              <a:latin typeface="微软雅黑" pitchFamily="34" charset="-122"/>
              <a:ea typeface="微软雅黑" pitchFamily="34" charset="-122"/>
              <a:sym typeface="Symbol"/>
            </a:endParaRPr>
          </a:p>
          <a:p>
            <a:pPr marL="893763" indent="-355600">
              <a:lnSpc>
                <a:spcPct val="150000"/>
              </a:lnSpc>
              <a:buClr>
                <a:schemeClr val="tx1"/>
              </a:buClr>
            </a:pPr>
            <a:r>
              <a:rPr lang="en-US" altLang="zh-CN" sz="1800" dirty="0" smtClean="0">
                <a:latin typeface="微软雅黑" pitchFamily="34" charset="-122"/>
                <a:ea typeface="微软雅黑" pitchFamily="34" charset="-122"/>
                <a:sym typeface="Symbol"/>
              </a:rPr>
              <a:t>RL</a:t>
            </a:r>
            <a:r>
              <a:rPr lang="zh-CN" altLang="en-US" sz="1800" dirty="0" smtClean="0">
                <a:latin typeface="微软雅黑" pitchFamily="34" charset="-122"/>
                <a:ea typeface="微软雅黑" pitchFamily="34" charset="-122"/>
              </a:rPr>
              <a:t>电路阻抗响应为感抗弧，可根据感抗弧数量判断等效电路中</a:t>
            </a:r>
            <a:r>
              <a:rPr lang="en-US" altLang="zh-CN" sz="1800" dirty="0" smtClean="0">
                <a:latin typeface="微软雅黑" pitchFamily="34" charset="-122"/>
                <a:ea typeface="微软雅黑" pitchFamily="34" charset="-122"/>
              </a:rPr>
              <a:t>RL</a:t>
            </a:r>
            <a:r>
              <a:rPr lang="zh-CN" altLang="en-US" sz="1800" dirty="0" smtClean="0">
                <a:latin typeface="微软雅黑" pitchFamily="34" charset="-122"/>
                <a:ea typeface="微软雅黑" pitchFamily="34" charset="-122"/>
              </a:rPr>
              <a:t>回路数；</a:t>
            </a:r>
            <a:endParaRPr lang="en-US" altLang="zh-CN" sz="1800" dirty="0" smtClean="0">
              <a:latin typeface="微软雅黑" pitchFamily="34" charset="-122"/>
              <a:ea typeface="微软雅黑" pitchFamily="34" charset="-122"/>
            </a:endParaRPr>
          </a:p>
          <a:p>
            <a:pPr marL="893763" indent="-355600">
              <a:lnSpc>
                <a:spcPct val="150000"/>
              </a:lnSpc>
              <a:buClr>
                <a:schemeClr val="tx1"/>
              </a:buClr>
            </a:pPr>
            <a:r>
              <a:rPr lang="zh-CN" altLang="en-US" sz="1800" dirty="0" smtClean="0">
                <a:latin typeface="微软雅黑" pitchFamily="34" charset="-122"/>
                <a:ea typeface="微软雅黑" pitchFamily="34" charset="-122"/>
                <a:sym typeface="Symbol"/>
              </a:rPr>
              <a:t>  数值相近时，容</a:t>
            </a:r>
            <a:r>
              <a:rPr lang="en-US" altLang="zh-CN" sz="1800" dirty="0" smtClean="0">
                <a:latin typeface="微软雅黑" pitchFamily="34" charset="-122"/>
                <a:ea typeface="微软雅黑" pitchFamily="34" charset="-122"/>
                <a:sym typeface="Symbol"/>
              </a:rPr>
              <a:t>/</a:t>
            </a:r>
            <a:r>
              <a:rPr lang="zh-CN" altLang="en-US" sz="1800" dirty="0" smtClean="0">
                <a:latin typeface="微软雅黑" pitchFamily="34" charset="-122"/>
                <a:ea typeface="微软雅黑" pitchFamily="34" charset="-122"/>
                <a:sym typeface="Symbol"/>
              </a:rPr>
              <a:t>感抗弧耦合而无法分辨；</a:t>
            </a:r>
            <a:endParaRPr lang="en-US" altLang="zh-CN" sz="1800" dirty="0" smtClean="0">
              <a:latin typeface="微软雅黑" pitchFamily="34" charset="-122"/>
              <a:ea typeface="微软雅黑" pitchFamily="34" charset="-122"/>
              <a:sym typeface="Symbol"/>
            </a:endParaRPr>
          </a:p>
          <a:p>
            <a:pPr marL="514350" indent="23813">
              <a:lnSpc>
                <a:spcPct val="150000"/>
              </a:lnSpc>
              <a:buNone/>
            </a:pPr>
            <a:endParaRPr lang="en-US" altLang="zh-CN" sz="1800" dirty="0" smtClean="0">
              <a:latin typeface="微软雅黑" pitchFamily="34" charset="-122"/>
              <a:ea typeface="微软雅黑" pitchFamily="34" charset="-122"/>
            </a:endParaRPr>
          </a:p>
          <a:p>
            <a:pPr>
              <a:buNone/>
            </a:pPr>
            <a:endParaRPr lang="zh-CN" altLang="en-US" sz="1800" dirty="0"/>
          </a:p>
        </p:txBody>
      </p:sp>
      <p:sp>
        <p:nvSpPr>
          <p:cNvPr id="4" name="灯片编号占位符 3"/>
          <p:cNvSpPr>
            <a:spLocks noGrp="1"/>
          </p:cNvSpPr>
          <p:nvPr>
            <p:ph type="sldNum" sz="quarter" idx="12"/>
          </p:nvPr>
        </p:nvSpPr>
        <p:spPr>
          <a:xfrm>
            <a:off x="8643966" y="6400800"/>
            <a:ext cx="500034" cy="457200"/>
          </a:xfrm>
        </p:spPr>
        <p:txBody>
          <a:bodyPr/>
          <a:lstStyle/>
          <a:p>
            <a:pPr>
              <a:defRPr/>
            </a:pPr>
            <a:fld id="{705EF948-7358-4CA2-B872-583E31FB6E6A}" type="slidenum">
              <a:rPr lang="zh-CN" altLang="en-US" smtClean="0"/>
              <a:pPr>
                <a:defRPr/>
              </a:pPr>
              <a:t>8</a:t>
            </a:fld>
            <a:endParaRPr lang="en-US" altLang="zh-CN" dirty="0"/>
          </a:p>
        </p:txBody>
      </p:sp>
      <p:graphicFrame>
        <p:nvGraphicFramePr>
          <p:cNvPr id="538625" name="Object 1"/>
          <p:cNvGraphicFramePr>
            <a:graphicFrameLocks noChangeAspect="1"/>
          </p:cNvGraphicFramePr>
          <p:nvPr/>
        </p:nvGraphicFramePr>
        <p:xfrm>
          <a:off x="5929322" y="2571744"/>
          <a:ext cx="2857520" cy="1000132"/>
        </p:xfrm>
        <a:graphic>
          <a:graphicData uri="http://schemas.openxmlformats.org/presentationml/2006/ole">
            <p:oleObj spid="_x0000_s538625" name="公式" r:id="rId3" imgW="1917360" imgH="888840" progId="Equation.3">
              <p:embed/>
            </p:oleObj>
          </a:graphicData>
        </a:graphic>
      </p:graphicFrame>
      <p:graphicFrame>
        <p:nvGraphicFramePr>
          <p:cNvPr id="538626" name="Object 2"/>
          <p:cNvGraphicFramePr>
            <a:graphicFrameLocks noChangeAspect="1"/>
          </p:cNvGraphicFramePr>
          <p:nvPr/>
        </p:nvGraphicFramePr>
        <p:xfrm>
          <a:off x="1214414" y="357166"/>
          <a:ext cx="2286016" cy="349824"/>
        </p:xfrm>
        <a:graphic>
          <a:graphicData uri="http://schemas.openxmlformats.org/presentationml/2006/ole">
            <p:oleObj spid="_x0000_s538626" name="公式" r:id="rId4" imgW="1155600" imgH="241200" progId="Equation.3">
              <p:embed/>
            </p:oleObj>
          </a:graphicData>
        </a:graphic>
      </p:graphicFrame>
      <p:grpSp>
        <p:nvGrpSpPr>
          <p:cNvPr id="7" name="组合 44"/>
          <p:cNvGrpSpPr/>
          <p:nvPr/>
        </p:nvGrpSpPr>
        <p:grpSpPr>
          <a:xfrm>
            <a:off x="5715008" y="214290"/>
            <a:ext cx="3143272" cy="1500198"/>
            <a:chOff x="1928794" y="5214950"/>
            <a:chExt cx="3000396" cy="1428760"/>
          </a:xfrm>
        </p:grpSpPr>
        <p:sp>
          <p:nvSpPr>
            <p:cNvPr id="8" name="矩形 7"/>
            <p:cNvSpPr/>
            <p:nvPr/>
          </p:nvSpPr>
          <p:spPr bwMode="auto">
            <a:xfrm>
              <a:off x="1928794" y="5214950"/>
              <a:ext cx="3000396" cy="142876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smtClean="0">
                <a:ln>
                  <a:noFill/>
                </a:ln>
                <a:solidFill>
                  <a:schemeClr val="bg2"/>
                </a:solidFill>
                <a:effectLst/>
                <a:latin typeface="Times New Roman" pitchFamily="18" charset="0"/>
                <a:ea typeface="楷体_GB2312" pitchFamily="49" charset="-122"/>
              </a:endParaRPr>
            </a:p>
          </p:txBody>
        </p:sp>
        <p:grpSp>
          <p:nvGrpSpPr>
            <p:cNvPr id="9" name="Group 30"/>
            <p:cNvGrpSpPr>
              <a:grpSpLocks/>
            </p:cNvGrpSpPr>
            <p:nvPr/>
          </p:nvGrpSpPr>
          <p:grpSpPr bwMode="auto">
            <a:xfrm>
              <a:off x="1979613" y="5372112"/>
              <a:ext cx="2232026" cy="288926"/>
              <a:chOff x="748" y="2205"/>
              <a:chExt cx="1406" cy="182"/>
            </a:xfrm>
          </p:grpSpPr>
          <p:grpSp>
            <p:nvGrpSpPr>
              <p:cNvPr id="13" name="Group 31"/>
              <p:cNvGrpSpPr>
                <a:grpSpLocks/>
              </p:cNvGrpSpPr>
              <p:nvPr/>
            </p:nvGrpSpPr>
            <p:grpSpPr bwMode="auto">
              <a:xfrm>
                <a:off x="748" y="2205"/>
                <a:ext cx="997" cy="181"/>
                <a:chOff x="1066" y="2795"/>
                <a:chExt cx="997" cy="181"/>
              </a:xfrm>
            </p:grpSpPr>
            <p:sp>
              <p:nvSpPr>
                <p:cNvPr id="19" name="Rectangle 32"/>
                <p:cNvSpPr>
                  <a:spLocks noChangeArrowheads="1"/>
                </p:cNvSpPr>
                <p:nvPr/>
              </p:nvSpPr>
              <p:spPr bwMode="auto">
                <a:xfrm>
                  <a:off x="1338" y="2795"/>
                  <a:ext cx="453" cy="181"/>
                </a:xfrm>
                <a:prstGeom prst="rect">
                  <a:avLst/>
                </a:prstGeom>
                <a:noFill/>
                <a:ln w="19050">
                  <a:solidFill>
                    <a:schemeClr val="bg1"/>
                  </a:solidFill>
                  <a:miter lim="800000"/>
                  <a:headEnd/>
                  <a:tailEnd/>
                </a:ln>
                <a:effectLst/>
              </p:spPr>
              <p:txBody>
                <a:bodyPr wrap="none" anchor="ctr"/>
                <a:lstStyle/>
                <a:p>
                  <a:endParaRPr lang="zh-CN" altLang="en-US" sz="2400">
                    <a:solidFill>
                      <a:schemeClr val="tx1"/>
                    </a:solidFill>
                    <a:latin typeface="微软雅黑" pitchFamily="34" charset="-122"/>
                    <a:ea typeface="微软雅黑" pitchFamily="34" charset="-122"/>
                  </a:endParaRPr>
                </a:p>
              </p:txBody>
            </p:sp>
            <p:sp>
              <p:nvSpPr>
                <p:cNvPr id="20" name="Line 33"/>
                <p:cNvSpPr>
                  <a:spLocks noChangeShapeType="1"/>
                </p:cNvSpPr>
                <p:nvPr/>
              </p:nvSpPr>
              <p:spPr bwMode="auto">
                <a:xfrm>
                  <a:off x="1066" y="2886"/>
                  <a:ext cx="272" cy="0"/>
                </a:xfrm>
                <a:prstGeom prst="line">
                  <a:avLst/>
                </a:prstGeom>
                <a:noFill/>
                <a:ln w="19050">
                  <a:solidFill>
                    <a:schemeClr val="bg1"/>
                  </a:solidFill>
                  <a:round/>
                  <a:headEnd/>
                  <a:tailEnd/>
                </a:ln>
                <a:effectLst/>
              </p:spPr>
              <p:txBody>
                <a:bodyPr/>
                <a:lstStyle/>
                <a:p>
                  <a:endParaRPr lang="zh-CN" altLang="en-US" sz="2400">
                    <a:solidFill>
                      <a:schemeClr val="tx1"/>
                    </a:solidFill>
                    <a:latin typeface="微软雅黑" pitchFamily="34" charset="-122"/>
                    <a:ea typeface="微软雅黑" pitchFamily="34" charset="-122"/>
                  </a:endParaRPr>
                </a:p>
              </p:txBody>
            </p:sp>
            <p:sp>
              <p:nvSpPr>
                <p:cNvPr id="21" name="Line 34"/>
                <p:cNvSpPr>
                  <a:spLocks noChangeShapeType="1"/>
                </p:cNvSpPr>
                <p:nvPr/>
              </p:nvSpPr>
              <p:spPr bwMode="auto">
                <a:xfrm>
                  <a:off x="1791" y="2886"/>
                  <a:ext cx="272" cy="0"/>
                </a:xfrm>
                <a:prstGeom prst="line">
                  <a:avLst/>
                </a:prstGeom>
                <a:noFill/>
                <a:ln w="19050">
                  <a:solidFill>
                    <a:schemeClr val="bg1"/>
                  </a:solidFill>
                  <a:round/>
                  <a:headEnd/>
                  <a:tailEnd/>
                </a:ln>
                <a:effectLst/>
              </p:spPr>
              <p:txBody>
                <a:bodyPr/>
                <a:lstStyle/>
                <a:p>
                  <a:endParaRPr lang="zh-CN" altLang="en-US" sz="2400">
                    <a:solidFill>
                      <a:schemeClr val="tx1"/>
                    </a:solidFill>
                    <a:latin typeface="微软雅黑" pitchFamily="34" charset="-122"/>
                    <a:ea typeface="微软雅黑" pitchFamily="34" charset="-122"/>
                  </a:endParaRPr>
                </a:p>
              </p:txBody>
            </p:sp>
          </p:grpSp>
          <p:grpSp>
            <p:nvGrpSpPr>
              <p:cNvPr id="14" name="Group 35"/>
              <p:cNvGrpSpPr>
                <a:grpSpLocks/>
              </p:cNvGrpSpPr>
              <p:nvPr/>
            </p:nvGrpSpPr>
            <p:grpSpPr bwMode="auto">
              <a:xfrm>
                <a:off x="1474" y="2205"/>
                <a:ext cx="680" cy="182"/>
                <a:chOff x="2744" y="2840"/>
                <a:chExt cx="680" cy="182"/>
              </a:xfrm>
            </p:grpSpPr>
            <p:sp>
              <p:nvSpPr>
                <p:cNvPr id="15" name="Line 36"/>
                <p:cNvSpPr>
                  <a:spLocks noChangeShapeType="1"/>
                </p:cNvSpPr>
                <p:nvPr/>
              </p:nvSpPr>
              <p:spPr bwMode="auto">
                <a:xfrm>
                  <a:off x="3016" y="2840"/>
                  <a:ext cx="0" cy="182"/>
                </a:xfrm>
                <a:prstGeom prst="line">
                  <a:avLst/>
                </a:prstGeom>
                <a:noFill/>
                <a:ln w="19050">
                  <a:solidFill>
                    <a:schemeClr val="bg1"/>
                  </a:solidFill>
                  <a:round/>
                  <a:headEnd/>
                  <a:tailEnd/>
                </a:ln>
                <a:effectLst/>
              </p:spPr>
              <p:txBody>
                <a:bodyPr/>
                <a:lstStyle/>
                <a:p>
                  <a:endParaRPr lang="zh-CN" altLang="en-US" sz="2400">
                    <a:solidFill>
                      <a:schemeClr val="tx1"/>
                    </a:solidFill>
                    <a:latin typeface="微软雅黑" pitchFamily="34" charset="-122"/>
                    <a:ea typeface="微软雅黑" pitchFamily="34" charset="-122"/>
                  </a:endParaRPr>
                </a:p>
              </p:txBody>
            </p:sp>
            <p:sp>
              <p:nvSpPr>
                <p:cNvPr id="16" name="Line 37"/>
                <p:cNvSpPr>
                  <a:spLocks noChangeShapeType="1"/>
                </p:cNvSpPr>
                <p:nvPr/>
              </p:nvSpPr>
              <p:spPr bwMode="auto">
                <a:xfrm>
                  <a:off x="3152" y="2840"/>
                  <a:ext cx="0" cy="182"/>
                </a:xfrm>
                <a:prstGeom prst="line">
                  <a:avLst/>
                </a:prstGeom>
                <a:noFill/>
                <a:ln w="19050">
                  <a:solidFill>
                    <a:schemeClr val="bg1"/>
                  </a:solidFill>
                  <a:round/>
                  <a:headEnd/>
                  <a:tailEnd/>
                </a:ln>
                <a:effectLst/>
              </p:spPr>
              <p:txBody>
                <a:bodyPr/>
                <a:lstStyle/>
                <a:p>
                  <a:endParaRPr lang="zh-CN" altLang="en-US" sz="2400">
                    <a:solidFill>
                      <a:schemeClr val="tx1"/>
                    </a:solidFill>
                    <a:latin typeface="微软雅黑" pitchFamily="34" charset="-122"/>
                    <a:ea typeface="微软雅黑" pitchFamily="34" charset="-122"/>
                  </a:endParaRPr>
                </a:p>
              </p:txBody>
            </p:sp>
            <p:sp>
              <p:nvSpPr>
                <p:cNvPr id="17" name="Line 38"/>
                <p:cNvSpPr>
                  <a:spLocks noChangeShapeType="1"/>
                </p:cNvSpPr>
                <p:nvPr/>
              </p:nvSpPr>
              <p:spPr bwMode="auto">
                <a:xfrm>
                  <a:off x="2744" y="2931"/>
                  <a:ext cx="272" cy="0"/>
                </a:xfrm>
                <a:prstGeom prst="line">
                  <a:avLst/>
                </a:prstGeom>
                <a:noFill/>
                <a:ln w="19050">
                  <a:solidFill>
                    <a:schemeClr val="bg1"/>
                  </a:solidFill>
                  <a:round/>
                  <a:headEnd/>
                  <a:tailEnd/>
                </a:ln>
                <a:effectLst/>
              </p:spPr>
              <p:txBody>
                <a:bodyPr/>
                <a:lstStyle/>
                <a:p>
                  <a:endParaRPr lang="zh-CN" altLang="en-US" sz="2400">
                    <a:solidFill>
                      <a:schemeClr val="tx1"/>
                    </a:solidFill>
                    <a:latin typeface="微软雅黑" pitchFamily="34" charset="-122"/>
                    <a:ea typeface="微软雅黑" pitchFamily="34" charset="-122"/>
                  </a:endParaRPr>
                </a:p>
              </p:txBody>
            </p:sp>
            <p:sp>
              <p:nvSpPr>
                <p:cNvPr id="18" name="Line 39"/>
                <p:cNvSpPr>
                  <a:spLocks noChangeShapeType="1"/>
                </p:cNvSpPr>
                <p:nvPr/>
              </p:nvSpPr>
              <p:spPr bwMode="auto">
                <a:xfrm>
                  <a:off x="3152" y="2931"/>
                  <a:ext cx="272" cy="0"/>
                </a:xfrm>
                <a:prstGeom prst="line">
                  <a:avLst/>
                </a:prstGeom>
                <a:noFill/>
                <a:ln w="19050">
                  <a:solidFill>
                    <a:schemeClr val="bg1"/>
                  </a:solidFill>
                  <a:round/>
                  <a:headEnd/>
                  <a:tailEnd/>
                </a:ln>
                <a:effectLst/>
              </p:spPr>
              <p:txBody>
                <a:bodyPr/>
                <a:lstStyle/>
                <a:p>
                  <a:endParaRPr lang="zh-CN" altLang="en-US" sz="2400">
                    <a:solidFill>
                      <a:schemeClr val="tx1"/>
                    </a:solidFill>
                    <a:latin typeface="微软雅黑" pitchFamily="34" charset="-122"/>
                    <a:ea typeface="微软雅黑" pitchFamily="34" charset="-122"/>
                  </a:endParaRPr>
                </a:p>
              </p:txBody>
            </p:sp>
          </p:grpSp>
        </p:grpSp>
        <p:graphicFrame>
          <p:nvGraphicFramePr>
            <p:cNvPr id="10" name="Object 46"/>
            <p:cNvGraphicFramePr>
              <a:graphicFrameLocks noChangeAspect="1"/>
            </p:cNvGraphicFramePr>
            <p:nvPr/>
          </p:nvGraphicFramePr>
          <p:xfrm>
            <a:off x="2124075" y="5876925"/>
            <a:ext cx="1008063" cy="601663"/>
          </p:xfrm>
          <a:graphic>
            <a:graphicData uri="http://schemas.openxmlformats.org/presentationml/2006/ole">
              <p:oleObj spid="_x0000_s538627" name="公式" r:id="rId5" imgW="660240" imgH="393480" progId="Equation.3">
                <p:embed/>
              </p:oleObj>
            </a:graphicData>
          </a:graphic>
        </p:graphicFrame>
        <p:graphicFrame>
          <p:nvGraphicFramePr>
            <p:cNvPr id="11" name="Object 47"/>
            <p:cNvGraphicFramePr>
              <a:graphicFrameLocks noChangeAspect="1"/>
            </p:cNvGraphicFramePr>
            <p:nvPr/>
          </p:nvGraphicFramePr>
          <p:xfrm>
            <a:off x="3203575" y="5876925"/>
            <a:ext cx="1163638" cy="601663"/>
          </p:xfrm>
          <a:graphic>
            <a:graphicData uri="http://schemas.openxmlformats.org/presentationml/2006/ole">
              <p:oleObj spid="_x0000_s538628" name="公式" r:id="rId6" imgW="761760" imgH="393480" progId="Equation.3">
                <p:embed/>
              </p:oleObj>
            </a:graphicData>
          </a:graphic>
        </p:graphicFrame>
        <p:sp>
          <p:nvSpPr>
            <p:cNvPr id="12" name="AutoShape 51"/>
            <p:cNvSpPr>
              <a:spLocks/>
            </p:cNvSpPr>
            <p:nvPr/>
          </p:nvSpPr>
          <p:spPr bwMode="auto">
            <a:xfrm>
              <a:off x="4643438" y="5445125"/>
              <a:ext cx="144462" cy="936625"/>
            </a:xfrm>
            <a:prstGeom prst="rightBrace">
              <a:avLst>
                <a:gd name="adj1" fmla="val 54029"/>
                <a:gd name="adj2" fmla="val 50000"/>
              </a:avLst>
            </a:prstGeom>
            <a:noFill/>
            <a:ln w="19050">
              <a:solidFill>
                <a:schemeClr val="bg1"/>
              </a:solidFill>
              <a:round/>
              <a:headEnd/>
              <a:tailEnd/>
            </a:ln>
            <a:effectLst/>
          </p:spPr>
          <p:txBody>
            <a:bodyPr wrap="none" anchor="ctr"/>
            <a:lstStyle/>
            <a:p>
              <a:endParaRPr lang="zh-CN" altLang="en-US" sz="2400" dirty="0">
                <a:solidFill>
                  <a:schemeClr val="tx1"/>
                </a:solidFill>
                <a:latin typeface="微软雅黑" pitchFamily="34" charset="-122"/>
                <a:ea typeface="微软雅黑" pitchFamily="34" charset="-122"/>
              </a:endParaRPr>
            </a:p>
          </p:txBody>
        </p:sp>
      </p:grpSp>
      <p:pic>
        <p:nvPicPr>
          <p:cNvPr id="538629" name="Picture 5"/>
          <p:cNvPicPr>
            <a:picLocks noChangeAspect="1" noChangeArrowheads="1"/>
          </p:cNvPicPr>
          <p:nvPr/>
        </p:nvPicPr>
        <p:blipFill>
          <a:blip r:embed="rId7" cstate="print"/>
          <a:srcRect/>
          <a:stretch>
            <a:fillRect/>
          </a:stretch>
        </p:blipFill>
        <p:spPr bwMode="auto">
          <a:xfrm>
            <a:off x="5857884" y="4286256"/>
            <a:ext cx="2924175" cy="2400300"/>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38629"/>
                                        </p:tgtEl>
                                        <p:attrNameLst>
                                          <p:attrName>style.visibility</p:attrName>
                                        </p:attrNameLst>
                                      </p:cBhvr>
                                      <p:to>
                                        <p:strVal val="visible"/>
                                      </p:to>
                                    </p:set>
                                    <p:animEffect transition="in" filter="slide(fromBottom)">
                                      <p:cBhvr>
                                        <p:cTn id="17" dur="500"/>
                                        <p:tgtEl>
                                          <p:spTgt spid="538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70" name="Picture 2"/>
          <p:cNvPicPr>
            <a:picLocks noChangeAspect="1" noChangeArrowheads="1"/>
          </p:cNvPicPr>
          <p:nvPr/>
        </p:nvPicPr>
        <p:blipFill>
          <a:blip r:embed="rId2" cstate="print"/>
          <a:srcRect/>
          <a:stretch>
            <a:fillRect/>
          </a:stretch>
        </p:blipFill>
        <p:spPr bwMode="auto">
          <a:xfrm>
            <a:off x="6072198" y="1357297"/>
            <a:ext cx="2714625" cy="2357455"/>
          </a:xfrm>
          <a:prstGeom prst="rect">
            <a:avLst/>
          </a:prstGeom>
          <a:noFill/>
          <a:ln w="9525">
            <a:noFill/>
            <a:miter lim="800000"/>
            <a:headEnd/>
            <a:tailEnd/>
          </a:ln>
          <a:effectLst/>
        </p:spPr>
      </p:pic>
      <p:sp>
        <p:nvSpPr>
          <p:cNvPr id="3" name="内容占位符 2"/>
          <p:cNvSpPr>
            <a:spLocks noGrp="1"/>
          </p:cNvSpPr>
          <p:nvPr>
            <p:ph idx="1"/>
          </p:nvPr>
        </p:nvSpPr>
        <p:spPr>
          <a:xfrm>
            <a:off x="142844" y="214290"/>
            <a:ext cx="4000528" cy="5786478"/>
          </a:xfrm>
        </p:spPr>
        <p:txBody>
          <a:bodyPr/>
          <a:lstStyle/>
          <a:p>
            <a:pPr marL="804863" indent="-804863">
              <a:lnSpc>
                <a:spcPct val="150000"/>
              </a:lnSpc>
              <a:buClr>
                <a:schemeClr val="tx1"/>
              </a:buClr>
              <a:buSzPct val="100000"/>
              <a:buNone/>
            </a:pPr>
            <a:r>
              <a:rPr lang="zh-CN" altLang="en-US" sz="2400" b="1" dirty="0" smtClean="0">
                <a:solidFill>
                  <a:srgbClr val="FFCC00"/>
                </a:solidFill>
                <a:latin typeface="微软雅黑" pitchFamily="34" charset="-122"/>
                <a:ea typeface="微软雅黑" pitchFamily="34" charset="-122"/>
              </a:rPr>
              <a:t>（</a:t>
            </a:r>
            <a:r>
              <a:rPr lang="en-US" altLang="zh-CN" sz="2400" b="1" dirty="0" smtClean="0">
                <a:solidFill>
                  <a:srgbClr val="FFCC00"/>
                </a:solidFill>
                <a:latin typeface="微软雅黑" pitchFamily="34" charset="-122"/>
                <a:ea typeface="微软雅黑" pitchFamily="34" charset="-122"/>
              </a:rPr>
              <a:t>1</a:t>
            </a:r>
            <a:r>
              <a:rPr lang="zh-CN" altLang="en-US" sz="2400" b="1" dirty="0" smtClean="0">
                <a:solidFill>
                  <a:srgbClr val="FFCC00"/>
                </a:solidFill>
                <a:latin typeface="微软雅黑" pitchFamily="34" charset="-122"/>
                <a:ea typeface="微软雅黑" pitchFamily="34" charset="-122"/>
              </a:rPr>
              <a:t>）单电极腐蚀过程等效电路结构特征</a:t>
            </a:r>
            <a:endParaRPr lang="en-US" altLang="zh-CN" sz="2400" b="1" dirty="0" smtClean="0">
              <a:solidFill>
                <a:srgbClr val="FFCC00"/>
              </a:solidFill>
              <a:latin typeface="微软雅黑" pitchFamily="34" charset="-122"/>
              <a:ea typeface="微软雅黑" pitchFamily="34" charset="-122"/>
            </a:endParaRPr>
          </a:p>
          <a:p>
            <a:pPr marL="514350" indent="22225">
              <a:lnSpc>
                <a:spcPct val="150000"/>
              </a:lnSpc>
              <a:buClr>
                <a:schemeClr val="tx1"/>
              </a:buClr>
              <a:buSzPct val="100000"/>
              <a:buNone/>
            </a:pPr>
            <a:r>
              <a:rPr lang="zh-CN" altLang="en-US" sz="1800" b="1" dirty="0" smtClean="0">
                <a:solidFill>
                  <a:srgbClr val="FFFF00"/>
                </a:solidFill>
                <a:latin typeface="微软雅黑" pitchFamily="34" charset="-122"/>
                <a:ea typeface="微软雅黑" pitchFamily="34" charset="-122"/>
              </a:rPr>
              <a:t>腐蚀电位测量</a:t>
            </a:r>
            <a:r>
              <a:rPr lang="en-US" altLang="zh-CN" sz="1800" b="1" dirty="0" smtClean="0">
                <a:solidFill>
                  <a:srgbClr val="FFFF00"/>
                </a:solidFill>
                <a:latin typeface="微软雅黑" pitchFamily="34" charset="-122"/>
                <a:ea typeface="微软雅黑" pitchFamily="34" charset="-122"/>
              </a:rPr>
              <a:t>——</a:t>
            </a:r>
            <a:r>
              <a:rPr lang="zh-CN" altLang="en-US" sz="1800" b="1" dirty="0" smtClean="0">
                <a:solidFill>
                  <a:srgbClr val="FFFF00"/>
                </a:solidFill>
                <a:latin typeface="微软雅黑" pitchFamily="34" charset="-122"/>
                <a:ea typeface="微软雅黑" pitchFamily="34" charset="-122"/>
              </a:rPr>
              <a:t>多电极过程；</a:t>
            </a:r>
            <a:endParaRPr lang="en-US" altLang="zh-CN" sz="1800" b="1" dirty="0" smtClean="0">
              <a:solidFill>
                <a:srgbClr val="FFFF00"/>
              </a:solidFill>
              <a:latin typeface="微软雅黑" pitchFamily="34" charset="-122"/>
              <a:ea typeface="微软雅黑" pitchFamily="34" charset="-122"/>
            </a:endParaRPr>
          </a:p>
          <a:p>
            <a:pPr marL="514350" indent="22225">
              <a:lnSpc>
                <a:spcPct val="150000"/>
              </a:lnSpc>
              <a:buClr>
                <a:schemeClr val="tx1"/>
              </a:buClr>
              <a:buSzPct val="100000"/>
              <a:buNone/>
            </a:pPr>
            <a:r>
              <a:rPr lang="zh-CN" altLang="en-US" sz="1800" b="1" dirty="0" smtClean="0">
                <a:solidFill>
                  <a:srgbClr val="FFFF00"/>
                </a:solidFill>
                <a:latin typeface="微软雅黑" pitchFamily="34" charset="-122"/>
                <a:ea typeface="微软雅黑" pitchFamily="34" charset="-122"/>
              </a:rPr>
              <a:t>极化电位测量</a:t>
            </a:r>
            <a:r>
              <a:rPr lang="en-US" altLang="zh-CN" sz="1800" b="1" dirty="0" smtClean="0">
                <a:solidFill>
                  <a:srgbClr val="FFFF00"/>
                </a:solidFill>
                <a:latin typeface="微软雅黑" pitchFamily="34" charset="-122"/>
                <a:ea typeface="微软雅黑" pitchFamily="34" charset="-122"/>
              </a:rPr>
              <a:t>——</a:t>
            </a:r>
            <a:r>
              <a:rPr lang="zh-CN" altLang="en-US" sz="1800" b="1" dirty="0" smtClean="0">
                <a:solidFill>
                  <a:srgbClr val="FFFF00"/>
                </a:solidFill>
                <a:latin typeface="微软雅黑" pitchFamily="34" charset="-122"/>
                <a:ea typeface="微软雅黑" pitchFamily="34" charset="-122"/>
              </a:rPr>
              <a:t>单电极过程；</a:t>
            </a:r>
            <a:endParaRPr lang="en-US" altLang="zh-CN" sz="1800" b="1" dirty="0" smtClean="0">
              <a:solidFill>
                <a:srgbClr val="FFFF00"/>
              </a:solidFill>
              <a:latin typeface="微软雅黑" pitchFamily="34" charset="-122"/>
              <a:ea typeface="微软雅黑" pitchFamily="34" charset="-122"/>
            </a:endParaRPr>
          </a:p>
          <a:p>
            <a:pPr marL="514350" indent="-514350">
              <a:lnSpc>
                <a:spcPct val="150000"/>
              </a:lnSpc>
              <a:buClr>
                <a:schemeClr val="tx1"/>
              </a:buClr>
              <a:buSzPct val="100000"/>
              <a:buFont typeface="+mj-ea"/>
              <a:buAutoNum type="circleNumDbPlain"/>
            </a:pPr>
            <a:r>
              <a:rPr lang="en-US" altLang="zh-CN" sz="1800" b="1" dirty="0" smtClean="0">
                <a:solidFill>
                  <a:schemeClr val="tx2">
                    <a:lumMod val="75000"/>
                  </a:schemeClr>
                </a:solidFill>
                <a:latin typeface="微软雅黑" pitchFamily="34" charset="-122"/>
                <a:ea typeface="微软雅黑" pitchFamily="34" charset="-122"/>
              </a:rPr>
              <a:t>C</a:t>
            </a:r>
            <a:r>
              <a:rPr lang="en-US" altLang="zh-CN" sz="1800" b="1" baseline="-25000" dirty="0" smtClean="0">
                <a:solidFill>
                  <a:schemeClr val="tx2">
                    <a:lumMod val="75000"/>
                  </a:schemeClr>
                </a:solidFill>
                <a:latin typeface="微软雅黑" pitchFamily="34" charset="-122"/>
                <a:ea typeface="微软雅黑" pitchFamily="34" charset="-122"/>
              </a:rPr>
              <a:t>dl </a:t>
            </a:r>
            <a:r>
              <a:rPr lang="zh-CN" altLang="en-US" sz="1800" dirty="0" smtClean="0">
                <a:latin typeface="微软雅黑" pitchFamily="34" charset="-122"/>
                <a:ea typeface="微软雅黑" pitchFamily="34" charset="-122"/>
              </a:rPr>
              <a:t>位置：在紧密双电层区域，与金属直接相连接；</a:t>
            </a:r>
            <a:endParaRPr lang="en-US" altLang="zh-CN" sz="1800" dirty="0" smtClean="0">
              <a:latin typeface="微软雅黑" pitchFamily="34" charset="-122"/>
              <a:ea typeface="微软雅黑" pitchFamily="34" charset="-122"/>
            </a:endParaRPr>
          </a:p>
          <a:p>
            <a:pPr marL="514350" indent="-514350">
              <a:lnSpc>
                <a:spcPct val="150000"/>
              </a:lnSpc>
              <a:buClr>
                <a:schemeClr val="tx1"/>
              </a:buClr>
              <a:buSzPct val="100000"/>
              <a:buFont typeface="+mj-ea"/>
              <a:buAutoNum type="circleNumDbPlain"/>
            </a:pPr>
            <a:r>
              <a:rPr lang="en-US" altLang="zh-CN" sz="1800" b="1" dirty="0" smtClean="0">
                <a:solidFill>
                  <a:schemeClr val="tx2">
                    <a:lumMod val="75000"/>
                  </a:schemeClr>
                </a:solidFill>
                <a:latin typeface="微软雅黑" pitchFamily="34" charset="-122"/>
                <a:ea typeface="微软雅黑" pitchFamily="34" charset="-122"/>
              </a:rPr>
              <a:t>R</a:t>
            </a:r>
            <a:r>
              <a:rPr lang="en-US" altLang="zh-CN" sz="1800" b="1" baseline="-25000" dirty="0" smtClean="0">
                <a:solidFill>
                  <a:schemeClr val="tx2">
                    <a:lumMod val="75000"/>
                  </a:schemeClr>
                </a:solidFill>
                <a:latin typeface="微软雅黑" pitchFamily="34" charset="-122"/>
                <a:ea typeface="微软雅黑" pitchFamily="34" charset="-122"/>
              </a:rPr>
              <a:t>t  </a:t>
            </a:r>
            <a:r>
              <a:rPr lang="zh-CN" altLang="en-US" sz="1800" dirty="0" smtClean="0">
                <a:latin typeface="微软雅黑" pitchFamily="34" charset="-122"/>
                <a:ea typeface="微软雅黑" pitchFamily="34" charset="-122"/>
              </a:rPr>
              <a:t>位置：在紧密双电层金属侧进行电子转移，与金属直接相连接；只能单电极极化区测量；</a:t>
            </a:r>
            <a:endParaRPr lang="en-US" altLang="zh-CN" sz="1800" dirty="0" smtClean="0">
              <a:latin typeface="微软雅黑" pitchFamily="34" charset="-122"/>
              <a:ea typeface="微软雅黑" pitchFamily="34" charset="-122"/>
            </a:endParaRPr>
          </a:p>
          <a:p>
            <a:pPr marL="514350" indent="-514350">
              <a:lnSpc>
                <a:spcPct val="150000"/>
              </a:lnSpc>
              <a:buClr>
                <a:schemeClr val="tx1"/>
              </a:buClr>
              <a:buSzPct val="100000"/>
              <a:buFont typeface="+mj-ea"/>
              <a:buAutoNum type="circleNumDbPlain"/>
            </a:pPr>
            <a:r>
              <a:rPr lang="en-US" altLang="zh-CN" sz="1800" b="1" dirty="0" smtClean="0">
                <a:solidFill>
                  <a:schemeClr val="tx2">
                    <a:lumMod val="75000"/>
                  </a:schemeClr>
                </a:solidFill>
                <a:latin typeface="微软雅黑" pitchFamily="34" charset="-122"/>
                <a:ea typeface="微软雅黑" pitchFamily="34" charset="-122"/>
              </a:rPr>
              <a:t>W </a:t>
            </a:r>
            <a:r>
              <a:rPr lang="zh-CN" altLang="en-US" sz="1800" dirty="0" smtClean="0">
                <a:latin typeface="微软雅黑" pitchFamily="34" charset="-122"/>
                <a:ea typeface="微软雅黑" pitchFamily="34" charset="-122"/>
              </a:rPr>
              <a:t>扩散元件位置：位于双电层外部的扩散区。</a:t>
            </a:r>
            <a:endParaRPr lang="en-US" altLang="zh-CN" sz="1800" dirty="0" smtClean="0">
              <a:latin typeface="微软雅黑" pitchFamily="34" charset="-122"/>
              <a:ea typeface="微软雅黑" pitchFamily="34" charset="-122"/>
            </a:endParaRPr>
          </a:p>
        </p:txBody>
      </p:sp>
      <p:grpSp>
        <p:nvGrpSpPr>
          <p:cNvPr id="2" name="组合 5"/>
          <p:cNvGrpSpPr/>
          <p:nvPr/>
        </p:nvGrpSpPr>
        <p:grpSpPr>
          <a:xfrm>
            <a:off x="6429388" y="4214818"/>
            <a:ext cx="2386004" cy="2386004"/>
            <a:chOff x="6286512" y="785794"/>
            <a:chExt cx="2386004" cy="2386004"/>
          </a:xfrm>
        </p:grpSpPr>
        <p:pic>
          <p:nvPicPr>
            <p:cNvPr id="290817" name="Picture 1"/>
            <p:cNvPicPr>
              <a:picLocks noChangeAspect="1" noChangeArrowheads="1"/>
            </p:cNvPicPr>
            <p:nvPr/>
          </p:nvPicPr>
          <p:blipFill>
            <a:blip r:embed="rId3" cstate="print"/>
            <a:srcRect/>
            <a:stretch>
              <a:fillRect/>
            </a:stretch>
          </p:blipFill>
          <p:spPr bwMode="auto">
            <a:xfrm>
              <a:off x="6286512" y="785794"/>
              <a:ext cx="2386004" cy="2386004"/>
            </a:xfrm>
            <a:prstGeom prst="rect">
              <a:avLst/>
            </a:prstGeom>
            <a:solidFill>
              <a:schemeClr val="tx1"/>
            </a:solidFill>
            <a:ln w="9525">
              <a:noFill/>
              <a:miter lim="800000"/>
              <a:headEnd/>
              <a:tailEnd/>
            </a:ln>
            <a:effectLst/>
          </p:spPr>
        </p:pic>
        <p:pic>
          <p:nvPicPr>
            <p:cNvPr id="290818" name="Picture 2"/>
            <p:cNvPicPr>
              <a:picLocks noChangeAspect="1" noChangeArrowheads="1"/>
            </p:cNvPicPr>
            <p:nvPr/>
          </p:nvPicPr>
          <p:blipFill>
            <a:blip r:embed="rId4" cstate="print"/>
            <a:srcRect b="35929"/>
            <a:stretch>
              <a:fillRect/>
            </a:stretch>
          </p:blipFill>
          <p:spPr bwMode="auto">
            <a:xfrm>
              <a:off x="6858016" y="1142984"/>
              <a:ext cx="1143008" cy="582938"/>
            </a:xfrm>
            <a:prstGeom prst="rect">
              <a:avLst/>
            </a:prstGeom>
            <a:noFill/>
            <a:ln w="9525">
              <a:noFill/>
              <a:miter lim="800000"/>
              <a:headEnd/>
              <a:tailEnd/>
            </a:ln>
            <a:effectLst/>
          </p:spPr>
        </p:pic>
      </p:grpSp>
      <p:sp>
        <p:nvSpPr>
          <p:cNvPr id="14" name="灯片编号占位符 3"/>
          <p:cNvSpPr txBox="1">
            <a:spLocks/>
          </p:cNvSpPr>
          <p:nvPr/>
        </p:nvSpPr>
        <p:spPr bwMode="auto">
          <a:xfrm>
            <a:off x="8543948" y="6400800"/>
            <a:ext cx="600052"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5EF948-7358-4CA2-B872-583E31FB6E6A}" type="slidenum">
              <a:rPr kumimoji="0" lang="zh-CN" altLang="en-US" sz="1400" b="0" i="0" u="none" strike="noStrike" kern="1200" cap="none" spc="0" normalizeH="0" baseline="0" noProof="0" smtClean="0">
                <a:ln>
                  <a:noFill/>
                </a:ln>
                <a:solidFill>
                  <a:schemeClr val="tx1"/>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400" b="0" i="0" u="none" strike="noStrike" kern="1200" cap="none" spc="0" normalizeH="0" baseline="0" noProof="0" dirty="0">
              <a:ln>
                <a:noFill/>
              </a:ln>
              <a:solidFill>
                <a:schemeClr val="tx1"/>
              </a:solidFill>
              <a:effectLst/>
              <a:uLnTx/>
              <a:uFillTx/>
              <a:latin typeface="Times New Roman" pitchFamily="18" charset="0"/>
              <a:ea typeface="宋体" pitchFamily="2" charset="-122"/>
              <a:cs typeface="+mn-cs"/>
            </a:endParaRPr>
          </a:p>
        </p:txBody>
      </p:sp>
      <p:pic>
        <p:nvPicPr>
          <p:cNvPr id="562177" name="Picture 1"/>
          <p:cNvPicPr>
            <a:picLocks noChangeAspect="1" noChangeArrowheads="1"/>
          </p:cNvPicPr>
          <p:nvPr/>
        </p:nvPicPr>
        <p:blipFill>
          <a:blip r:embed="rId5" cstate="print"/>
          <a:srcRect/>
          <a:stretch>
            <a:fillRect/>
          </a:stretch>
        </p:blipFill>
        <p:spPr bwMode="auto">
          <a:xfrm>
            <a:off x="4143372" y="1357298"/>
            <a:ext cx="1928826" cy="1285884"/>
          </a:xfrm>
          <a:prstGeom prst="rect">
            <a:avLst/>
          </a:prstGeom>
          <a:noFill/>
          <a:ln w="9525">
            <a:noFill/>
            <a:miter lim="800000"/>
            <a:headEnd/>
            <a:tailEnd/>
          </a:ln>
          <a:effectLst/>
        </p:spPr>
      </p:pic>
      <p:pic>
        <p:nvPicPr>
          <p:cNvPr id="562178" name="Picture 2"/>
          <p:cNvPicPr>
            <a:picLocks noChangeAspect="1" noChangeArrowheads="1"/>
          </p:cNvPicPr>
          <p:nvPr/>
        </p:nvPicPr>
        <p:blipFill>
          <a:blip r:embed="rId6" cstate="print"/>
          <a:srcRect/>
          <a:stretch>
            <a:fillRect/>
          </a:stretch>
        </p:blipFill>
        <p:spPr bwMode="auto">
          <a:xfrm>
            <a:off x="4172595" y="2643182"/>
            <a:ext cx="1899603" cy="1143008"/>
          </a:xfrm>
          <a:prstGeom prst="rect">
            <a:avLst/>
          </a:prstGeom>
          <a:noFill/>
          <a:ln w="9525">
            <a:noFill/>
            <a:miter lim="800000"/>
            <a:headEnd/>
            <a:tailEnd/>
          </a:ln>
          <a:effectLst/>
        </p:spPr>
      </p:pic>
      <p:pic>
        <p:nvPicPr>
          <p:cNvPr id="563201" name="Picture 1"/>
          <p:cNvPicPr>
            <a:picLocks noChangeAspect="1" noChangeArrowheads="1"/>
          </p:cNvPicPr>
          <p:nvPr/>
        </p:nvPicPr>
        <p:blipFill>
          <a:blip r:embed="rId7" cstate="print"/>
          <a:srcRect/>
          <a:stretch>
            <a:fillRect/>
          </a:stretch>
        </p:blipFill>
        <p:spPr bwMode="auto">
          <a:xfrm>
            <a:off x="6072198" y="1285860"/>
            <a:ext cx="2909888" cy="2933700"/>
          </a:xfrm>
          <a:prstGeom prst="rect">
            <a:avLst/>
          </a:prstGeom>
          <a:noFill/>
          <a:ln w="9525">
            <a:noFill/>
            <a:miter lim="800000"/>
            <a:headEnd/>
            <a:tailEnd/>
          </a:ln>
          <a:effectLst/>
        </p:spPr>
      </p:pic>
      <p:pic>
        <p:nvPicPr>
          <p:cNvPr id="563203" name="Picture 3"/>
          <p:cNvPicPr>
            <a:picLocks noChangeAspect="1" noChangeArrowheads="1"/>
          </p:cNvPicPr>
          <p:nvPr/>
        </p:nvPicPr>
        <p:blipFill>
          <a:blip r:embed="rId8" cstate="print"/>
          <a:srcRect/>
          <a:stretch>
            <a:fillRect/>
          </a:stretch>
        </p:blipFill>
        <p:spPr bwMode="auto">
          <a:xfrm>
            <a:off x="4143372" y="2643182"/>
            <a:ext cx="2000264" cy="1172994"/>
          </a:xfrm>
          <a:prstGeom prst="rect">
            <a:avLst/>
          </a:prstGeom>
          <a:noFill/>
          <a:ln w="9525">
            <a:noFill/>
            <a:miter lim="800000"/>
            <a:headEnd/>
            <a:tailEnd/>
          </a:ln>
          <a:effec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8770"/>
                                        </p:tgtEl>
                                        <p:attrNameLst>
                                          <p:attrName>style.visibility</p:attrName>
                                        </p:attrNameLst>
                                      </p:cBhvr>
                                      <p:to>
                                        <p:strVal val="visible"/>
                                      </p:to>
                                    </p:set>
                                    <p:animEffect transition="in" filter="wipe(down)">
                                      <p:cBhvr>
                                        <p:cTn id="7" dur="500"/>
                                        <p:tgtEl>
                                          <p:spTgt spid="2887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62177"/>
                                        </p:tgtEl>
                                        <p:attrNameLst>
                                          <p:attrName>style.visibility</p:attrName>
                                        </p:attrNameLst>
                                      </p:cBhvr>
                                      <p:to>
                                        <p:strVal val="visible"/>
                                      </p:to>
                                    </p:set>
                                    <p:anim calcmode="lin" valueType="num">
                                      <p:cBhvr additive="base">
                                        <p:cTn id="12" dur="500" fill="hold"/>
                                        <p:tgtEl>
                                          <p:spTgt spid="562177"/>
                                        </p:tgtEl>
                                        <p:attrNameLst>
                                          <p:attrName>ppt_x</p:attrName>
                                        </p:attrNameLst>
                                      </p:cBhvr>
                                      <p:tavLst>
                                        <p:tav tm="0">
                                          <p:val>
                                            <p:strVal val="#ppt_x"/>
                                          </p:val>
                                        </p:tav>
                                        <p:tav tm="100000">
                                          <p:val>
                                            <p:strVal val="#ppt_x"/>
                                          </p:val>
                                        </p:tav>
                                      </p:tavLst>
                                    </p:anim>
                                    <p:anim calcmode="lin" valueType="num">
                                      <p:cBhvr additive="base">
                                        <p:cTn id="13" dur="500" fill="hold"/>
                                        <p:tgtEl>
                                          <p:spTgt spid="56217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63203"/>
                                        </p:tgtEl>
                                        <p:attrNameLst>
                                          <p:attrName>style.visibility</p:attrName>
                                        </p:attrNameLst>
                                      </p:cBhvr>
                                      <p:to>
                                        <p:strVal val="visible"/>
                                      </p:to>
                                    </p:set>
                                    <p:animEffect transition="in" filter="blinds(horizontal)">
                                      <p:cBhvr>
                                        <p:cTn id="18" dur="500"/>
                                        <p:tgtEl>
                                          <p:spTgt spid="56320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63201"/>
                                        </p:tgtEl>
                                        <p:attrNameLst>
                                          <p:attrName>style.visibility</p:attrName>
                                        </p:attrNameLst>
                                      </p:cBhvr>
                                      <p:to>
                                        <p:strVal val="visible"/>
                                      </p:to>
                                    </p:set>
                                    <p:animEffect transition="in" filter="dissolve">
                                      <p:cBhvr>
                                        <p:cTn id="23" dur="500"/>
                                        <p:tgtEl>
                                          <p:spTgt spid="56320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563203"/>
                                        </p:tgtEl>
                                      </p:cBhvr>
                                    </p:animEffect>
                                    <p:set>
                                      <p:cBhvr>
                                        <p:cTn id="28" dur="1" fill="hold">
                                          <p:stCondLst>
                                            <p:cond delay="499"/>
                                          </p:stCondLst>
                                        </p:cTn>
                                        <p:tgtEl>
                                          <p:spTgt spid="56320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62178"/>
                                        </p:tgtEl>
                                        <p:attrNameLst>
                                          <p:attrName>style.visibility</p:attrName>
                                        </p:attrNameLst>
                                      </p:cBhvr>
                                      <p:to>
                                        <p:strVal val="visible"/>
                                      </p:to>
                                    </p:set>
                                    <p:anim calcmode="lin" valueType="num">
                                      <p:cBhvr additive="base">
                                        <p:cTn id="33" dur="500" fill="hold"/>
                                        <p:tgtEl>
                                          <p:spTgt spid="562178"/>
                                        </p:tgtEl>
                                        <p:attrNameLst>
                                          <p:attrName>ppt_x</p:attrName>
                                        </p:attrNameLst>
                                      </p:cBhvr>
                                      <p:tavLst>
                                        <p:tav tm="0">
                                          <p:val>
                                            <p:strVal val="#ppt_x"/>
                                          </p:val>
                                        </p:tav>
                                        <p:tav tm="100000">
                                          <p:val>
                                            <p:strVal val="#ppt_x"/>
                                          </p:val>
                                        </p:tav>
                                      </p:tavLst>
                                    </p:anim>
                                    <p:anim calcmode="lin" valueType="num">
                                      <p:cBhvr additive="base">
                                        <p:cTn id="34" dur="500" fill="hold"/>
                                        <p:tgtEl>
                                          <p:spTgt spid="56217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bg2"/>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bg2"/>
            </a:solidFill>
            <a:effectLst/>
            <a:latin typeface="Times New Roman" pitchFamily="18" charset="0"/>
            <a:ea typeface="楷体_GB2312" pitchFamily="49"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F:\Microsoft Office\Templates\Presentation Designs\Soaring.pot</Template>
  <TotalTime>61871</TotalTime>
  <Words>7768</Words>
  <Application>Microsoft Office PowerPoint</Application>
  <PresentationFormat>全屏显示(4:3)</PresentationFormat>
  <Paragraphs>572</Paragraphs>
  <Slides>68</Slides>
  <Notes>1</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68</vt:i4>
      </vt:variant>
    </vt:vector>
  </HeadingPairs>
  <TitlesOfParts>
    <vt:vector size="72" baseType="lpstr">
      <vt:lpstr>Soaring</vt:lpstr>
      <vt:lpstr>公式</vt:lpstr>
      <vt:lpstr>Microsoft 公式 3.0</vt:lpstr>
      <vt:lpstr>Graph</vt:lpstr>
      <vt:lpstr>腐蚀过程电化学阻抗谱 等效电路模型解析方法</vt:lpstr>
      <vt:lpstr>幻灯片 2</vt:lpstr>
      <vt:lpstr>4.4  腐蚀电化学等效电路模型解析有效性准则与检验方法</vt:lpstr>
      <vt:lpstr>4.4.2 检验方法——有效性判据</vt:lpstr>
      <vt:lpstr>幻灯片 5</vt:lpstr>
      <vt:lpstr>典型腐蚀过程相关等效电路模型组件WCE属性</vt:lpstr>
      <vt:lpstr>幻灯片 7</vt:lpstr>
      <vt:lpstr>幻灯片 8</vt:lpstr>
      <vt:lpstr>幻灯片 9</vt:lpstr>
      <vt:lpstr>(2)电荷迁移电阻Rt和极化电阻Rp</vt:lpstr>
      <vt:lpstr>幻灯片 11</vt:lpstr>
      <vt:lpstr>幻灯片 12</vt:lpstr>
      <vt:lpstr>(3) 多属性导电元件结构</vt:lpstr>
      <vt:lpstr>幻灯片 14</vt:lpstr>
      <vt:lpstr>幻灯片 15</vt:lpstr>
      <vt:lpstr>幻灯片 16</vt:lpstr>
      <vt:lpstr>幻灯片 17</vt:lpstr>
      <vt:lpstr>幻灯片 18</vt:lpstr>
      <vt:lpstr>幻灯片 19</vt:lpstr>
      <vt:lpstr>有机涂层失效过程中电化学性质的变化</vt:lpstr>
      <vt:lpstr>腐蚀膜体系电化学阻抗谱等效电路解析方法</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4.7 病态腐蚀电化学等效电路模型实例</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1. 电化学阻抗谱方法适用性评价</vt:lpstr>
      <vt:lpstr>2. 电化学阻抗谱测量方法选择</vt:lpstr>
      <vt:lpstr>3. 阻抗数据可靠性评价</vt:lpstr>
      <vt:lpstr>5. 构建模拟等效电路</vt:lpstr>
      <vt:lpstr>幻灯片 54</vt:lpstr>
      <vt:lpstr>幻灯片 55</vt:lpstr>
      <vt:lpstr>腐蚀电极过程阻抗谱等效电路模型常见问题</vt:lpstr>
      <vt:lpstr>7. 阻抗谱响应一致性检验</vt:lpstr>
      <vt:lpstr>8. 等效电路模型参数解析</vt:lpstr>
      <vt:lpstr>9. 等效电路模型参数合理性检验</vt:lpstr>
      <vt:lpstr>10. 理解腐蚀机理和预测腐蚀行为</vt:lpstr>
      <vt:lpstr>幻灯片 61</vt:lpstr>
      <vt:lpstr>下集结束     谢谢各位  ！</vt:lpstr>
      <vt:lpstr>幻灯片 63</vt:lpstr>
      <vt:lpstr>幻灯片 64</vt:lpstr>
      <vt:lpstr>幻灯片 65</vt:lpstr>
      <vt:lpstr>幻灯片 66</vt:lpstr>
      <vt:lpstr>幻灯片 67</vt:lpstr>
      <vt:lpstr>幻灯片 68</vt:lpstr>
    </vt:vector>
  </TitlesOfParts>
  <Company>IOCAS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大气腐蚀的电位分布特征   The Characteristics of Atmospheric Corrosion in  Potential Distribution</dc:title>
  <dc:creator>WANG Jia</dc:creator>
  <cp:lastModifiedBy>SONY</cp:lastModifiedBy>
  <cp:revision>1074</cp:revision>
  <cp:lastPrinted>1601-01-01T00:00:00Z</cp:lastPrinted>
  <dcterms:created xsi:type="dcterms:W3CDTF">2000-09-05T08:46:42Z</dcterms:created>
  <dcterms:modified xsi:type="dcterms:W3CDTF">2016-05-11T03:33:21Z</dcterms:modified>
</cp:coreProperties>
</file>